
<file path=[Content_Types].xml><?xml version="1.0" encoding="utf-8"?>
<Types xmlns="http://schemas.openxmlformats.org/package/2006/content-types">
  <Default ContentType="application/x-fontdata" Extension="fntdata"/>
  <Default ContentType="image/jpeg" Extension="jpeg"/>
  <Default ContentType="video/mp4" Extension="mp4"/>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slide+xml" PartName="/ppt/slides/slide41.xml"/>
  <Override ContentType="application/vnd.openxmlformats-officedocument.presentationml.slide+xml" PartName="/ppt/slides/slide42.xml"/>
  <Override ContentType="application/vnd.openxmlformats-officedocument.presentationml.slide+xml" PartName="/ppt/slides/slide43.xml"/>
  <Override ContentType="application/vnd.openxmlformats-officedocument.presentationml.slide+xml" PartName="/ppt/slides/slide44.xml"/>
  <Override ContentType="application/vnd.openxmlformats-officedocument.presentationml.slide+xml" PartName="/ppt/slides/slide45.xml"/>
  <Override ContentType="application/vnd.openxmlformats-officedocument.presentationml.slide+xml" PartName="/ppt/slides/slide46.xml"/>
  <Override ContentType="application/vnd.openxmlformats-officedocument.presentationml.slide+xml" PartName="/ppt/slides/slide47.xml"/>
  <Override ContentType="application/vnd.openxmlformats-officedocument.presentationml.slide+xml" PartName="/ppt/slides/slide48.xml"/>
  <Override ContentType="application/vnd.openxmlformats-officedocument.presentationml.slide+xml" PartName="/ppt/slides/slide49.xml"/>
  <Override ContentType="application/vnd.openxmlformats-officedocument.presentationml.slide+xml" PartName="/ppt/slides/slide50.xml"/>
  <Override ContentType="application/vnd.openxmlformats-officedocument.presentationml.slide+xml" PartName="/ppt/slides/slide51.xml"/>
  <Override ContentType="application/vnd.openxmlformats-officedocument.presentationml.slide+xml" PartName="/ppt/slides/slide52.xml"/>
  <Override ContentType="application/vnd.openxmlformats-officedocument.presentationml.slide+xml" PartName="/ppt/slides/slide53.xml"/>
  <Override ContentType="application/vnd.openxmlformats-officedocument.presentationml.slide+xml" PartName="/ppt/slides/slide54.xml"/>
  <Override ContentType="application/vnd.openxmlformats-officedocument.presentationml.slide+xml" PartName="/ppt/slides/slide55.xml"/>
  <Override ContentType="application/vnd.openxmlformats-officedocument.presentationml.slide+xml" PartName="/ppt/slides/slide56.xml"/>
  <Override ContentType="application/vnd.openxmlformats-officedocument.presentationml.slide+xml" PartName="/ppt/slides/slide57.xml"/>
  <Override ContentType="application/vnd.openxmlformats-officedocument.presentationml.slide+xml" PartName="/ppt/slides/slide58.xml"/>
  <Override ContentType="application/vnd.openxmlformats-officedocument.presentationml.slide+xml" PartName="/ppt/slides/slide59.xml"/>
  <Override ContentType="application/vnd.openxmlformats-officedocument.presentationml.slide+xml" PartName="/ppt/slides/slide60.xml"/>
  <Override ContentType="application/vnd.openxmlformats-officedocument.presentationml.slide+xml" PartName="/ppt/slides/slide61.xml"/>
  <Override ContentType="application/vnd.openxmlformats-officedocument.presentationml.slide+xml" PartName="/ppt/slides/slide62.xml"/>
  <Override ContentType="application/vnd.openxmlformats-officedocument.presentationml.slide+xml" PartName="/ppt/slides/slide63.xml"/>
  <Override ContentType="application/vnd.openxmlformats-officedocument.presentationml.slide+xml" PartName="/ppt/slides/slide64.xml"/>
  <Override ContentType="application/vnd.openxmlformats-officedocument.presentationml.slide+xml" PartName="/ppt/slides/slide65.xml"/>
  <Override ContentType="application/vnd.openxmlformats-officedocument.presentationml.slide+xml" PartName="/ppt/slides/slide66.xml"/>
  <Override ContentType="application/vnd.openxmlformats-officedocument.presentationml.slide+xml" PartName="/ppt/slides/slide67.xml"/>
  <Override ContentType="application/vnd.openxmlformats-officedocument.presentationml.slide+xml" PartName="/ppt/slides/slide68.xml"/>
  <Override ContentType="application/vnd.openxmlformats-officedocument.presentationml.slide+xml" PartName="/ppt/slides/slide69.xml"/>
  <Override ContentType="application/vnd.openxmlformats-officedocument.presentationml.slide+xml" PartName="/ppt/slides/slide70.xml"/>
  <Override ContentType="application/vnd.openxmlformats-officedocument.presentationml.slide+xml" PartName="/ppt/slides/slide71.xml"/>
  <Override ContentType="application/vnd.openxmlformats-officedocument.presentationml.slide+xml" PartName="/ppt/slides/slide72.xml"/>
  <Override ContentType="application/vnd.openxmlformats-officedocument.presentationml.slide+xml" PartName="/ppt/slides/slide73.xml"/>
  <Override ContentType="application/vnd.openxmlformats-officedocument.presentationml.slide+xml" PartName="/ppt/slides/slide74.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77.xml"/>
  <Override ContentType="application/vnd.openxmlformats-officedocument.presentationml.slide+xml" PartName="/ppt/slides/slide78.xml"/>
  <Override ContentType="application/vnd.openxmlformats-officedocument.presentationml.slide+xml" PartName="/ppt/slides/slide79.xml"/>
  <Override ContentType="application/vnd.openxmlformats-officedocument.presentationml.slide+xml" PartName="/ppt/slides/slide80.xml"/>
  <Override ContentType="application/vnd.openxmlformats-officedocument.presentationml.slide+xml" PartName="/ppt/slides/slide81.xml"/>
  <Override ContentType="application/vnd.openxmlformats-officedocument.presentationml.slide+xml" PartName="/ppt/slides/slide82.xml"/>
  <Override ContentType="application/vnd.openxmlformats-officedocument.presentationml.slide+xml" PartName="/ppt/slides/slide83.xml"/>
  <Override ContentType="application/vnd.openxmlformats-officedocument.presentationml.slide+xml" PartName="/ppt/slides/slide84.xml"/>
  <Override ContentType="application/vnd.openxmlformats-officedocument.presentationml.slide+xml" PartName="/ppt/slides/slide85.xml"/>
  <Override ContentType="application/vnd.openxmlformats-officedocument.presentationml.slide+xml" PartName="/ppt/slides/slide86.xml"/>
  <Override ContentType="application/vnd.openxmlformats-officedocument.presentationml.slide+xml" PartName="/ppt/slides/slide87.xml"/>
  <Override ContentType="application/vnd.openxmlformats-officedocument.presentationml.slide+xml" PartName="/ppt/slides/slide88.xml"/>
  <Override ContentType="application/vnd.openxmlformats-officedocument.presentationml.slide+xml" PartName="/ppt/slides/slide89.xml"/>
  <Override ContentType="application/vnd.openxmlformats-officedocument.presentationml.slide+xml" PartName="/ppt/slides/slide90.xml"/>
  <Override ContentType="application/vnd.openxmlformats-officedocument.presentationml.slide+xml" PartName="/ppt/slides/slide91.xml"/>
  <Override ContentType="application/vnd.openxmlformats-officedocument.presentationml.slide+xml" PartName="/ppt/slides/slide92.xml"/>
  <Override ContentType="application/vnd.openxmlformats-officedocument.presentationml.slide+xml" PartName="/ppt/slides/slide93.xml"/>
  <Override ContentType="application/vnd.openxmlformats-officedocument.presentationml.slide+xml" PartName="/ppt/slides/slide94.xml"/>
  <Override ContentType="application/vnd.openxmlformats-officedocument.presentationml.slide+xml" PartName="/ppt/slides/slide95.xml"/>
  <Override ContentType="application/vnd.openxmlformats-officedocument.presentationml.slide+xml" PartName="/ppt/slides/slide96.xml"/>
  <Override ContentType="application/vnd.openxmlformats-officedocument.presentationml.slide+xml" PartName="/ppt/slides/slide97.xml"/>
  <Override ContentType="application/vnd.openxmlformats-officedocument.presentationml.slide+xml" PartName="/ppt/slides/slide98.xml"/>
  <Override ContentType="application/vnd.openxmlformats-officedocument.presentationml.slide+xml" PartName="/ppt/slides/slide99.xml"/>
  <Override ContentType="application/vnd.openxmlformats-officedocument.presentationml.slide+xml" PartName="/ppt/slides/slide100.xml"/>
  <Override ContentType="application/vnd.openxmlformats-officedocument.presentationml.slide+xml" PartName="/ppt/slides/slide101.xml"/>
  <Override ContentType="application/vnd.openxmlformats-officedocument.presentationml.slide+xml" PartName="/ppt/slides/slide102.xml"/>
  <Override ContentType="application/vnd.openxmlformats-officedocument.presentationml.slide+xml" PartName="/ppt/slides/slide103.xml"/>
  <Override ContentType="application/vnd.openxmlformats-officedocument.presentationml.slide+xml" PartName="/ppt/slides/slide104.xml"/>
  <Override ContentType="application/vnd.openxmlformats-officedocument.presentationml.slide+xml" PartName="/ppt/slides/slide105.xml"/>
  <Override ContentType="application/vnd.openxmlformats-officedocument.presentationml.slide+xml" PartName="/ppt/slides/slide106.xml"/>
  <Override ContentType="application/vnd.openxmlformats-officedocument.presentationml.slide+xml" PartName="/ppt/slides/slide107.xml"/>
  <Override ContentType="application/vnd.openxmlformats-officedocument.presentationml.slide+xml" PartName="/ppt/slides/slide108.xml"/>
  <Override ContentType="application/vnd.openxmlformats-officedocument.presentationml.slide+xml" PartName="/ppt/slides/slide109.xml"/>
  <Override ContentType="application/vnd.openxmlformats-officedocument.presentationml.slide+xml" PartName="/ppt/slides/slide110.xml"/>
  <Override ContentType="application/vnd.openxmlformats-officedocument.presentationml.slide+xml" PartName="/ppt/slides/slide111.xml"/>
  <Override ContentType="application/vnd.openxmlformats-officedocument.presentationml.slide+xml" PartName="/ppt/slides/slide112.xml"/>
  <Override ContentType="application/vnd.openxmlformats-officedocument.presentationml.slide+xml" PartName="/ppt/slides/slide113.xml"/>
  <Override ContentType="application/vnd.openxmlformats-officedocument.presentationml.slide+xml" PartName="/ppt/slides/slide114.xml"/>
  <Override ContentType="application/vnd.openxmlformats-officedocument.presentationml.slide+xml" PartName="/ppt/slides/slide115.xml"/>
  <Override ContentType="application/vnd.openxmlformats-officedocument.presentationml.slide+xml" PartName="/ppt/slides/slide116.xml"/>
  <Override ContentType="application/vnd.openxmlformats-officedocument.presentationml.slide+xml" PartName="/ppt/slides/slide117.xml"/>
  <Override ContentType="application/vnd.openxmlformats-officedocument.presentationml.slide+xml" PartName="/ppt/slides/slide118.xml"/>
  <Override ContentType="application/vnd.openxmlformats-officedocument.presentationml.slide+xml" PartName="/ppt/slides/slide119.xml"/>
  <Override ContentType="application/vnd.openxmlformats-officedocument.presentationml.slide+xml" PartName="/ppt/slides/slide120.xml"/>
  <Override ContentType="application/vnd.openxmlformats-officedocument.presentationml.slide+xml" PartName="/ppt/slides/slide121.xml"/>
  <Override ContentType="application/vnd.openxmlformats-officedocument.presentationml.slide+xml" PartName="/ppt/slides/slide122.xml"/>
  <Override ContentType="application/vnd.openxmlformats-officedocument.presentationml.slide+xml" PartName="/ppt/slides/slide123.xml"/>
  <Override ContentType="application/vnd.openxmlformats-officedocument.presentationml.slide+xml" PartName="/ppt/slides/slide124.xml"/>
  <Override ContentType="application/vnd.openxmlformats-officedocument.presentationml.slide+xml" PartName="/ppt/slides/slide125.xml"/>
  <Override ContentType="application/vnd.openxmlformats-officedocument.presentationml.slide+xml" PartName="/ppt/slides/slide126.xml"/>
  <Override ContentType="application/vnd.openxmlformats-officedocument.presentationml.slide+xml" PartName="/ppt/slides/slide127.xml"/>
  <Override ContentType="application/vnd.openxmlformats-officedocument.presentationml.slide+xml" PartName="/ppt/slides/slide128.xml"/>
  <Override ContentType="application/vnd.openxmlformats-officedocument.presentationml.slide+xml" PartName="/ppt/slides/slide129.xml"/>
  <Override ContentType="application/vnd.openxmlformats-officedocument.presentationml.slide+xml" PartName="/ppt/slides/slide130.xml"/>
  <Override ContentType="application/vnd.openxmlformats-officedocument.presentationml.slide+xml" PartName="/ppt/slides/slide131.xml"/>
  <Override ContentType="application/vnd.openxmlformats-officedocument.presentationml.slide+xml" PartName="/ppt/slides/slide132.xml"/>
  <Override ContentType="application/vnd.openxmlformats-officedocument.presentationml.slide+xml" PartName="/ppt/slides/slide133.xml"/>
  <Override ContentType="application/vnd.openxmlformats-officedocument.presentationml.slide+xml" PartName="/ppt/slides/slide134.xml"/>
  <Override ContentType="application/vnd.openxmlformats-officedocument.presentationml.slide+xml" PartName="/ppt/slides/slide135.xml"/>
  <Override ContentType="application/vnd.openxmlformats-officedocument.presentationml.slide+xml" PartName="/ppt/slides/slide136.xml"/>
  <Override ContentType="application/vnd.openxmlformats-officedocument.presentationml.slide+xml" PartName="/ppt/slides/slide137.xml"/>
  <Override ContentType="application/vnd.openxmlformats-officedocument.presentationml.slide+xml" PartName="/ppt/slides/slide138.xml"/>
  <Override ContentType="application/vnd.openxmlformats-officedocument.presentationml.slide+xml" PartName="/ppt/slides/slide139.xml"/>
  <Override ContentType="application/vnd.openxmlformats-officedocument.presentationml.slide+xml" PartName="/ppt/slides/slide140.xml"/>
  <Override ContentType="application/vnd.openxmlformats-officedocument.presentationml.slide+xml" PartName="/ppt/slides/slide141.xml"/>
  <Override ContentType="application/vnd.openxmlformats-officedocument.presentationml.slide+xml" PartName="/ppt/slides/slide142.xml"/>
  <Override ContentType="application/vnd.openxmlformats-officedocument.presentationml.slide+xml" PartName="/ppt/slides/slide143.xml"/>
  <Override ContentType="application/vnd.openxmlformats-officedocument.presentationml.slide+xml" PartName="/ppt/slides/slide144.xml"/>
  <Override ContentType="application/vnd.openxmlformats-officedocument.presentationml.slide+xml" PartName="/ppt/slides/slide145.xml"/>
  <Override ContentType="application/vnd.openxmlformats-officedocument.presentationml.slide+xml" PartName="/ppt/slides/slide146.xml"/>
  <Override ContentType="application/vnd.openxmlformats-officedocument.presentationml.slide+xml" PartName="/ppt/slides/slide147.xml"/>
  <Override ContentType="application/vnd.openxmlformats-officedocument.presentationml.slide+xml" PartName="/ppt/slides/slide148.xml"/>
  <Override ContentType="application/vnd.openxmlformats-officedocument.presentationml.slide+xml" PartName="/ppt/slides/slide149.xml"/>
  <Override ContentType="application/vnd.openxmlformats-officedocument.presentationml.slide+xml" PartName="/ppt/slides/slide150.xml"/>
  <Override ContentType="application/vnd.openxmlformats-officedocument.presentationml.slide+xml" PartName="/ppt/slides/slide151.xml"/>
  <Override ContentType="application/vnd.openxmlformats-officedocument.presentationml.slide+xml" PartName="/ppt/slides/slide152.xml"/>
  <Override ContentType="application/vnd.openxmlformats-officedocument.presentationml.slide+xml" PartName="/ppt/slides/slide153.xml"/>
  <Override ContentType="application/vnd.openxmlformats-officedocument.presentationml.slide+xml" PartName="/ppt/slides/slide154.xml"/>
  <Override ContentType="application/vnd.openxmlformats-officedocument.presentationml.slide+xml" PartName="/ppt/slides/slide155.xml"/>
  <Override ContentType="application/vnd.openxmlformats-officedocument.presentationml.slide+xml" PartName="/ppt/slides/slide156.xml"/>
  <Override ContentType="application/vnd.openxmlformats-officedocument.presentationml.slide+xml" PartName="/ppt/slides/slide157.xml"/>
  <Override ContentType="application/vnd.openxmlformats-officedocument.presentationml.slide+xml" PartName="/ppt/slides/slide158.xml"/>
  <Override ContentType="application/vnd.openxmlformats-officedocument.presentationml.slide+xml" PartName="/ppt/slides/slide159.xml"/>
  <Override ContentType="application/vnd.openxmlformats-officedocument.presentationml.slide+xml" PartName="/ppt/slides/slide160.xml"/>
  <Override ContentType="application/vnd.openxmlformats-officedocument.presentationml.slide+xml" PartName="/ppt/slides/slide161.xml"/>
  <Override ContentType="application/vnd.openxmlformats-officedocument.presentationml.slide+xml" PartName="/ppt/slides/slide162.xml"/>
  <Override ContentType="application/vnd.openxmlformats-officedocument.presentationml.slide+xml" PartName="/ppt/slides/slide163.xml"/>
  <Override ContentType="application/vnd.openxmlformats-officedocument.presentationml.slide+xml" PartName="/ppt/slides/slide164.xml"/>
  <Override ContentType="application/vnd.openxmlformats-officedocument.presentationml.slide+xml" PartName="/ppt/slides/slide165.xml"/>
  <Override ContentType="application/vnd.openxmlformats-officedocument.presentationml.slide+xml" PartName="/ppt/slides/slide166.xml"/>
  <Override ContentType="application/vnd.openxmlformats-officedocument.presentationml.slide+xml" PartName="/ppt/slides/slide167.xml"/>
  <Override ContentType="application/vnd.openxmlformats-officedocument.presentationml.slide+xml" PartName="/ppt/slides/slide168.xml"/>
  <Override ContentType="application/vnd.openxmlformats-officedocument.presentationml.slide+xml" PartName="/ppt/slides/slide169.xml"/>
  <Override ContentType="application/vnd.openxmlformats-officedocument.presentationml.slide+xml" PartName="/ppt/slides/slide170.xml"/>
  <Override ContentType="application/vnd.openxmlformats-officedocument.presentationml.slide+xml" PartName="/ppt/slides/slide171.xml"/>
  <Override ContentType="application/vnd.openxmlformats-officedocument.presentationml.slide+xml" PartName="/ppt/slides/slide172.xml"/>
  <Override ContentType="application/vnd.openxmlformats-officedocument.presentationml.slide+xml" PartName="/ppt/slides/slide173.xml"/>
  <Override ContentType="application/vnd.openxmlformats-officedocument.presentationml.slide+xml" PartName="/ppt/slides/slide174.xml"/>
  <Override ContentType="application/vnd.openxmlformats-officedocument.presentationml.slide+xml" PartName="/ppt/slides/slide175.xml"/>
  <Override ContentType="application/vnd.openxmlformats-officedocument.presentationml.slide+xml" PartName="/ppt/slides/slide176.xml"/>
  <Override ContentType="application/vnd.openxmlformats-officedocument.presentationml.slide+xml" PartName="/ppt/slides/slide177.xml"/>
  <Override ContentType="application/vnd.openxmlformats-officedocument.presentationml.slide+xml" PartName="/ppt/slides/slide178.xml"/>
  <Override ContentType="application/vnd.openxmlformats-officedocument.presentationml.slide+xml" PartName="/ppt/slides/slide179.xml"/>
  <Override ContentType="application/vnd.openxmlformats-officedocument.presentationml.slide+xml" PartName="/ppt/slides/slide180.xml"/>
  <Override ContentType="application/vnd.openxmlformats-officedocument.presentationml.slide+xml" PartName="/ppt/slides/slide181.xml"/>
  <Override ContentType="application/vnd.openxmlformats-officedocument.presentationml.slide+xml" PartName="/ppt/slides/slide182.xml"/>
  <Override ContentType="application/vnd.openxmlformats-officedocument.presentationml.slide+xml" PartName="/ppt/slides/slide183.xml"/>
  <Override ContentType="application/vnd.openxmlformats-officedocument.presentationml.slide+xml" PartName="/ppt/slides/slide184.xml"/>
  <Override ContentType="application/vnd.openxmlformats-officedocument.presentationml.slide+xml" PartName="/ppt/slides/slide185.xml"/>
  <Override ContentType="application/vnd.openxmlformats-officedocument.presentationml.slide+xml" PartName="/ppt/slides/slide186.xml"/>
  <Override ContentType="application/vnd.openxmlformats-officedocument.presentationml.slide+xml" PartName="/ppt/slides/slide187.xml"/>
  <Override ContentType="application/vnd.openxmlformats-officedocument.presentationml.slide+xml" PartName="/ppt/slides/slide188.xml"/>
  <Override ContentType="application/vnd.openxmlformats-officedocument.presentationml.slide+xml" PartName="/ppt/slides/slide189.xml"/>
  <Override ContentType="application/vnd.openxmlformats-officedocument.presentationml.slide+xml" PartName="/ppt/slides/slide19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 id="349" r:id="rId99"/>
    <p:sldId id="350" r:id="rId100"/>
    <p:sldId id="351" r:id="rId101"/>
    <p:sldId id="352" r:id="rId102"/>
    <p:sldId id="353" r:id="rId103"/>
    <p:sldId id="354" r:id="rId104"/>
    <p:sldId id="355" r:id="rId105"/>
    <p:sldId id="356" r:id="rId106"/>
    <p:sldId id="357" r:id="rId107"/>
    <p:sldId id="358" r:id="rId108"/>
    <p:sldId id="359" r:id="rId109"/>
    <p:sldId id="360" r:id="rId110"/>
    <p:sldId id="361" r:id="rId111"/>
    <p:sldId id="362" r:id="rId112"/>
    <p:sldId id="363" r:id="rId113"/>
    <p:sldId id="364" r:id="rId114"/>
    <p:sldId id="365" r:id="rId115"/>
    <p:sldId id="366" r:id="rId116"/>
    <p:sldId id="367" r:id="rId117"/>
    <p:sldId id="368" r:id="rId118"/>
    <p:sldId id="369" r:id="rId119"/>
    <p:sldId id="370" r:id="rId120"/>
    <p:sldId id="371" r:id="rId121"/>
    <p:sldId id="372" r:id="rId122"/>
    <p:sldId id="373" r:id="rId123"/>
    <p:sldId id="374" r:id="rId124"/>
    <p:sldId id="375" r:id="rId125"/>
    <p:sldId id="376" r:id="rId126"/>
    <p:sldId id="377" r:id="rId127"/>
    <p:sldId id="378" r:id="rId128"/>
    <p:sldId id="379" r:id="rId129"/>
    <p:sldId id="380" r:id="rId130"/>
    <p:sldId id="381" r:id="rId131"/>
    <p:sldId id="382" r:id="rId132"/>
    <p:sldId id="383" r:id="rId133"/>
    <p:sldId id="384" r:id="rId134"/>
    <p:sldId id="385" r:id="rId135"/>
    <p:sldId id="386" r:id="rId136"/>
    <p:sldId id="387" r:id="rId137"/>
    <p:sldId id="388" r:id="rId138"/>
    <p:sldId id="389" r:id="rId139"/>
    <p:sldId id="390" r:id="rId140"/>
    <p:sldId id="391" r:id="rId141"/>
    <p:sldId id="392" r:id="rId142"/>
    <p:sldId id="393" r:id="rId143"/>
    <p:sldId id="394" r:id="rId144"/>
    <p:sldId id="395" r:id="rId145"/>
    <p:sldId id="396" r:id="rId146"/>
    <p:sldId id="397" r:id="rId147"/>
    <p:sldId id="398" r:id="rId148"/>
    <p:sldId id="399" r:id="rId149"/>
    <p:sldId id="400" r:id="rId150"/>
    <p:sldId id="401" r:id="rId151"/>
    <p:sldId id="402" r:id="rId152"/>
    <p:sldId id="403" r:id="rId153"/>
    <p:sldId id="404" r:id="rId154"/>
    <p:sldId id="405" r:id="rId155"/>
    <p:sldId id="406" r:id="rId156"/>
    <p:sldId id="407" r:id="rId157"/>
    <p:sldId id="408" r:id="rId158"/>
    <p:sldId id="409" r:id="rId159"/>
    <p:sldId id="410" r:id="rId160"/>
    <p:sldId id="411" r:id="rId161"/>
    <p:sldId id="412" r:id="rId162"/>
    <p:sldId id="413" r:id="rId163"/>
    <p:sldId id="414" r:id="rId164"/>
    <p:sldId id="415" r:id="rId165"/>
    <p:sldId id="416" r:id="rId166"/>
    <p:sldId id="417" r:id="rId167"/>
    <p:sldId id="418" r:id="rId168"/>
    <p:sldId id="419" r:id="rId169"/>
    <p:sldId id="420" r:id="rId170"/>
    <p:sldId id="421" r:id="rId171"/>
    <p:sldId id="422" r:id="rId172"/>
    <p:sldId id="423" r:id="rId173"/>
    <p:sldId id="424" r:id="rId174"/>
    <p:sldId id="425" r:id="rId175"/>
    <p:sldId id="426" r:id="rId176"/>
    <p:sldId id="427" r:id="rId177"/>
    <p:sldId id="428" r:id="rId178"/>
    <p:sldId id="429" r:id="rId179"/>
    <p:sldId id="430" r:id="rId180"/>
    <p:sldId id="431" r:id="rId181"/>
    <p:sldId id="432" r:id="rId182"/>
    <p:sldId id="433" r:id="rId183"/>
    <p:sldId id="434" r:id="rId184"/>
    <p:sldId id="435" r:id="rId185"/>
    <p:sldId id="436" r:id="rId186"/>
    <p:sldId id="437" r:id="rId187"/>
    <p:sldId id="438" r:id="rId188"/>
    <p:sldId id="439" r:id="rId189"/>
    <p:sldId id="440" r:id="rId190"/>
    <p:sldId id="441" r:id="rId191"/>
    <p:sldId id="442" r:id="rId192"/>
    <p:sldId id="443" r:id="rId193"/>
    <p:sldId id="444" r:id="rId194"/>
    <p:sldId id="445" r:id="rId195"/>
  </p:sldIdLst>
  <p:sldSz cx="18288000" cy="10287000"/>
  <p:notesSz cx="6858000" cy="9144000"/>
  <p:embeddedFontLst>
    <p:embeddedFont>
      <p:font typeface="Georgia Pro Condensed" charset="1" panose="02040506050405020303"/>
      <p:regular r:id="rId196"/>
    </p:embeddedFont>
    <p:embeddedFont>
      <p:font typeface="Helvetica World" charset="1" panose="020B0500040000020004"/>
      <p:regular r:id="rId197"/>
    </p:embeddedFont>
    <p:embeddedFont>
      <p:font typeface="Playfair Display SC" charset="1" panose="00000500000000000000"/>
      <p:regular r:id="rId198"/>
    </p:embeddedFont>
    <p:embeddedFont>
      <p:font typeface="Helvetica World Bold" charset="1" panose="020B0800040000020004"/>
      <p:regular r:id="rId199"/>
    </p:embeddedFont>
    <p:embeddedFont>
      <p:font typeface="Canva Sans Bold" charset="1" panose="020B0803030501040103"/>
      <p:regular r:id="rId200"/>
    </p:embeddedFont>
    <p:embeddedFont>
      <p:font typeface="Canva Sans" charset="1" panose="020B0503030501040103"/>
      <p:regular r:id="rId201"/>
    </p:embeddedFont>
    <p:embeddedFont>
      <p:font typeface="Playfair Display SC Bold" charset="1" panose="00000800000000000000"/>
      <p:regular r:id="rId20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00" Target="slides/slide95.xml" Type="http://schemas.openxmlformats.org/officeDocument/2006/relationships/slide"/><Relationship Id="rId101" Target="slides/slide96.xml" Type="http://schemas.openxmlformats.org/officeDocument/2006/relationships/slide"/><Relationship Id="rId102" Target="slides/slide97.xml" Type="http://schemas.openxmlformats.org/officeDocument/2006/relationships/slide"/><Relationship Id="rId103" Target="slides/slide98.xml" Type="http://schemas.openxmlformats.org/officeDocument/2006/relationships/slide"/><Relationship Id="rId104" Target="slides/slide99.xml" Type="http://schemas.openxmlformats.org/officeDocument/2006/relationships/slide"/><Relationship Id="rId105" Target="slides/slide100.xml" Type="http://schemas.openxmlformats.org/officeDocument/2006/relationships/slide"/><Relationship Id="rId106" Target="slides/slide101.xml" Type="http://schemas.openxmlformats.org/officeDocument/2006/relationships/slide"/><Relationship Id="rId107" Target="slides/slide102.xml" Type="http://schemas.openxmlformats.org/officeDocument/2006/relationships/slide"/><Relationship Id="rId108" Target="slides/slide103.xml" Type="http://schemas.openxmlformats.org/officeDocument/2006/relationships/slide"/><Relationship Id="rId109" Target="slides/slide104.xml" Type="http://schemas.openxmlformats.org/officeDocument/2006/relationships/slide"/><Relationship Id="rId11" Target="slides/slide6.xml" Type="http://schemas.openxmlformats.org/officeDocument/2006/relationships/slide"/><Relationship Id="rId110" Target="slides/slide105.xml" Type="http://schemas.openxmlformats.org/officeDocument/2006/relationships/slide"/><Relationship Id="rId111" Target="slides/slide106.xml" Type="http://schemas.openxmlformats.org/officeDocument/2006/relationships/slide"/><Relationship Id="rId112" Target="slides/slide107.xml" Type="http://schemas.openxmlformats.org/officeDocument/2006/relationships/slide"/><Relationship Id="rId113" Target="slides/slide108.xml" Type="http://schemas.openxmlformats.org/officeDocument/2006/relationships/slide"/><Relationship Id="rId114" Target="slides/slide109.xml" Type="http://schemas.openxmlformats.org/officeDocument/2006/relationships/slide"/><Relationship Id="rId115" Target="slides/slide110.xml" Type="http://schemas.openxmlformats.org/officeDocument/2006/relationships/slide"/><Relationship Id="rId116" Target="slides/slide111.xml" Type="http://schemas.openxmlformats.org/officeDocument/2006/relationships/slide"/><Relationship Id="rId117" Target="slides/slide112.xml" Type="http://schemas.openxmlformats.org/officeDocument/2006/relationships/slide"/><Relationship Id="rId118" Target="slides/slide113.xml" Type="http://schemas.openxmlformats.org/officeDocument/2006/relationships/slide"/><Relationship Id="rId119" Target="slides/slide114.xml" Type="http://schemas.openxmlformats.org/officeDocument/2006/relationships/slide"/><Relationship Id="rId12" Target="slides/slide7.xml" Type="http://schemas.openxmlformats.org/officeDocument/2006/relationships/slide"/><Relationship Id="rId120" Target="slides/slide115.xml" Type="http://schemas.openxmlformats.org/officeDocument/2006/relationships/slide"/><Relationship Id="rId121" Target="slides/slide116.xml" Type="http://schemas.openxmlformats.org/officeDocument/2006/relationships/slide"/><Relationship Id="rId122" Target="slides/slide117.xml" Type="http://schemas.openxmlformats.org/officeDocument/2006/relationships/slide"/><Relationship Id="rId123" Target="slides/slide118.xml" Type="http://schemas.openxmlformats.org/officeDocument/2006/relationships/slide"/><Relationship Id="rId124" Target="slides/slide119.xml" Type="http://schemas.openxmlformats.org/officeDocument/2006/relationships/slide"/><Relationship Id="rId125" Target="slides/slide120.xml" Type="http://schemas.openxmlformats.org/officeDocument/2006/relationships/slide"/><Relationship Id="rId126" Target="slides/slide121.xml" Type="http://schemas.openxmlformats.org/officeDocument/2006/relationships/slide"/><Relationship Id="rId127" Target="slides/slide122.xml" Type="http://schemas.openxmlformats.org/officeDocument/2006/relationships/slide"/><Relationship Id="rId128" Target="slides/slide123.xml" Type="http://schemas.openxmlformats.org/officeDocument/2006/relationships/slide"/><Relationship Id="rId129" Target="slides/slide124.xml" Type="http://schemas.openxmlformats.org/officeDocument/2006/relationships/slide"/><Relationship Id="rId13" Target="slides/slide8.xml" Type="http://schemas.openxmlformats.org/officeDocument/2006/relationships/slide"/><Relationship Id="rId130" Target="slides/slide125.xml" Type="http://schemas.openxmlformats.org/officeDocument/2006/relationships/slide"/><Relationship Id="rId131" Target="slides/slide126.xml" Type="http://schemas.openxmlformats.org/officeDocument/2006/relationships/slide"/><Relationship Id="rId132" Target="slides/slide127.xml" Type="http://schemas.openxmlformats.org/officeDocument/2006/relationships/slide"/><Relationship Id="rId133" Target="slides/slide128.xml" Type="http://schemas.openxmlformats.org/officeDocument/2006/relationships/slide"/><Relationship Id="rId134" Target="slides/slide129.xml" Type="http://schemas.openxmlformats.org/officeDocument/2006/relationships/slide"/><Relationship Id="rId135" Target="slides/slide130.xml" Type="http://schemas.openxmlformats.org/officeDocument/2006/relationships/slide"/><Relationship Id="rId136" Target="slides/slide131.xml" Type="http://schemas.openxmlformats.org/officeDocument/2006/relationships/slide"/><Relationship Id="rId137" Target="slides/slide132.xml" Type="http://schemas.openxmlformats.org/officeDocument/2006/relationships/slide"/><Relationship Id="rId138" Target="slides/slide133.xml" Type="http://schemas.openxmlformats.org/officeDocument/2006/relationships/slide"/><Relationship Id="rId139" Target="slides/slide134.xml" Type="http://schemas.openxmlformats.org/officeDocument/2006/relationships/slide"/><Relationship Id="rId14" Target="slides/slide9.xml" Type="http://schemas.openxmlformats.org/officeDocument/2006/relationships/slide"/><Relationship Id="rId140" Target="slides/slide135.xml" Type="http://schemas.openxmlformats.org/officeDocument/2006/relationships/slide"/><Relationship Id="rId141" Target="slides/slide136.xml" Type="http://schemas.openxmlformats.org/officeDocument/2006/relationships/slide"/><Relationship Id="rId142" Target="slides/slide137.xml" Type="http://schemas.openxmlformats.org/officeDocument/2006/relationships/slide"/><Relationship Id="rId143" Target="slides/slide138.xml" Type="http://schemas.openxmlformats.org/officeDocument/2006/relationships/slide"/><Relationship Id="rId144" Target="slides/slide139.xml" Type="http://schemas.openxmlformats.org/officeDocument/2006/relationships/slide"/><Relationship Id="rId145" Target="slides/slide140.xml" Type="http://schemas.openxmlformats.org/officeDocument/2006/relationships/slide"/><Relationship Id="rId146" Target="slides/slide141.xml" Type="http://schemas.openxmlformats.org/officeDocument/2006/relationships/slide"/><Relationship Id="rId147" Target="slides/slide142.xml" Type="http://schemas.openxmlformats.org/officeDocument/2006/relationships/slide"/><Relationship Id="rId148" Target="slides/slide143.xml" Type="http://schemas.openxmlformats.org/officeDocument/2006/relationships/slide"/><Relationship Id="rId149" Target="slides/slide144.xml" Type="http://schemas.openxmlformats.org/officeDocument/2006/relationships/slide"/><Relationship Id="rId15" Target="slides/slide10.xml" Type="http://schemas.openxmlformats.org/officeDocument/2006/relationships/slide"/><Relationship Id="rId150" Target="slides/slide145.xml" Type="http://schemas.openxmlformats.org/officeDocument/2006/relationships/slide"/><Relationship Id="rId151" Target="slides/slide146.xml" Type="http://schemas.openxmlformats.org/officeDocument/2006/relationships/slide"/><Relationship Id="rId152" Target="slides/slide147.xml" Type="http://schemas.openxmlformats.org/officeDocument/2006/relationships/slide"/><Relationship Id="rId153" Target="slides/slide148.xml" Type="http://schemas.openxmlformats.org/officeDocument/2006/relationships/slide"/><Relationship Id="rId154" Target="slides/slide149.xml" Type="http://schemas.openxmlformats.org/officeDocument/2006/relationships/slide"/><Relationship Id="rId155" Target="slides/slide150.xml" Type="http://schemas.openxmlformats.org/officeDocument/2006/relationships/slide"/><Relationship Id="rId156" Target="slides/slide151.xml" Type="http://schemas.openxmlformats.org/officeDocument/2006/relationships/slide"/><Relationship Id="rId157" Target="slides/slide152.xml" Type="http://schemas.openxmlformats.org/officeDocument/2006/relationships/slide"/><Relationship Id="rId158" Target="slides/slide153.xml" Type="http://schemas.openxmlformats.org/officeDocument/2006/relationships/slide"/><Relationship Id="rId159" Target="slides/slide154.xml" Type="http://schemas.openxmlformats.org/officeDocument/2006/relationships/slide"/><Relationship Id="rId16" Target="slides/slide11.xml" Type="http://schemas.openxmlformats.org/officeDocument/2006/relationships/slide"/><Relationship Id="rId160" Target="slides/slide155.xml" Type="http://schemas.openxmlformats.org/officeDocument/2006/relationships/slide"/><Relationship Id="rId161" Target="slides/slide156.xml" Type="http://schemas.openxmlformats.org/officeDocument/2006/relationships/slide"/><Relationship Id="rId162" Target="slides/slide157.xml" Type="http://schemas.openxmlformats.org/officeDocument/2006/relationships/slide"/><Relationship Id="rId163" Target="slides/slide158.xml" Type="http://schemas.openxmlformats.org/officeDocument/2006/relationships/slide"/><Relationship Id="rId164" Target="slides/slide159.xml" Type="http://schemas.openxmlformats.org/officeDocument/2006/relationships/slide"/><Relationship Id="rId165" Target="slides/slide160.xml" Type="http://schemas.openxmlformats.org/officeDocument/2006/relationships/slide"/><Relationship Id="rId166" Target="slides/slide161.xml" Type="http://schemas.openxmlformats.org/officeDocument/2006/relationships/slide"/><Relationship Id="rId167" Target="slides/slide162.xml" Type="http://schemas.openxmlformats.org/officeDocument/2006/relationships/slide"/><Relationship Id="rId168" Target="slides/slide163.xml" Type="http://schemas.openxmlformats.org/officeDocument/2006/relationships/slide"/><Relationship Id="rId169" Target="slides/slide164.xml" Type="http://schemas.openxmlformats.org/officeDocument/2006/relationships/slide"/><Relationship Id="rId17" Target="slides/slide12.xml" Type="http://schemas.openxmlformats.org/officeDocument/2006/relationships/slide"/><Relationship Id="rId170" Target="slides/slide165.xml" Type="http://schemas.openxmlformats.org/officeDocument/2006/relationships/slide"/><Relationship Id="rId171" Target="slides/slide166.xml" Type="http://schemas.openxmlformats.org/officeDocument/2006/relationships/slide"/><Relationship Id="rId172" Target="slides/slide167.xml" Type="http://schemas.openxmlformats.org/officeDocument/2006/relationships/slide"/><Relationship Id="rId173" Target="slides/slide168.xml" Type="http://schemas.openxmlformats.org/officeDocument/2006/relationships/slide"/><Relationship Id="rId174" Target="slides/slide169.xml" Type="http://schemas.openxmlformats.org/officeDocument/2006/relationships/slide"/><Relationship Id="rId175" Target="slides/slide170.xml" Type="http://schemas.openxmlformats.org/officeDocument/2006/relationships/slide"/><Relationship Id="rId176" Target="slides/slide171.xml" Type="http://schemas.openxmlformats.org/officeDocument/2006/relationships/slide"/><Relationship Id="rId177" Target="slides/slide172.xml" Type="http://schemas.openxmlformats.org/officeDocument/2006/relationships/slide"/><Relationship Id="rId178" Target="slides/slide173.xml" Type="http://schemas.openxmlformats.org/officeDocument/2006/relationships/slide"/><Relationship Id="rId179" Target="slides/slide174.xml" Type="http://schemas.openxmlformats.org/officeDocument/2006/relationships/slide"/><Relationship Id="rId18" Target="slides/slide13.xml" Type="http://schemas.openxmlformats.org/officeDocument/2006/relationships/slide"/><Relationship Id="rId180" Target="slides/slide175.xml" Type="http://schemas.openxmlformats.org/officeDocument/2006/relationships/slide"/><Relationship Id="rId181" Target="slides/slide176.xml" Type="http://schemas.openxmlformats.org/officeDocument/2006/relationships/slide"/><Relationship Id="rId182" Target="slides/slide177.xml" Type="http://schemas.openxmlformats.org/officeDocument/2006/relationships/slide"/><Relationship Id="rId183" Target="slides/slide178.xml" Type="http://schemas.openxmlformats.org/officeDocument/2006/relationships/slide"/><Relationship Id="rId184" Target="slides/slide179.xml" Type="http://schemas.openxmlformats.org/officeDocument/2006/relationships/slide"/><Relationship Id="rId185" Target="slides/slide180.xml" Type="http://schemas.openxmlformats.org/officeDocument/2006/relationships/slide"/><Relationship Id="rId186" Target="slides/slide181.xml" Type="http://schemas.openxmlformats.org/officeDocument/2006/relationships/slide"/><Relationship Id="rId187" Target="slides/slide182.xml" Type="http://schemas.openxmlformats.org/officeDocument/2006/relationships/slide"/><Relationship Id="rId188" Target="slides/slide183.xml" Type="http://schemas.openxmlformats.org/officeDocument/2006/relationships/slide"/><Relationship Id="rId189" Target="slides/slide184.xml" Type="http://schemas.openxmlformats.org/officeDocument/2006/relationships/slide"/><Relationship Id="rId19" Target="slides/slide14.xml" Type="http://schemas.openxmlformats.org/officeDocument/2006/relationships/slide"/><Relationship Id="rId190" Target="slides/slide185.xml" Type="http://schemas.openxmlformats.org/officeDocument/2006/relationships/slide"/><Relationship Id="rId191" Target="slides/slide186.xml" Type="http://schemas.openxmlformats.org/officeDocument/2006/relationships/slide"/><Relationship Id="rId192" Target="slides/slide187.xml" Type="http://schemas.openxmlformats.org/officeDocument/2006/relationships/slide"/><Relationship Id="rId193" Target="slides/slide188.xml" Type="http://schemas.openxmlformats.org/officeDocument/2006/relationships/slide"/><Relationship Id="rId194" Target="slides/slide189.xml" Type="http://schemas.openxmlformats.org/officeDocument/2006/relationships/slide"/><Relationship Id="rId195" Target="slides/slide190.xml" Type="http://schemas.openxmlformats.org/officeDocument/2006/relationships/slide"/><Relationship Id="rId196" Target="fonts/font196.fntdata" Type="http://schemas.openxmlformats.org/officeDocument/2006/relationships/font"/><Relationship Id="rId197" Target="fonts/font197.fntdata" Type="http://schemas.openxmlformats.org/officeDocument/2006/relationships/font"/><Relationship Id="rId198" Target="fonts/font198.fntdata" Type="http://schemas.openxmlformats.org/officeDocument/2006/relationships/font"/><Relationship Id="rId199" Target="fonts/font199.fntdata" Type="http://schemas.openxmlformats.org/officeDocument/2006/relationships/font"/><Relationship Id="rId2" Target="presProps.xml" Type="http://schemas.openxmlformats.org/officeDocument/2006/relationships/presProps"/><Relationship Id="rId20" Target="slides/slide15.xml" Type="http://schemas.openxmlformats.org/officeDocument/2006/relationships/slide"/><Relationship Id="rId200" Target="fonts/font200.fntdata" Type="http://schemas.openxmlformats.org/officeDocument/2006/relationships/font"/><Relationship Id="rId201" Target="fonts/font201.fntdata" Type="http://schemas.openxmlformats.org/officeDocument/2006/relationships/font"/><Relationship Id="rId202" Target="fonts/font202.fntdata" Type="http://schemas.openxmlformats.org/officeDocument/2006/relationships/font"/><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slides/slide34.xml" Type="http://schemas.openxmlformats.org/officeDocument/2006/relationships/slide"/><Relationship Id="rId4" Target="theme/theme1.xml" Type="http://schemas.openxmlformats.org/officeDocument/2006/relationships/theme"/><Relationship Id="rId40" Target="slides/slide35.xml" Type="http://schemas.openxmlformats.org/officeDocument/2006/relationships/slide"/><Relationship Id="rId41" Target="slides/slide36.xml" Type="http://schemas.openxmlformats.org/officeDocument/2006/relationships/slide"/><Relationship Id="rId42" Target="slides/slide37.xml" Type="http://schemas.openxmlformats.org/officeDocument/2006/relationships/slide"/><Relationship Id="rId43" Target="slides/slide38.xml" Type="http://schemas.openxmlformats.org/officeDocument/2006/relationships/slide"/><Relationship Id="rId44" Target="slides/slide39.xml" Type="http://schemas.openxmlformats.org/officeDocument/2006/relationships/slide"/><Relationship Id="rId45" Target="slides/slide40.xml" Type="http://schemas.openxmlformats.org/officeDocument/2006/relationships/slide"/><Relationship Id="rId46" Target="slides/slide41.xml" Type="http://schemas.openxmlformats.org/officeDocument/2006/relationships/slide"/><Relationship Id="rId47" Target="slides/slide42.xml" Type="http://schemas.openxmlformats.org/officeDocument/2006/relationships/slide"/><Relationship Id="rId48" Target="slides/slide43.xml" Type="http://schemas.openxmlformats.org/officeDocument/2006/relationships/slide"/><Relationship Id="rId49" Target="slides/slide44.xml" Type="http://schemas.openxmlformats.org/officeDocument/2006/relationships/slide"/><Relationship Id="rId5" Target="tableStyles.xml" Type="http://schemas.openxmlformats.org/officeDocument/2006/relationships/tableStyles"/><Relationship Id="rId50" Target="slides/slide45.xml" Type="http://schemas.openxmlformats.org/officeDocument/2006/relationships/slide"/><Relationship Id="rId51" Target="slides/slide46.xml" Type="http://schemas.openxmlformats.org/officeDocument/2006/relationships/slide"/><Relationship Id="rId52" Target="slides/slide47.xml" Type="http://schemas.openxmlformats.org/officeDocument/2006/relationships/slide"/><Relationship Id="rId53" Target="slides/slide48.xml" Type="http://schemas.openxmlformats.org/officeDocument/2006/relationships/slide"/><Relationship Id="rId54" Target="slides/slide49.xml" Type="http://schemas.openxmlformats.org/officeDocument/2006/relationships/slide"/><Relationship Id="rId55" Target="slides/slide50.xml" Type="http://schemas.openxmlformats.org/officeDocument/2006/relationships/slide"/><Relationship Id="rId56" Target="slides/slide51.xml" Type="http://schemas.openxmlformats.org/officeDocument/2006/relationships/slide"/><Relationship Id="rId57" Target="slides/slide52.xml" Type="http://schemas.openxmlformats.org/officeDocument/2006/relationships/slide"/><Relationship Id="rId58" Target="slides/slide53.xml" Type="http://schemas.openxmlformats.org/officeDocument/2006/relationships/slide"/><Relationship Id="rId59" Target="slides/slide54.xml" Type="http://schemas.openxmlformats.org/officeDocument/2006/relationships/slide"/><Relationship Id="rId6" Target="slides/slide1.xml" Type="http://schemas.openxmlformats.org/officeDocument/2006/relationships/slide"/><Relationship Id="rId60" Target="slides/slide55.xml" Type="http://schemas.openxmlformats.org/officeDocument/2006/relationships/slide"/><Relationship Id="rId61" Target="slides/slide56.xml" Type="http://schemas.openxmlformats.org/officeDocument/2006/relationships/slide"/><Relationship Id="rId62" Target="slides/slide57.xml" Type="http://schemas.openxmlformats.org/officeDocument/2006/relationships/slide"/><Relationship Id="rId63" Target="slides/slide58.xml" Type="http://schemas.openxmlformats.org/officeDocument/2006/relationships/slide"/><Relationship Id="rId64" Target="slides/slide59.xml" Type="http://schemas.openxmlformats.org/officeDocument/2006/relationships/slide"/><Relationship Id="rId65" Target="slides/slide60.xml" Type="http://schemas.openxmlformats.org/officeDocument/2006/relationships/slide"/><Relationship Id="rId66" Target="slides/slide61.xml" Type="http://schemas.openxmlformats.org/officeDocument/2006/relationships/slide"/><Relationship Id="rId67" Target="slides/slide62.xml" Type="http://schemas.openxmlformats.org/officeDocument/2006/relationships/slide"/><Relationship Id="rId68" Target="slides/slide63.xml" Type="http://schemas.openxmlformats.org/officeDocument/2006/relationships/slide"/><Relationship Id="rId69" Target="slides/slide64.xml" Type="http://schemas.openxmlformats.org/officeDocument/2006/relationships/slide"/><Relationship Id="rId7" Target="slides/slide2.xml" Type="http://schemas.openxmlformats.org/officeDocument/2006/relationships/slide"/><Relationship Id="rId70" Target="slides/slide65.xml" Type="http://schemas.openxmlformats.org/officeDocument/2006/relationships/slide"/><Relationship Id="rId71" Target="slides/slide66.xml" Type="http://schemas.openxmlformats.org/officeDocument/2006/relationships/slide"/><Relationship Id="rId72" Target="slides/slide67.xml" Type="http://schemas.openxmlformats.org/officeDocument/2006/relationships/slide"/><Relationship Id="rId73" Target="slides/slide68.xml" Type="http://schemas.openxmlformats.org/officeDocument/2006/relationships/slide"/><Relationship Id="rId74" Target="slides/slide69.xml" Type="http://schemas.openxmlformats.org/officeDocument/2006/relationships/slide"/><Relationship Id="rId75" Target="slides/slide70.xml" Type="http://schemas.openxmlformats.org/officeDocument/2006/relationships/slide"/><Relationship Id="rId76" Target="slides/slide71.xml" Type="http://schemas.openxmlformats.org/officeDocument/2006/relationships/slide"/><Relationship Id="rId77" Target="slides/slide72.xml" Type="http://schemas.openxmlformats.org/officeDocument/2006/relationships/slide"/><Relationship Id="rId78" Target="slides/slide73.xml" Type="http://schemas.openxmlformats.org/officeDocument/2006/relationships/slide"/><Relationship Id="rId79" Target="slides/slide74.xml" Type="http://schemas.openxmlformats.org/officeDocument/2006/relationships/slide"/><Relationship Id="rId8" Target="slides/slide3.xml" Type="http://schemas.openxmlformats.org/officeDocument/2006/relationships/slide"/><Relationship Id="rId80" Target="slides/slide75.xml" Type="http://schemas.openxmlformats.org/officeDocument/2006/relationships/slide"/><Relationship Id="rId81" Target="slides/slide76.xml" Type="http://schemas.openxmlformats.org/officeDocument/2006/relationships/slide"/><Relationship Id="rId82" Target="slides/slide77.xml" Type="http://schemas.openxmlformats.org/officeDocument/2006/relationships/slide"/><Relationship Id="rId83" Target="slides/slide78.xml" Type="http://schemas.openxmlformats.org/officeDocument/2006/relationships/slide"/><Relationship Id="rId84" Target="slides/slide79.xml" Type="http://schemas.openxmlformats.org/officeDocument/2006/relationships/slide"/><Relationship Id="rId85" Target="slides/slide80.xml" Type="http://schemas.openxmlformats.org/officeDocument/2006/relationships/slide"/><Relationship Id="rId86" Target="slides/slide81.xml" Type="http://schemas.openxmlformats.org/officeDocument/2006/relationships/slide"/><Relationship Id="rId87" Target="slides/slide82.xml" Type="http://schemas.openxmlformats.org/officeDocument/2006/relationships/slide"/><Relationship Id="rId88" Target="slides/slide83.xml" Type="http://schemas.openxmlformats.org/officeDocument/2006/relationships/slide"/><Relationship Id="rId89" Target="slides/slide84.xml" Type="http://schemas.openxmlformats.org/officeDocument/2006/relationships/slide"/><Relationship Id="rId9" Target="slides/slide4.xml" Type="http://schemas.openxmlformats.org/officeDocument/2006/relationships/slide"/><Relationship Id="rId90" Target="slides/slide85.xml" Type="http://schemas.openxmlformats.org/officeDocument/2006/relationships/slide"/><Relationship Id="rId91" Target="slides/slide86.xml" Type="http://schemas.openxmlformats.org/officeDocument/2006/relationships/slide"/><Relationship Id="rId92" Target="slides/slide87.xml" Type="http://schemas.openxmlformats.org/officeDocument/2006/relationships/slide"/><Relationship Id="rId93" Target="slides/slide88.xml" Type="http://schemas.openxmlformats.org/officeDocument/2006/relationships/slide"/><Relationship Id="rId94" Target="slides/slide89.xml" Type="http://schemas.openxmlformats.org/officeDocument/2006/relationships/slide"/><Relationship Id="rId95" Target="slides/slide90.xml" Type="http://schemas.openxmlformats.org/officeDocument/2006/relationships/slide"/><Relationship Id="rId96" Target="slides/slide91.xml" Type="http://schemas.openxmlformats.org/officeDocument/2006/relationships/slide"/><Relationship Id="rId97" Target="slides/slide92.xml" Type="http://schemas.openxmlformats.org/officeDocument/2006/relationships/slide"/><Relationship Id="rId98" Target="slides/slide93.xml" Type="http://schemas.openxmlformats.org/officeDocument/2006/relationships/slide"/><Relationship Id="rId99" Target="slides/slide9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7.png" Type="http://schemas.openxmlformats.org/officeDocument/2006/relationships/image"/></Relationships>
</file>

<file path=ppt/slides/_rels/slide10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5.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10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s>
</file>

<file path=ppt/slides/_rels/slide10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6.png" Type="http://schemas.openxmlformats.org/officeDocument/2006/relationships/image"/><Relationship Id="rId3" Target="../media/image77.pn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s>
</file>

<file path=ppt/slides/_rels/slide10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8.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10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9.png" Type="http://schemas.openxmlformats.org/officeDocument/2006/relationships/image"/><Relationship Id="rId3" Target="../media/image80.png" Type="http://schemas.openxmlformats.org/officeDocument/2006/relationships/image"/><Relationship Id="rId4" Target="../media/image81.png" Type="http://schemas.openxmlformats.org/officeDocument/2006/relationships/image"/></Relationships>
</file>

<file path=ppt/slides/_rels/slide10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2.png" Type="http://schemas.openxmlformats.org/officeDocument/2006/relationships/image"/><Relationship Id="rId3" Target="../media/image83.png" Type="http://schemas.openxmlformats.org/officeDocument/2006/relationships/image"/></Relationships>
</file>

<file path=ppt/slides/_rels/slide10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4.png" Type="http://schemas.openxmlformats.org/officeDocument/2006/relationships/image"/><Relationship Id="rId3" Target="../media/image85.pn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s>
</file>

<file path=ppt/slides/_rels/slide10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6.png" Type="http://schemas.openxmlformats.org/officeDocument/2006/relationships/image"/><Relationship Id="rId3" Target="../media/image87.pn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s>
</file>

<file path=ppt/slides/_rels/slide10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8.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10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7.png" Type="http://schemas.openxmlformats.org/officeDocument/2006/relationships/image"/><Relationship Id="rId11" Target="../media/image2.png" Type="http://schemas.openxmlformats.org/officeDocument/2006/relationships/image"/><Relationship Id="rId12" Target="../media/image3.svg" Type="http://schemas.openxmlformats.org/officeDocument/2006/relationships/image"/><Relationship Id="rId2" Target="../media/image89.png" Type="http://schemas.openxmlformats.org/officeDocument/2006/relationships/image"/><Relationship Id="rId3" Target="../media/image90.png" Type="http://schemas.openxmlformats.org/officeDocument/2006/relationships/image"/><Relationship Id="rId4" Target="../media/image91.png" Type="http://schemas.openxmlformats.org/officeDocument/2006/relationships/image"/><Relationship Id="rId5" Target="../media/image92.png" Type="http://schemas.openxmlformats.org/officeDocument/2006/relationships/image"/><Relationship Id="rId6" Target="../media/image93.png" Type="http://schemas.openxmlformats.org/officeDocument/2006/relationships/image"/><Relationship Id="rId7" Target="../media/image94.png" Type="http://schemas.openxmlformats.org/officeDocument/2006/relationships/image"/><Relationship Id="rId8" Target="../media/image95.png" Type="http://schemas.openxmlformats.org/officeDocument/2006/relationships/image"/><Relationship Id="rId9" Target="../media/image96.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s>
</file>

<file path=ppt/slides/_rels/slide1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8.png" Type="http://schemas.openxmlformats.org/officeDocument/2006/relationships/image"/><Relationship Id="rId3" Target="../media/image99.png" Type="http://schemas.openxmlformats.org/officeDocument/2006/relationships/image"/><Relationship Id="rId4" Target="../media/image100.png" Type="http://schemas.openxmlformats.org/officeDocument/2006/relationships/image"/><Relationship Id="rId5" Target="../media/image2.png" Type="http://schemas.openxmlformats.org/officeDocument/2006/relationships/image"/><Relationship Id="rId6" Target="../media/image3.svg" Type="http://schemas.openxmlformats.org/officeDocument/2006/relationships/image"/></Relationships>
</file>

<file path=ppt/slides/_rels/slide1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1.png" Type="http://schemas.openxmlformats.org/officeDocument/2006/relationships/image"/><Relationship Id="rId3" Target="../media/image102.pn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s>
</file>

<file path=ppt/slides/_rels/slide1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3.png" Type="http://schemas.openxmlformats.org/officeDocument/2006/relationships/image"/><Relationship Id="rId3" Target="../media/image104.png" Type="http://schemas.openxmlformats.org/officeDocument/2006/relationships/image"/><Relationship Id="rId4" Target="../media/image105.png" Type="http://schemas.openxmlformats.org/officeDocument/2006/relationships/image"/><Relationship Id="rId5" Target="../media/image2.png" Type="http://schemas.openxmlformats.org/officeDocument/2006/relationships/image"/><Relationship Id="rId6" Target="../media/image3.svg" Type="http://schemas.openxmlformats.org/officeDocument/2006/relationships/image"/></Relationships>
</file>

<file path=ppt/slides/_rels/slide1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6.png" Type="http://schemas.openxmlformats.org/officeDocument/2006/relationships/image"/><Relationship Id="rId3" Target="../media/image107.pn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s>
</file>

<file path=ppt/slides/_rels/slide1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8.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1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9.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1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0.png" Type="http://schemas.openxmlformats.org/officeDocument/2006/relationships/image"/></Relationships>
</file>

<file path=ppt/slides/_rels/slide1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1.png" Type="http://schemas.openxmlformats.org/officeDocument/2006/relationships/image"/><Relationship Id="rId3" Target="../media/image112.png" Type="http://schemas.openxmlformats.org/officeDocument/2006/relationships/image"/></Relationships>
</file>

<file path=ppt/slides/_rels/slide1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s>
</file>

<file path=ppt/slides/_rels/slide1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s>
</file>

<file path=ppt/slides/_rels/slide1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s>
</file>

<file path=ppt/slides/_rels/slide1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113.png" Type="http://schemas.openxmlformats.org/officeDocument/2006/relationships/image"/></Relationships>
</file>

<file path=ppt/slides/_rels/slide1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4.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1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5.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1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6.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1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7.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1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8.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1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s>
</file>

<file path=ppt/slides/_rels/slide1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s>
</file>

<file path=ppt/slides/_rels/slide1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9.png" Type="http://schemas.openxmlformats.org/officeDocument/2006/relationships/image"/><Relationship Id="rId5" Target="../media/image10.png" Type="http://schemas.openxmlformats.org/officeDocument/2006/relationships/image"/><Relationship Id="rId6" Target="../media/image11.png" Type="http://schemas.openxmlformats.org/officeDocument/2006/relationships/image"/></Relationships>
</file>

<file path=ppt/slides/_rels/slide1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9.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1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120.jpeg" Type="http://schemas.openxmlformats.org/officeDocument/2006/relationships/image"/></Relationships>
</file>

<file path=ppt/slides/_rels/slide1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s>
</file>

<file path=ppt/slides/_rels/slide13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121.png" Type="http://schemas.openxmlformats.org/officeDocument/2006/relationships/image"/><Relationship Id="rId5" Target="../media/image122.png" Type="http://schemas.openxmlformats.org/officeDocument/2006/relationships/image"/></Relationships>
</file>

<file path=ppt/slides/_rels/slide13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s>
</file>

<file path=ppt/slides/_rels/slide13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3.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13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4.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13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5.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13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126.png" Type="http://schemas.openxmlformats.org/officeDocument/2006/relationships/image"/></Relationships>
</file>

<file path=ppt/slides/_rels/slide13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127.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12.png" Type="http://schemas.openxmlformats.org/officeDocument/2006/relationships/image"/></Relationships>
</file>

<file path=ppt/slides/_rels/slide14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8.png" Type="http://schemas.openxmlformats.org/officeDocument/2006/relationships/image"/><Relationship Id="rId3" Target="../media/image129.png" Type="http://schemas.openxmlformats.org/officeDocument/2006/relationships/image"/></Relationships>
</file>

<file path=ppt/slides/_rels/slide14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0.png" Type="http://schemas.openxmlformats.org/officeDocument/2006/relationships/image"/></Relationships>
</file>

<file path=ppt/slides/_rels/slide14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131.png" Type="http://schemas.openxmlformats.org/officeDocument/2006/relationships/image"/></Relationships>
</file>

<file path=ppt/slides/_rels/slide14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2.png" Type="http://schemas.openxmlformats.org/officeDocument/2006/relationships/image"/></Relationships>
</file>

<file path=ppt/slides/_rels/slide14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4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3.png" Type="http://schemas.openxmlformats.org/officeDocument/2006/relationships/image"/></Relationships>
</file>

<file path=ppt/slides/_rels/slide14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4.png" Type="http://schemas.openxmlformats.org/officeDocument/2006/relationships/image"/></Relationships>
</file>

<file path=ppt/slides/_rels/slide14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5.png" Type="http://schemas.openxmlformats.org/officeDocument/2006/relationships/image"/></Relationships>
</file>

<file path=ppt/slides/_rels/slide14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6.png" Type="http://schemas.openxmlformats.org/officeDocument/2006/relationships/image"/></Relationships>
</file>

<file path=ppt/slides/_rels/slide14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7.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s>
</file>

<file path=ppt/slides/_rels/slide15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8.png" Type="http://schemas.openxmlformats.org/officeDocument/2006/relationships/image"/></Relationships>
</file>

<file path=ppt/slides/_rels/slide15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9.png" Type="http://schemas.openxmlformats.org/officeDocument/2006/relationships/image"/></Relationships>
</file>

<file path=ppt/slides/_rels/slide15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0.png" Type="http://schemas.openxmlformats.org/officeDocument/2006/relationships/image"/></Relationships>
</file>

<file path=ppt/slides/_rels/slide15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1.png" Type="http://schemas.openxmlformats.org/officeDocument/2006/relationships/image"/></Relationships>
</file>

<file path=ppt/slides/_rels/slide15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2.png" Type="http://schemas.openxmlformats.org/officeDocument/2006/relationships/image"/></Relationships>
</file>

<file path=ppt/slides/_rels/slide15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3.png" Type="http://schemas.openxmlformats.org/officeDocument/2006/relationships/image"/></Relationships>
</file>

<file path=ppt/slides/_rels/slide15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4.png" Type="http://schemas.openxmlformats.org/officeDocument/2006/relationships/image"/></Relationships>
</file>

<file path=ppt/slides/_rels/slide15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5.png" Type="http://schemas.openxmlformats.org/officeDocument/2006/relationships/image"/></Relationships>
</file>

<file path=ppt/slides/_rels/slide15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6.png" Type="http://schemas.openxmlformats.org/officeDocument/2006/relationships/image"/></Relationships>
</file>

<file path=ppt/slides/_rels/slide15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7.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s>
</file>

<file path=ppt/slides/_rels/slide16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8.png" Type="http://schemas.openxmlformats.org/officeDocument/2006/relationships/image"/></Relationships>
</file>

<file path=ppt/slides/_rels/slide16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9.png" Type="http://schemas.openxmlformats.org/officeDocument/2006/relationships/image"/></Relationships>
</file>

<file path=ppt/slides/_rels/slide16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0.png" Type="http://schemas.openxmlformats.org/officeDocument/2006/relationships/image"/></Relationships>
</file>

<file path=ppt/slides/_rels/slide16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1.png" Type="http://schemas.openxmlformats.org/officeDocument/2006/relationships/image"/></Relationships>
</file>

<file path=ppt/slides/_rels/slide16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2.png" Type="http://schemas.openxmlformats.org/officeDocument/2006/relationships/image"/></Relationships>
</file>

<file path=ppt/slides/_rels/slide16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3.png" Type="http://schemas.openxmlformats.org/officeDocument/2006/relationships/image"/></Relationships>
</file>

<file path=ppt/slides/_rels/slide16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4.png" Type="http://schemas.openxmlformats.org/officeDocument/2006/relationships/image"/></Relationships>
</file>

<file path=ppt/slides/_rels/slide16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5.png" Type="http://schemas.openxmlformats.org/officeDocument/2006/relationships/image"/></Relationships>
</file>

<file path=ppt/slides/_rels/slide16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6.png" Type="http://schemas.openxmlformats.org/officeDocument/2006/relationships/image"/></Relationships>
</file>

<file path=ppt/slides/_rels/slide16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7.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13.png" Type="http://schemas.openxmlformats.org/officeDocument/2006/relationships/image"/></Relationships>
</file>

<file path=ppt/slides/_rels/slide17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8.png" Type="http://schemas.openxmlformats.org/officeDocument/2006/relationships/image"/></Relationships>
</file>

<file path=ppt/slides/_rels/slide17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9.png" Type="http://schemas.openxmlformats.org/officeDocument/2006/relationships/image"/><Relationship Id="rId3" Target="../media/image160.png" Type="http://schemas.openxmlformats.org/officeDocument/2006/relationships/image"/></Relationships>
</file>

<file path=ppt/slides/_rels/slide17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1.png" Type="http://schemas.openxmlformats.org/officeDocument/2006/relationships/image"/><Relationship Id="rId3" Target="../media/image162.png" Type="http://schemas.openxmlformats.org/officeDocument/2006/relationships/image"/></Relationships>
</file>

<file path=ppt/slides/_rels/slide17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3.png" Type="http://schemas.openxmlformats.org/officeDocument/2006/relationships/image"/></Relationships>
</file>

<file path=ppt/slides/_rels/slide17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4.png" Type="http://schemas.openxmlformats.org/officeDocument/2006/relationships/image"/></Relationships>
</file>

<file path=ppt/slides/_rels/slide17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4.png" Type="http://schemas.openxmlformats.org/officeDocument/2006/relationships/image"/></Relationships>
</file>

<file path=ppt/slides/_rels/slide17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5.png" Type="http://schemas.openxmlformats.org/officeDocument/2006/relationships/image"/><Relationship Id="rId3" Target="../media/image166.png" Type="http://schemas.openxmlformats.org/officeDocument/2006/relationships/image"/></Relationships>
</file>

<file path=ppt/slides/_rels/slide17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7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167.png" Type="http://schemas.openxmlformats.org/officeDocument/2006/relationships/image"/></Relationships>
</file>

<file path=ppt/slides/_rels/slide17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168.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s>
</file>

<file path=ppt/slides/_rels/slide18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169.png" Type="http://schemas.openxmlformats.org/officeDocument/2006/relationships/image"/></Relationships>
</file>

<file path=ppt/slides/_rels/slide18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170.png" Type="http://schemas.openxmlformats.org/officeDocument/2006/relationships/image"/></Relationships>
</file>

<file path=ppt/slides/_rels/slide18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171.png" Type="http://schemas.openxmlformats.org/officeDocument/2006/relationships/image"/></Relationships>
</file>

<file path=ppt/slides/_rels/slide18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172.png" Type="http://schemas.openxmlformats.org/officeDocument/2006/relationships/image"/></Relationships>
</file>

<file path=ppt/slides/_rels/slide18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173.png" Type="http://schemas.openxmlformats.org/officeDocument/2006/relationships/image"/><Relationship Id="rId5" Target="../media/image174.png" Type="http://schemas.openxmlformats.org/officeDocument/2006/relationships/image"/></Relationships>
</file>

<file path=ppt/slides/_rels/slide18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175.png" Type="http://schemas.openxmlformats.org/officeDocument/2006/relationships/image"/></Relationships>
</file>

<file path=ppt/slides/_rels/slide18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176.png" Type="http://schemas.openxmlformats.org/officeDocument/2006/relationships/image"/></Relationships>
</file>

<file path=ppt/slides/_rels/slide18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177.png" Type="http://schemas.openxmlformats.org/officeDocument/2006/relationships/image"/></Relationships>
</file>

<file path=ppt/slides/_rels/slide18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178.png" Type="http://schemas.openxmlformats.org/officeDocument/2006/relationships/image"/></Relationships>
</file>

<file path=ppt/slides/_rels/slide18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179.jpeg" Type="http://schemas.openxmlformats.org/officeDocument/2006/relationships/image"/><Relationship Id="rId5" Target="../media/VAG5hcdMYgU.mp4" Type="http://schemas.openxmlformats.org/officeDocument/2006/relationships/video"/><Relationship Id="rId6" Target="../media/VAG5hcdMYgU.mp4" Type="http://schemas.microsoft.com/office/2007/relationships/media"/></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s>
</file>

<file path=ppt/slides/_rels/slide19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0.jpeg" Type="http://schemas.openxmlformats.org/officeDocument/2006/relationships/image"/><Relationship Id="rId3" Target="../media/image181.png" Type="http://schemas.openxmlformats.org/officeDocument/2006/relationships/image"/><Relationship Id="rId4" Target="../media/image182.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jpeg" Type="http://schemas.openxmlformats.org/officeDocument/2006/relationships/image"/><Relationship Id="rId3" Target="../media/VAG5eWxpU3g.mp4" Type="http://schemas.openxmlformats.org/officeDocument/2006/relationships/video"/><Relationship Id="rId4" Target="../media/VAG5eWxpU3g.mp4" Type="http://schemas.microsoft.com/office/2007/relationships/media"/><Relationship Id="rId5" Target="../media/image2.png" Type="http://schemas.openxmlformats.org/officeDocument/2006/relationships/image"/><Relationship Id="rId6" Target="../media/image3.sv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4.pn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3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3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9.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3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5.png" Type="http://schemas.openxmlformats.org/officeDocument/2006/relationships/image"/></Relationships>
</file>

<file path=ppt/slides/_rels/slide4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s>
</file>

<file path=ppt/slides/_rels/slide4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s>
</file>

<file path=ppt/slides/_rels/slide4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0.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4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4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s>
</file>

<file path=ppt/slides/_rels/slide4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s>
</file>

<file path=ppt/slides/_rels/slide4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32.png" Type="http://schemas.openxmlformats.org/officeDocument/2006/relationships/image"/></Relationships>
</file>

<file path=ppt/slides/_rels/slide4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33.png" Type="http://schemas.openxmlformats.org/officeDocument/2006/relationships/image"/></Relationships>
</file>

<file path=ppt/slides/_rels/slide4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33.png" Type="http://schemas.openxmlformats.org/officeDocument/2006/relationships/image"/></Relationships>
</file>

<file path=ppt/slides/_rels/slide4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33.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s>
</file>

<file path=ppt/slides/_rels/slide5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34.png" Type="http://schemas.openxmlformats.org/officeDocument/2006/relationships/image"/></Relationships>
</file>

<file path=ppt/slides/_rels/slide5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5.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5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6.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5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s>
</file>

<file path=ppt/slides/_rels/slide5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7.png" Type="http://schemas.openxmlformats.org/officeDocument/2006/relationships/image"/><Relationship Id="rId3" Target="../media/image38.pn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s>
</file>

<file path=ppt/slides/_rels/slide5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9.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5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s>
</file>

<file path=ppt/slides/_rels/slide5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0.png" Type="http://schemas.openxmlformats.org/officeDocument/2006/relationships/image"/><Relationship Id="rId3" Target="../media/image41.pn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s>
</file>

<file path=ppt/slides/_rels/slide5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s>
</file>

<file path=ppt/slides/_rels/slide5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6.png" Type="http://schemas.openxmlformats.org/officeDocument/2006/relationships/image"/></Relationships>
</file>

<file path=ppt/slides/_rels/slide6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s>
</file>

<file path=ppt/slides/_rels/slide6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2.png" Type="http://schemas.openxmlformats.org/officeDocument/2006/relationships/image"/><Relationship Id="rId3" Target="../media/image43.pn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s>
</file>

<file path=ppt/slides/_rels/slide6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4.png" Type="http://schemas.openxmlformats.org/officeDocument/2006/relationships/image"/><Relationship Id="rId3" Target="../media/image45.pn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s>
</file>

<file path=ppt/slides/_rels/slide6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6.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6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s>
</file>

<file path=ppt/slides/_rels/slide6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7.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6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s>
</file>

<file path=ppt/slides/_rels/slide6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8.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6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s>
</file>

<file path=ppt/slides/_rels/slide6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9.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s>
</file>

<file path=ppt/slides/_rels/slide7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0.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7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s>
</file>

<file path=ppt/slides/_rels/slide7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7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2.png" Type="http://schemas.openxmlformats.org/officeDocument/2006/relationships/image"/><Relationship Id="rId3" Target="../media/image53.pn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s>
</file>

<file path=ppt/slides/_rels/slide7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s>
</file>

<file path=ppt/slides/_rels/slide7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4.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7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5.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7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s>
</file>

<file path=ppt/slides/_rels/slide7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s>
</file>

<file path=ppt/slides/_rels/slide7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6.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s>
</file>

<file path=ppt/slides/_rels/slide8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7.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8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8.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8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9.png" Type="http://schemas.openxmlformats.org/officeDocument/2006/relationships/image"/><Relationship Id="rId3" Target="../media/image60.pn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s>
</file>

<file path=ppt/slides/_rels/slide8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8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s>
</file>

<file path=ppt/slides/_rels/slide8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2.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8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3.png" Type="http://schemas.openxmlformats.org/officeDocument/2006/relationships/image"/><Relationship Id="rId3" Target="../media/image64.pn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s>
</file>

<file path=ppt/slides/_rels/slide8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5.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8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6.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8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s>
</file>

<file path=ppt/slides/_rels/slide9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s>
</file>

<file path=ppt/slides/_rels/slide9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s>
</file>

<file path=ppt/slides/_rels/slide9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7.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9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8.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9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9.png" Type="http://schemas.openxmlformats.org/officeDocument/2006/relationships/image"/><Relationship Id="rId3" Target="../media/image70.pn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s>
</file>

<file path=ppt/slides/_rels/slide9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9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2.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9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3.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9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s>
</file>

<file path=ppt/slides/_rels/slide9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4.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2E2E58"/>
        </a:solidFill>
      </p:bgPr>
    </p:bg>
    <p:spTree>
      <p:nvGrpSpPr>
        <p:cNvPr id="1" name=""/>
        <p:cNvGrpSpPr/>
        <p:nvPr/>
      </p:nvGrpSpPr>
      <p:grpSpPr>
        <a:xfrm>
          <a:off x="0" y="0"/>
          <a:ext cx="0" cy="0"/>
          <a:chOff x="0" y="0"/>
          <a:chExt cx="0" cy="0"/>
        </a:xfrm>
      </p:grpSpPr>
      <p:grpSp>
        <p:nvGrpSpPr>
          <p:cNvPr name="Group 2" id="2"/>
          <p:cNvGrpSpPr/>
          <p:nvPr/>
        </p:nvGrpSpPr>
        <p:grpSpPr>
          <a:xfrm rot="0">
            <a:off x="9296400" y="0"/>
            <a:ext cx="8991600" cy="3352800"/>
            <a:chOff x="0" y="0"/>
            <a:chExt cx="2368158" cy="883042"/>
          </a:xfrm>
        </p:grpSpPr>
        <p:sp>
          <p:nvSpPr>
            <p:cNvPr name="Freeform 3" id="3"/>
            <p:cNvSpPr/>
            <p:nvPr/>
          </p:nvSpPr>
          <p:spPr>
            <a:xfrm flipH="false" flipV="false" rot="0">
              <a:off x="0" y="0"/>
              <a:ext cx="2368158" cy="883042"/>
            </a:xfrm>
            <a:custGeom>
              <a:avLst/>
              <a:gdLst/>
              <a:ahLst/>
              <a:cxnLst/>
              <a:rect r="r" b="b" t="t" l="l"/>
              <a:pathLst>
                <a:path h="883042" w="2368158">
                  <a:moveTo>
                    <a:pt x="0" y="0"/>
                  </a:moveTo>
                  <a:lnTo>
                    <a:pt x="2368158" y="0"/>
                  </a:lnTo>
                  <a:lnTo>
                    <a:pt x="2368158" y="883042"/>
                  </a:lnTo>
                  <a:lnTo>
                    <a:pt x="0" y="883042"/>
                  </a:lnTo>
                  <a:close/>
                </a:path>
              </a:pathLst>
            </a:custGeom>
            <a:solidFill>
              <a:srgbClr val="2E2E58"/>
            </a:solidFill>
          </p:spPr>
        </p:sp>
        <p:sp>
          <p:nvSpPr>
            <p:cNvPr name="TextBox 4" id="4"/>
            <p:cNvSpPr txBox="true"/>
            <p:nvPr/>
          </p:nvSpPr>
          <p:spPr>
            <a:xfrm>
              <a:off x="0" y="-57150"/>
              <a:ext cx="2368158" cy="940192"/>
            </a:xfrm>
            <a:prstGeom prst="rect">
              <a:avLst/>
            </a:prstGeom>
          </p:spPr>
          <p:txBody>
            <a:bodyPr anchor="ctr" rtlCol="false" tIns="50800" lIns="50800" bIns="50800" rIns="50800"/>
            <a:lstStyle/>
            <a:p>
              <a:pPr algn="ctr" marL="0" indent="0" lvl="0">
                <a:lnSpc>
                  <a:spcPts val="2800"/>
                </a:lnSpc>
              </a:pPr>
            </a:p>
          </p:txBody>
        </p:sp>
      </p:grpSp>
      <p:grpSp>
        <p:nvGrpSpPr>
          <p:cNvPr name="Group 5" id="5"/>
          <p:cNvGrpSpPr/>
          <p:nvPr/>
        </p:nvGrpSpPr>
        <p:grpSpPr>
          <a:xfrm rot="0">
            <a:off x="8991600" y="0"/>
            <a:ext cx="9296400" cy="10287000"/>
            <a:chOff x="0" y="0"/>
            <a:chExt cx="1220873" cy="1350966"/>
          </a:xfrm>
        </p:grpSpPr>
        <p:sp>
          <p:nvSpPr>
            <p:cNvPr name="Freeform 6" id="6"/>
            <p:cNvSpPr/>
            <p:nvPr/>
          </p:nvSpPr>
          <p:spPr>
            <a:xfrm flipH="false" flipV="false" rot="0">
              <a:off x="0" y="0"/>
              <a:ext cx="1220873" cy="1350966"/>
            </a:xfrm>
            <a:custGeom>
              <a:avLst/>
              <a:gdLst/>
              <a:ahLst/>
              <a:cxnLst/>
              <a:rect r="r" b="b" t="t" l="l"/>
              <a:pathLst>
                <a:path h="1350966" w="1220873">
                  <a:moveTo>
                    <a:pt x="0" y="0"/>
                  </a:moveTo>
                  <a:lnTo>
                    <a:pt x="1220873" y="0"/>
                  </a:lnTo>
                  <a:lnTo>
                    <a:pt x="1220873" y="1350966"/>
                  </a:lnTo>
                  <a:lnTo>
                    <a:pt x="0" y="1350966"/>
                  </a:lnTo>
                  <a:close/>
                </a:path>
              </a:pathLst>
            </a:custGeom>
            <a:blipFill>
              <a:blip r:embed="rId2"/>
              <a:stretch>
                <a:fillRect l="0" t="-66" r="0" b="-66"/>
              </a:stretch>
            </a:blipFill>
          </p:spPr>
        </p:sp>
      </p:grpSp>
      <p:sp>
        <p:nvSpPr>
          <p:cNvPr name="TextBox 7" id="7"/>
          <p:cNvSpPr txBox="true"/>
          <p:nvPr/>
        </p:nvSpPr>
        <p:spPr>
          <a:xfrm rot="0">
            <a:off x="666750" y="1828800"/>
            <a:ext cx="7909733" cy="2091669"/>
          </a:xfrm>
          <a:prstGeom prst="rect">
            <a:avLst/>
          </a:prstGeom>
        </p:spPr>
        <p:txBody>
          <a:bodyPr anchor="t" rtlCol="false" tIns="0" lIns="0" bIns="0" rIns="0">
            <a:spAutoFit/>
          </a:bodyPr>
          <a:lstStyle/>
          <a:p>
            <a:pPr algn="l" marL="0" indent="0" lvl="0">
              <a:lnSpc>
                <a:spcPts val="8099"/>
              </a:lnSpc>
              <a:spcBef>
                <a:spcPct val="0"/>
              </a:spcBef>
            </a:pPr>
            <a:r>
              <a:rPr lang="en-US" sz="8099" strike="noStrike" u="none">
                <a:solidFill>
                  <a:srgbClr val="FFFFFF"/>
                </a:solidFill>
                <a:latin typeface="Georgia Pro Condensed"/>
                <a:ea typeface="Georgia Pro Condensed"/>
                <a:cs typeface="Georgia Pro Condensed"/>
                <a:sym typeface="Georgia Pro Condensed"/>
              </a:rPr>
              <a:t>Voronoi Diagrams</a:t>
            </a:r>
          </a:p>
          <a:p>
            <a:pPr algn="ctr" marL="0" indent="0" lvl="0">
              <a:lnSpc>
                <a:spcPts val="8099"/>
              </a:lnSpc>
              <a:spcBef>
                <a:spcPct val="0"/>
              </a:spcBef>
            </a:pPr>
            <a:r>
              <a:rPr lang="en-US" sz="8099" strike="noStrike" u="none">
                <a:solidFill>
                  <a:srgbClr val="FFFFFF"/>
                </a:solidFill>
                <a:latin typeface="Georgia Pro Condensed"/>
                <a:ea typeface="Georgia Pro Condensed"/>
                <a:cs typeface="Georgia Pro Condensed"/>
                <a:sym typeface="Georgia Pro Condensed"/>
              </a:rPr>
              <a:t>Algorithm</a:t>
            </a:r>
          </a:p>
        </p:txBody>
      </p:sp>
      <p:sp>
        <p:nvSpPr>
          <p:cNvPr name="TextBox 8" id="8"/>
          <p:cNvSpPr txBox="true"/>
          <p:nvPr/>
        </p:nvSpPr>
        <p:spPr>
          <a:xfrm rot="0">
            <a:off x="1178329" y="7175314"/>
            <a:ext cx="6886575" cy="860425"/>
          </a:xfrm>
          <a:prstGeom prst="rect">
            <a:avLst/>
          </a:prstGeom>
        </p:spPr>
        <p:txBody>
          <a:bodyPr anchor="t" rtlCol="false" tIns="0" lIns="0" bIns="0" rIns="0">
            <a:spAutoFit/>
          </a:bodyPr>
          <a:lstStyle/>
          <a:p>
            <a:pPr algn="ctr" marL="0" indent="0" lvl="0">
              <a:lnSpc>
                <a:spcPts val="3499"/>
              </a:lnSpc>
            </a:pPr>
            <a:r>
              <a:rPr lang="en-US" sz="2499" spc="-37" strike="noStrike" u="none">
                <a:solidFill>
                  <a:srgbClr val="FFFFFF"/>
                </a:solidFill>
                <a:latin typeface="Helvetica World"/>
                <a:ea typeface="Helvetica World"/>
                <a:cs typeface="Helvetica World"/>
                <a:sym typeface="Helvetica World"/>
              </a:rPr>
              <a:t> Dr.Ghad</a:t>
            </a:r>
            <a:r>
              <a:rPr lang="en-US" sz="2499" spc="-37" strike="noStrike" u="none">
                <a:solidFill>
                  <a:srgbClr val="FFFFFF"/>
                </a:solidFill>
                <a:latin typeface="Helvetica World"/>
                <a:ea typeface="Helvetica World"/>
                <a:cs typeface="Helvetica World"/>
                <a:sym typeface="Helvetica World"/>
              </a:rPr>
              <a:t>a </a:t>
            </a:r>
            <a:r>
              <a:rPr lang="en-US" sz="2499" spc="-37" strike="noStrike" u="none">
                <a:solidFill>
                  <a:srgbClr val="FFFFFF"/>
                </a:solidFill>
                <a:latin typeface="Helvetica World"/>
                <a:ea typeface="Helvetica World"/>
                <a:cs typeface="Helvetica World"/>
                <a:sym typeface="Helvetica World"/>
              </a:rPr>
              <a:t>Noureldein </a:t>
            </a:r>
          </a:p>
          <a:p>
            <a:pPr algn="ctr" marL="0" indent="0" lvl="0">
              <a:lnSpc>
                <a:spcPts val="3499"/>
              </a:lnSpc>
            </a:pPr>
            <a:r>
              <a:rPr lang="en-US" sz="2499" spc="-37" strike="noStrike" u="none">
                <a:solidFill>
                  <a:srgbClr val="FFFFFF"/>
                </a:solidFill>
                <a:latin typeface="Helvetica World"/>
                <a:ea typeface="Helvetica World"/>
                <a:cs typeface="Helvetica World"/>
                <a:sym typeface="Helvetica World"/>
              </a:rPr>
              <a:t>Comp 411</a:t>
            </a:r>
          </a:p>
        </p:txBody>
      </p:sp>
      <p:sp>
        <p:nvSpPr>
          <p:cNvPr name="TextBox 9" id="9"/>
          <p:cNvSpPr txBox="true"/>
          <p:nvPr/>
        </p:nvSpPr>
        <p:spPr>
          <a:xfrm rot="0">
            <a:off x="2123090" y="4153358"/>
            <a:ext cx="4997053" cy="721994"/>
          </a:xfrm>
          <a:prstGeom prst="rect">
            <a:avLst/>
          </a:prstGeom>
        </p:spPr>
        <p:txBody>
          <a:bodyPr anchor="t" rtlCol="false" tIns="0" lIns="0" bIns="0" rIns="0">
            <a:spAutoFit/>
          </a:bodyPr>
          <a:lstStyle/>
          <a:p>
            <a:pPr algn="l">
              <a:lnSpc>
                <a:spcPts val="5880"/>
              </a:lnSpc>
            </a:pPr>
            <a:r>
              <a:rPr lang="en-US" sz="4200">
                <a:solidFill>
                  <a:srgbClr val="FFFFFF"/>
                </a:solidFill>
                <a:latin typeface="Georgia Pro Condensed"/>
                <a:ea typeface="Georgia Pro Condensed"/>
                <a:cs typeface="Georgia Pro Condensed"/>
                <a:sym typeface="Georgia Pro Condensed"/>
              </a:rPr>
              <a:t>Fortune’s Plane Sweep </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1E1E3F"/>
        </a:solidFill>
      </p:bgPr>
    </p:bg>
    <p:spTree>
      <p:nvGrpSpPr>
        <p:cNvPr id="1" name=""/>
        <p:cNvGrpSpPr/>
        <p:nvPr/>
      </p:nvGrpSpPr>
      <p:grpSpPr>
        <a:xfrm>
          <a:off x="0" y="0"/>
          <a:ext cx="0" cy="0"/>
          <a:chOff x="0" y="0"/>
          <a:chExt cx="0" cy="0"/>
        </a:xfrm>
      </p:grpSpPr>
      <p:grpSp>
        <p:nvGrpSpPr>
          <p:cNvPr name="Group 2" id="2"/>
          <p:cNvGrpSpPr/>
          <p:nvPr/>
        </p:nvGrpSpPr>
        <p:grpSpPr>
          <a:xfrm rot="0">
            <a:off x="666750" y="666750"/>
            <a:ext cx="16954500" cy="8953500"/>
            <a:chOff x="0" y="0"/>
            <a:chExt cx="4465383" cy="2358123"/>
          </a:xfrm>
        </p:grpSpPr>
        <p:sp>
          <p:nvSpPr>
            <p:cNvPr name="Freeform 3" id="3"/>
            <p:cNvSpPr/>
            <p:nvPr/>
          </p:nvSpPr>
          <p:spPr>
            <a:xfrm flipH="false" flipV="false" rot="0">
              <a:off x="0" y="0"/>
              <a:ext cx="4465383" cy="2358124"/>
            </a:xfrm>
            <a:custGeom>
              <a:avLst/>
              <a:gdLst/>
              <a:ahLst/>
              <a:cxnLst/>
              <a:rect r="r" b="b" t="t" l="l"/>
              <a:pathLst>
                <a:path h="2358124" w="4465383">
                  <a:moveTo>
                    <a:pt x="20548" y="0"/>
                  </a:moveTo>
                  <a:lnTo>
                    <a:pt x="4444835" y="0"/>
                  </a:lnTo>
                  <a:cubicBezTo>
                    <a:pt x="4456183" y="0"/>
                    <a:pt x="4465383" y="9200"/>
                    <a:pt x="4465383" y="20548"/>
                  </a:cubicBezTo>
                  <a:lnTo>
                    <a:pt x="4465383" y="2337575"/>
                  </a:lnTo>
                  <a:cubicBezTo>
                    <a:pt x="4465383" y="2348924"/>
                    <a:pt x="4456183" y="2358124"/>
                    <a:pt x="4444835" y="2358124"/>
                  </a:cubicBezTo>
                  <a:lnTo>
                    <a:pt x="20548" y="2358124"/>
                  </a:lnTo>
                  <a:cubicBezTo>
                    <a:pt x="9200" y="2358124"/>
                    <a:pt x="0" y="2348924"/>
                    <a:pt x="0" y="2337575"/>
                  </a:cubicBezTo>
                  <a:lnTo>
                    <a:pt x="0" y="20548"/>
                  </a:lnTo>
                  <a:cubicBezTo>
                    <a:pt x="0" y="9200"/>
                    <a:pt x="9200" y="0"/>
                    <a:pt x="20548" y="0"/>
                  </a:cubicBezTo>
                  <a:close/>
                </a:path>
              </a:pathLst>
            </a:custGeom>
            <a:solidFill>
              <a:srgbClr val="4F5AAF"/>
            </a:solidFill>
            <a:ln cap="rnd">
              <a:noFill/>
              <a:prstDash val="solid"/>
              <a:round/>
            </a:ln>
          </p:spPr>
        </p:sp>
        <p:sp>
          <p:nvSpPr>
            <p:cNvPr name="TextBox 4" id="4"/>
            <p:cNvSpPr txBox="true"/>
            <p:nvPr/>
          </p:nvSpPr>
          <p:spPr>
            <a:xfrm>
              <a:off x="0" y="-57150"/>
              <a:ext cx="4465383" cy="2415273"/>
            </a:xfrm>
            <a:prstGeom prst="rect">
              <a:avLst/>
            </a:prstGeom>
          </p:spPr>
          <p:txBody>
            <a:bodyPr anchor="ctr" rtlCol="false" tIns="50800" lIns="50800" bIns="50800" rIns="50800"/>
            <a:lstStyle/>
            <a:p>
              <a:pPr algn="ctr" marL="0" indent="0" lvl="0">
                <a:lnSpc>
                  <a:spcPts val="3359"/>
                </a:lnSpc>
                <a:spcBef>
                  <a:spcPct val="0"/>
                </a:spcBef>
              </a:pPr>
            </a:p>
          </p:txBody>
        </p:sp>
      </p:grpSp>
      <p:sp>
        <p:nvSpPr>
          <p:cNvPr name="Freeform 5" id="5"/>
          <p:cNvSpPr/>
          <p:nvPr/>
        </p:nvSpPr>
        <p:spPr>
          <a:xfrm flipH="false" flipV="false" rot="-3117037">
            <a:off x="16099474" y="7952721"/>
            <a:ext cx="2112604" cy="1859092"/>
          </a:xfrm>
          <a:custGeom>
            <a:avLst/>
            <a:gdLst/>
            <a:ahLst/>
            <a:cxnLst/>
            <a:rect r="r" b="b" t="t" l="l"/>
            <a:pathLst>
              <a:path h="1859092" w="2112604">
                <a:moveTo>
                  <a:pt x="0" y="0"/>
                </a:moveTo>
                <a:lnTo>
                  <a:pt x="2112605" y="0"/>
                </a:lnTo>
                <a:lnTo>
                  <a:pt x="2112605" y="1859092"/>
                </a:lnTo>
                <a:lnTo>
                  <a:pt x="0" y="185909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6" id="6"/>
          <p:cNvSpPr/>
          <p:nvPr/>
        </p:nvSpPr>
        <p:spPr>
          <a:xfrm flipH="false" flipV="false" rot="0">
            <a:off x="9388482" y="3436353"/>
            <a:ext cx="8037752" cy="3931147"/>
          </a:xfrm>
          <a:custGeom>
            <a:avLst/>
            <a:gdLst/>
            <a:ahLst/>
            <a:cxnLst/>
            <a:rect r="r" b="b" t="t" l="l"/>
            <a:pathLst>
              <a:path h="3931147" w="8037752">
                <a:moveTo>
                  <a:pt x="0" y="0"/>
                </a:moveTo>
                <a:lnTo>
                  <a:pt x="8037751" y="0"/>
                </a:lnTo>
                <a:lnTo>
                  <a:pt x="8037751" y="3931147"/>
                </a:lnTo>
                <a:lnTo>
                  <a:pt x="0" y="3931147"/>
                </a:lnTo>
                <a:lnTo>
                  <a:pt x="0" y="0"/>
                </a:lnTo>
                <a:close/>
              </a:path>
            </a:pathLst>
          </a:custGeom>
          <a:blipFill>
            <a:blip r:embed="rId4"/>
            <a:stretch>
              <a:fillRect l="0" t="0" r="-2426" b="0"/>
            </a:stretch>
          </a:blipFill>
        </p:spPr>
      </p:sp>
      <p:grpSp>
        <p:nvGrpSpPr>
          <p:cNvPr name="Group 7" id="7"/>
          <p:cNvGrpSpPr/>
          <p:nvPr/>
        </p:nvGrpSpPr>
        <p:grpSpPr>
          <a:xfrm rot="0">
            <a:off x="1434569" y="2794292"/>
            <a:ext cx="14699626" cy="1019091"/>
            <a:chOff x="0" y="0"/>
            <a:chExt cx="19599501" cy="1358788"/>
          </a:xfrm>
        </p:grpSpPr>
        <p:sp>
          <p:nvSpPr>
            <p:cNvPr name="TextBox 8" id="8"/>
            <p:cNvSpPr txBox="true"/>
            <p:nvPr/>
          </p:nvSpPr>
          <p:spPr>
            <a:xfrm rot="0">
              <a:off x="0" y="-9525"/>
              <a:ext cx="19599501" cy="517525"/>
            </a:xfrm>
            <a:prstGeom prst="rect">
              <a:avLst/>
            </a:prstGeom>
          </p:spPr>
          <p:txBody>
            <a:bodyPr anchor="t" rtlCol="false" tIns="0" lIns="0" bIns="0" rIns="0">
              <a:spAutoFit/>
            </a:bodyPr>
            <a:lstStyle/>
            <a:p>
              <a:pPr algn="l" marL="0" indent="0" lvl="0">
                <a:lnSpc>
                  <a:spcPts val="3000"/>
                </a:lnSpc>
                <a:spcBef>
                  <a:spcPct val="0"/>
                </a:spcBef>
              </a:pPr>
            </a:p>
          </p:txBody>
        </p:sp>
        <p:sp>
          <p:nvSpPr>
            <p:cNvPr name="TextBox 9" id="9"/>
            <p:cNvSpPr txBox="true"/>
            <p:nvPr/>
          </p:nvSpPr>
          <p:spPr>
            <a:xfrm rot="0">
              <a:off x="0" y="811629"/>
              <a:ext cx="15344253" cy="547159"/>
            </a:xfrm>
            <a:prstGeom prst="rect">
              <a:avLst/>
            </a:prstGeom>
          </p:spPr>
          <p:txBody>
            <a:bodyPr anchor="t" rtlCol="false" tIns="0" lIns="0" bIns="0" rIns="0">
              <a:spAutoFit/>
            </a:bodyPr>
            <a:lstStyle/>
            <a:p>
              <a:pPr algn="l" marL="0" indent="0" lvl="0">
                <a:lnSpc>
                  <a:spcPts val="3499"/>
                </a:lnSpc>
              </a:pPr>
            </a:p>
          </p:txBody>
        </p:sp>
      </p:grpSp>
      <p:sp>
        <p:nvSpPr>
          <p:cNvPr name="TextBox 10" id="10"/>
          <p:cNvSpPr txBox="true"/>
          <p:nvPr/>
        </p:nvSpPr>
        <p:spPr>
          <a:xfrm rot="0">
            <a:off x="1028700" y="3369678"/>
            <a:ext cx="8342267" cy="3803750"/>
          </a:xfrm>
          <a:prstGeom prst="rect">
            <a:avLst/>
          </a:prstGeom>
        </p:spPr>
        <p:txBody>
          <a:bodyPr anchor="t" rtlCol="false" tIns="0" lIns="0" bIns="0" rIns="0">
            <a:spAutoFit/>
          </a:bodyPr>
          <a:lstStyle/>
          <a:p>
            <a:pPr algn="l" marL="781792" indent="-390896" lvl="1">
              <a:lnSpc>
                <a:spcPts val="5069"/>
              </a:lnSpc>
              <a:buFont typeface="Arial"/>
              <a:buChar char="•"/>
            </a:pPr>
            <a:r>
              <a:rPr lang="en-US" sz="3621">
                <a:solidFill>
                  <a:srgbClr val="FFFFFF"/>
                </a:solidFill>
                <a:latin typeface="Canva Sans"/>
                <a:ea typeface="Canva Sans"/>
                <a:cs typeface="Canva Sans"/>
                <a:sym typeface="Canva Sans"/>
              </a:rPr>
              <a:t>Voronoi edg</a:t>
            </a:r>
            <a:r>
              <a:rPr lang="en-US" sz="3621">
                <a:solidFill>
                  <a:srgbClr val="FFFFFF"/>
                </a:solidFill>
                <a:latin typeface="Canva Sans"/>
                <a:ea typeface="Canva Sans"/>
                <a:cs typeface="Canva Sans"/>
                <a:sym typeface="Canva Sans"/>
              </a:rPr>
              <a:t>es are parts of perpendicular bisectors between pairs of sites.</a:t>
            </a:r>
          </a:p>
          <a:p>
            <a:pPr algn="l" marL="781792" indent="-390896" lvl="1">
              <a:lnSpc>
                <a:spcPts val="5069"/>
              </a:lnSpc>
              <a:buFont typeface="Arial"/>
              <a:buChar char="•"/>
            </a:pPr>
            <a:r>
              <a:rPr lang="en-US" sz="3621">
                <a:solidFill>
                  <a:srgbClr val="FFFFFF"/>
                </a:solidFill>
                <a:latin typeface="Canva Sans"/>
                <a:ea typeface="Canva Sans"/>
                <a:cs typeface="Canva Sans"/>
                <a:sym typeface="Canva Sans"/>
              </a:rPr>
              <a:t> Voronoi vertices occur where 3 bisectors meet — equidistant from 3 sites.</a:t>
            </a:r>
          </a:p>
        </p:txBody>
      </p:sp>
      <p:grpSp>
        <p:nvGrpSpPr>
          <p:cNvPr name="Group 11" id="11"/>
          <p:cNvGrpSpPr/>
          <p:nvPr/>
        </p:nvGrpSpPr>
        <p:grpSpPr>
          <a:xfrm rot="0">
            <a:off x="1434569" y="1404368"/>
            <a:ext cx="15058518" cy="2122317"/>
            <a:chOff x="0" y="0"/>
            <a:chExt cx="20078024" cy="2829756"/>
          </a:xfrm>
        </p:grpSpPr>
        <p:sp>
          <p:nvSpPr>
            <p:cNvPr name="TextBox 12" id="12"/>
            <p:cNvSpPr txBox="true"/>
            <p:nvPr/>
          </p:nvSpPr>
          <p:spPr>
            <a:xfrm rot="0">
              <a:off x="0" y="-66675"/>
              <a:ext cx="20078024" cy="1356050"/>
            </a:xfrm>
            <a:prstGeom prst="rect">
              <a:avLst/>
            </a:prstGeom>
          </p:spPr>
          <p:txBody>
            <a:bodyPr anchor="t" rtlCol="false" tIns="0" lIns="0" bIns="0" rIns="0">
              <a:spAutoFit/>
            </a:bodyPr>
            <a:lstStyle/>
            <a:p>
              <a:pPr algn="l" marL="0" indent="0" lvl="0">
                <a:lnSpc>
                  <a:spcPts val="8262"/>
                </a:lnSpc>
              </a:pPr>
              <a:r>
                <a:rPr lang="en-US" sz="6355" spc="-190">
                  <a:solidFill>
                    <a:srgbClr val="FF6161"/>
                  </a:solidFill>
                  <a:latin typeface="Playfair Display SC"/>
                  <a:ea typeface="Playfair Display SC"/>
                  <a:cs typeface="Playfair Display SC"/>
                  <a:sym typeface="Playfair Display SC"/>
                </a:rPr>
                <a:t>HOW VORONOI REGIO</a:t>
              </a:r>
              <a:r>
                <a:rPr lang="en-US" sz="6355" spc="-190">
                  <a:solidFill>
                    <a:srgbClr val="FF6161"/>
                  </a:solidFill>
                  <a:latin typeface="Playfair Display SC"/>
                  <a:ea typeface="Playfair Display SC"/>
                  <a:cs typeface="Playfair Display SC"/>
                  <a:sym typeface="Playfair Display SC"/>
                </a:rPr>
                <a:t>NS FORM:</a:t>
              </a:r>
            </a:p>
          </p:txBody>
        </p:sp>
        <p:sp>
          <p:nvSpPr>
            <p:cNvPr name="TextBox 13" id="13"/>
            <p:cNvSpPr txBox="true"/>
            <p:nvPr/>
          </p:nvSpPr>
          <p:spPr>
            <a:xfrm rot="0">
              <a:off x="0" y="1740708"/>
              <a:ext cx="20078024" cy="413118"/>
            </a:xfrm>
            <a:prstGeom prst="rect">
              <a:avLst/>
            </a:prstGeom>
          </p:spPr>
          <p:txBody>
            <a:bodyPr anchor="t" rtlCol="false" tIns="0" lIns="0" bIns="0" rIns="0">
              <a:spAutoFit/>
            </a:bodyPr>
            <a:lstStyle/>
            <a:p>
              <a:pPr algn="l" marL="0" indent="0" lvl="0">
                <a:lnSpc>
                  <a:spcPts val="2383"/>
                </a:lnSpc>
                <a:spcBef>
                  <a:spcPct val="0"/>
                </a:spcBef>
              </a:pPr>
            </a:p>
          </p:txBody>
        </p:sp>
        <p:sp>
          <p:nvSpPr>
            <p:cNvPr name="TextBox 14" id="14"/>
            <p:cNvSpPr txBox="true"/>
            <p:nvPr/>
          </p:nvSpPr>
          <p:spPr>
            <a:xfrm rot="0">
              <a:off x="0" y="2385264"/>
              <a:ext cx="15718884" cy="444492"/>
            </a:xfrm>
            <a:prstGeom prst="rect">
              <a:avLst/>
            </a:prstGeom>
          </p:spPr>
          <p:txBody>
            <a:bodyPr anchor="t" rtlCol="false" tIns="0" lIns="0" bIns="0" rIns="0">
              <a:spAutoFit/>
            </a:bodyPr>
            <a:lstStyle/>
            <a:p>
              <a:pPr algn="l" marL="0" indent="0" lvl="0">
                <a:lnSpc>
                  <a:spcPts val="2780"/>
                </a:lnSpc>
              </a:pPr>
            </a:p>
          </p:txBody>
        </p:sp>
      </p:grpSp>
    </p:spTree>
  </p:cSld>
  <p:clrMapOvr>
    <a:masterClrMapping/>
  </p:clrMapOvr>
</p:sld>
</file>

<file path=ppt/slides/slide100.xml><?xml version="1.0" encoding="utf-8"?>
<p:sld xmlns:p="http://schemas.openxmlformats.org/presentationml/2006/main" xmlns:a="http://schemas.openxmlformats.org/drawingml/2006/main" xmlns:r="http://schemas.openxmlformats.org/officeDocument/2006/relationships">
  <p:cSld>
    <p:bg>
      <p:bgPr>
        <a:solidFill>
          <a:srgbClr val="1E1E3F"/>
        </a:solidFill>
      </p:bgPr>
    </p:bg>
    <p:spTree>
      <p:nvGrpSpPr>
        <p:cNvPr id="1" name=""/>
        <p:cNvGrpSpPr/>
        <p:nvPr/>
      </p:nvGrpSpPr>
      <p:grpSpPr>
        <a:xfrm>
          <a:off x="0" y="0"/>
          <a:ext cx="0" cy="0"/>
          <a:chOff x="0" y="0"/>
          <a:chExt cx="0" cy="0"/>
        </a:xfrm>
      </p:grpSpPr>
      <p:grpSp>
        <p:nvGrpSpPr>
          <p:cNvPr name="Group 2" id="2"/>
          <p:cNvGrpSpPr/>
          <p:nvPr/>
        </p:nvGrpSpPr>
        <p:grpSpPr>
          <a:xfrm rot="0">
            <a:off x="666750" y="666750"/>
            <a:ext cx="16954500" cy="8953500"/>
            <a:chOff x="0" y="0"/>
            <a:chExt cx="4465383" cy="2358123"/>
          </a:xfrm>
        </p:grpSpPr>
        <p:sp>
          <p:nvSpPr>
            <p:cNvPr name="Freeform 3" id="3"/>
            <p:cNvSpPr/>
            <p:nvPr/>
          </p:nvSpPr>
          <p:spPr>
            <a:xfrm flipH="false" flipV="false" rot="0">
              <a:off x="0" y="0"/>
              <a:ext cx="4465383" cy="2358124"/>
            </a:xfrm>
            <a:custGeom>
              <a:avLst/>
              <a:gdLst/>
              <a:ahLst/>
              <a:cxnLst/>
              <a:rect r="r" b="b" t="t" l="l"/>
              <a:pathLst>
                <a:path h="2358124" w="4465383">
                  <a:moveTo>
                    <a:pt x="20548" y="0"/>
                  </a:moveTo>
                  <a:lnTo>
                    <a:pt x="4444835" y="0"/>
                  </a:lnTo>
                  <a:cubicBezTo>
                    <a:pt x="4456183" y="0"/>
                    <a:pt x="4465383" y="9200"/>
                    <a:pt x="4465383" y="20548"/>
                  </a:cubicBezTo>
                  <a:lnTo>
                    <a:pt x="4465383" y="2337575"/>
                  </a:lnTo>
                  <a:cubicBezTo>
                    <a:pt x="4465383" y="2348924"/>
                    <a:pt x="4456183" y="2358124"/>
                    <a:pt x="4444835" y="2358124"/>
                  </a:cubicBezTo>
                  <a:lnTo>
                    <a:pt x="20548" y="2358124"/>
                  </a:lnTo>
                  <a:cubicBezTo>
                    <a:pt x="9200" y="2358124"/>
                    <a:pt x="0" y="2348924"/>
                    <a:pt x="0" y="2337575"/>
                  </a:cubicBezTo>
                  <a:lnTo>
                    <a:pt x="0" y="20548"/>
                  </a:lnTo>
                  <a:cubicBezTo>
                    <a:pt x="0" y="9200"/>
                    <a:pt x="9200" y="0"/>
                    <a:pt x="20548" y="0"/>
                  </a:cubicBezTo>
                  <a:close/>
                </a:path>
              </a:pathLst>
            </a:custGeom>
            <a:solidFill>
              <a:srgbClr val="4F5AAF"/>
            </a:solidFill>
            <a:ln cap="rnd">
              <a:noFill/>
              <a:prstDash val="solid"/>
              <a:round/>
            </a:ln>
          </p:spPr>
        </p:sp>
        <p:sp>
          <p:nvSpPr>
            <p:cNvPr name="TextBox 4" id="4"/>
            <p:cNvSpPr txBox="true"/>
            <p:nvPr/>
          </p:nvSpPr>
          <p:spPr>
            <a:xfrm>
              <a:off x="0" y="-57150"/>
              <a:ext cx="4465383" cy="2415273"/>
            </a:xfrm>
            <a:prstGeom prst="rect">
              <a:avLst/>
            </a:prstGeom>
          </p:spPr>
          <p:txBody>
            <a:bodyPr anchor="ctr" rtlCol="false" tIns="50800" lIns="50800" bIns="50800" rIns="50800"/>
            <a:lstStyle/>
            <a:p>
              <a:pPr algn="ctr" marL="0" indent="0" lvl="0">
                <a:lnSpc>
                  <a:spcPts val="3359"/>
                </a:lnSpc>
                <a:spcBef>
                  <a:spcPct val="0"/>
                </a:spcBef>
              </a:pPr>
            </a:p>
          </p:txBody>
        </p:sp>
      </p:grpSp>
      <p:sp>
        <p:nvSpPr>
          <p:cNvPr name="Freeform 5" id="5"/>
          <p:cNvSpPr/>
          <p:nvPr/>
        </p:nvSpPr>
        <p:spPr>
          <a:xfrm flipH="false" flipV="false" rot="0">
            <a:off x="3098027" y="2078083"/>
            <a:ext cx="12091946" cy="6925246"/>
          </a:xfrm>
          <a:custGeom>
            <a:avLst/>
            <a:gdLst/>
            <a:ahLst/>
            <a:cxnLst/>
            <a:rect r="r" b="b" t="t" l="l"/>
            <a:pathLst>
              <a:path h="6925246" w="12091946">
                <a:moveTo>
                  <a:pt x="0" y="0"/>
                </a:moveTo>
                <a:lnTo>
                  <a:pt x="12091946" y="0"/>
                </a:lnTo>
                <a:lnTo>
                  <a:pt x="12091946" y="6925246"/>
                </a:lnTo>
                <a:lnTo>
                  <a:pt x="0" y="6925246"/>
                </a:lnTo>
                <a:lnTo>
                  <a:pt x="0" y="0"/>
                </a:lnTo>
                <a:close/>
              </a:path>
            </a:pathLst>
          </a:custGeom>
          <a:blipFill>
            <a:blip r:embed="rId2"/>
            <a:stretch>
              <a:fillRect l="0" t="0" r="0" b="0"/>
            </a:stretch>
          </a:blipFill>
        </p:spPr>
      </p:sp>
      <p:sp>
        <p:nvSpPr>
          <p:cNvPr name="TextBox 6" id="6"/>
          <p:cNvSpPr txBox="true"/>
          <p:nvPr/>
        </p:nvSpPr>
        <p:spPr>
          <a:xfrm rot="0">
            <a:off x="752847" y="971550"/>
            <a:ext cx="3546574" cy="620396"/>
          </a:xfrm>
          <a:prstGeom prst="rect">
            <a:avLst/>
          </a:prstGeom>
        </p:spPr>
        <p:txBody>
          <a:bodyPr anchor="t" rtlCol="false" tIns="0" lIns="0" bIns="0" rIns="0">
            <a:spAutoFit/>
          </a:bodyPr>
          <a:lstStyle/>
          <a:p>
            <a:pPr algn="ctr">
              <a:lnSpc>
                <a:spcPts val="5179"/>
              </a:lnSpc>
              <a:spcBef>
                <a:spcPct val="0"/>
              </a:spcBef>
            </a:pPr>
            <a:r>
              <a:rPr lang="en-US" sz="3699">
                <a:solidFill>
                  <a:srgbClr val="FFFFFF"/>
                </a:solidFill>
                <a:latin typeface="Playfair Display SC"/>
                <a:ea typeface="Playfair Display SC"/>
                <a:cs typeface="Playfair Display SC"/>
                <a:sym typeface="Playfair Display SC"/>
              </a:rPr>
              <a:t>Half_edges.py</a:t>
            </a:r>
          </a:p>
        </p:txBody>
      </p:sp>
      <p:sp>
        <p:nvSpPr>
          <p:cNvPr name="Freeform 7" id="7"/>
          <p:cNvSpPr/>
          <p:nvPr/>
        </p:nvSpPr>
        <p:spPr>
          <a:xfrm flipH="false" flipV="false" rot="-3117037">
            <a:off x="16099474" y="7952721"/>
            <a:ext cx="2112604" cy="1859092"/>
          </a:xfrm>
          <a:custGeom>
            <a:avLst/>
            <a:gdLst/>
            <a:ahLst/>
            <a:cxnLst/>
            <a:rect r="r" b="b" t="t" l="l"/>
            <a:pathLst>
              <a:path h="1859092" w="2112604">
                <a:moveTo>
                  <a:pt x="0" y="0"/>
                </a:moveTo>
                <a:lnTo>
                  <a:pt x="2112605" y="0"/>
                </a:lnTo>
                <a:lnTo>
                  <a:pt x="2112605" y="1859092"/>
                </a:lnTo>
                <a:lnTo>
                  <a:pt x="0" y="185909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Tree>
  </p:cSld>
  <p:clrMapOvr>
    <a:masterClrMapping/>
  </p:clrMapOvr>
</p:sld>
</file>

<file path=ppt/slides/slide101.xml><?xml version="1.0" encoding="utf-8"?>
<p:sld xmlns:p="http://schemas.openxmlformats.org/presentationml/2006/main" xmlns:a="http://schemas.openxmlformats.org/drawingml/2006/main" xmlns:r="http://schemas.openxmlformats.org/officeDocument/2006/relationships">
  <p:cSld>
    <p:bg>
      <p:bgPr>
        <a:solidFill>
          <a:srgbClr val="1E1E3F"/>
        </a:solidFill>
      </p:bgPr>
    </p:bg>
    <p:spTree>
      <p:nvGrpSpPr>
        <p:cNvPr id="1" name=""/>
        <p:cNvGrpSpPr/>
        <p:nvPr/>
      </p:nvGrpSpPr>
      <p:grpSpPr>
        <a:xfrm>
          <a:off x="0" y="0"/>
          <a:ext cx="0" cy="0"/>
          <a:chOff x="0" y="0"/>
          <a:chExt cx="0" cy="0"/>
        </a:xfrm>
      </p:grpSpPr>
      <p:grpSp>
        <p:nvGrpSpPr>
          <p:cNvPr name="Group 2" id="2"/>
          <p:cNvGrpSpPr/>
          <p:nvPr/>
        </p:nvGrpSpPr>
        <p:grpSpPr>
          <a:xfrm rot="0">
            <a:off x="666750" y="666750"/>
            <a:ext cx="16954500" cy="8953500"/>
            <a:chOff x="0" y="0"/>
            <a:chExt cx="4465383" cy="2358123"/>
          </a:xfrm>
        </p:grpSpPr>
        <p:sp>
          <p:nvSpPr>
            <p:cNvPr name="Freeform 3" id="3"/>
            <p:cNvSpPr/>
            <p:nvPr/>
          </p:nvSpPr>
          <p:spPr>
            <a:xfrm flipH="false" flipV="false" rot="0">
              <a:off x="0" y="0"/>
              <a:ext cx="4465383" cy="2358124"/>
            </a:xfrm>
            <a:custGeom>
              <a:avLst/>
              <a:gdLst/>
              <a:ahLst/>
              <a:cxnLst/>
              <a:rect r="r" b="b" t="t" l="l"/>
              <a:pathLst>
                <a:path h="2358124" w="4465383">
                  <a:moveTo>
                    <a:pt x="20548" y="0"/>
                  </a:moveTo>
                  <a:lnTo>
                    <a:pt x="4444835" y="0"/>
                  </a:lnTo>
                  <a:cubicBezTo>
                    <a:pt x="4456183" y="0"/>
                    <a:pt x="4465383" y="9200"/>
                    <a:pt x="4465383" y="20548"/>
                  </a:cubicBezTo>
                  <a:lnTo>
                    <a:pt x="4465383" y="2337575"/>
                  </a:lnTo>
                  <a:cubicBezTo>
                    <a:pt x="4465383" y="2348924"/>
                    <a:pt x="4456183" y="2358124"/>
                    <a:pt x="4444835" y="2358124"/>
                  </a:cubicBezTo>
                  <a:lnTo>
                    <a:pt x="20548" y="2358124"/>
                  </a:lnTo>
                  <a:cubicBezTo>
                    <a:pt x="9200" y="2358124"/>
                    <a:pt x="0" y="2348924"/>
                    <a:pt x="0" y="2337575"/>
                  </a:cubicBezTo>
                  <a:lnTo>
                    <a:pt x="0" y="20548"/>
                  </a:lnTo>
                  <a:cubicBezTo>
                    <a:pt x="0" y="9200"/>
                    <a:pt x="9200" y="0"/>
                    <a:pt x="20548" y="0"/>
                  </a:cubicBezTo>
                  <a:close/>
                </a:path>
              </a:pathLst>
            </a:custGeom>
            <a:solidFill>
              <a:srgbClr val="4F5AAF"/>
            </a:solidFill>
            <a:ln cap="rnd">
              <a:noFill/>
              <a:prstDash val="solid"/>
              <a:round/>
            </a:ln>
          </p:spPr>
        </p:sp>
        <p:sp>
          <p:nvSpPr>
            <p:cNvPr name="TextBox 4" id="4"/>
            <p:cNvSpPr txBox="true"/>
            <p:nvPr/>
          </p:nvSpPr>
          <p:spPr>
            <a:xfrm>
              <a:off x="0" y="-57150"/>
              <a:ext cx="4465383" cy="2415273"/>
            </a:xfrm>
            <a:prstGeom prst="rect">
              <a:avLst/>
            </a:prstGeom>
          </p:spPr>
          <p:txBody>
            <a:bodyPr anchor="ctr" rtlCol="false" tIns="50800" lIns="50800" bIns="50800" rIns="50800"/>
            <a:lstStyle/>
            <a:p>
              <a:pPr algn="ctr" marL="0" indent="0" lvl="0">
                <a:lnSpc>
                  <a:spcPts val="3359"/>
                </a:lnSpc>
                <a:spcBef>
                  <a:spcPct val="0"/>
                </a:spcBef>
              </a:pPr>
            </a:p>
          </p:txBody>
        </p:sp>
      </p:grpSp>
      <p:sp>
        <p:nvSpPr>
          <p:cNvPr name="Freeform 5" id="5"/>
          <p:cNvSpPr/>
          <p:nvPr/>
        </p:nvSpPr>
        <p:spPr>
          <a:xfrm flipH="false" flipV="false" rot="-3117037">
            <a:off x="16099474" y="7952721"/>
            <a:ext cx="2112604" cy="1859092"/>
          </a:xfrm>
          <a:custGeom>
            <a:avLst/>
            <a:gdLst/>
            <a:ahLst/>
            <a:cxnLst/>
            <a:rect r="r" b="b" t="t" l="l"/>
            <a:pathLst>
              <a:path h="1859092" w="2112604">
                <a:moveTo>
                  <a:pt x="0" y="0"/>
                </a:moveTo>
                <a:lnTo>
                  <a:pt x="2112605" y="0"/>
                </a:lnTo>
                <a:lnTo>
                  <a:pt x="2112605" y="1859092"/>
                </a:lnTo>
                <a:lnTo>
                  <a:pt x="0" y="185909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grpSp>
        <p:nvGrpSpPr>
          <p:cNvPr name="Group 6" id="6"/>
          <p:cNvGrpSpPr/>
          <p:nvPr/>
        </p:nvGrpSpPr>
        <p:grpSpPr>
          <a:xfrm rot="0">
            <a:off x="1434569" y="2794292"/>
            <a:ext cx="14699626" cy="1019091"/>
            <a:chOff x="0" y="0"/>
            <a:chExt cx="19599501" cy="1358788"/>
          </a:xfrm>
        </p:grpSpPr>
        <p:sp>
          <p:nvSpPr>
            <p:cNvPr name="TextBox 7" id="7"/>
            <p:cNvSpPr txBox="true"/>
            <p:nvPr/>
          </p:nvSpPr>
          <p:spPr>
            <a:xfrm rot="0">
              <a:off x="0" y="-9525"/>
              <a:ext cx="19599501" cy="517525"/>
            </a:xfrm>
            <a:prstGeom prst="rect">
              <a:avLst/>
            </a:prstGeom>
          </p:spPr>
          <p:txBody>
            <a:bodyPr anchor="t" rtlCol="false" tIns="0" lIns="0" bIns="0" rIns="0">
              <a:spAutoFit/>
            </a:bodyPr>
            <a:lstStyle/>
            <a:p>
              <a:pPr algn="l" marL="0" indent="0" lvl="0">
                <a:lnSpc>
                  <a:spcPts val="3000"/>
                </a:lnSpc>
                <a:spcBef>
                  <a:spcPct val="0"/>
                </a:spcBef>
              </a:pPr>
            </a:p>
          </p:txBody>
        </p:sp>
        <p:sp>
          <p:nvSpPr>
            <p:cNvPr name="TextBox 8" id="8"/>
            <p:cNvSpPr txBox="true"/>
            <p:nvPr/>
          </p:nvSpPr>
          <p:spPr>
            <a:xfrm rot="0">
              <a:off x="0" y="811629"/>
              <a:ext cx="15344253" cy="547159"/>
            </a:xfrm>
            <a:prstGeom prst="rect">
              <a:avLst/>
            </a:prstGeom>
          </p:spPr>
          <p:txBody>
            <a:bodyPr anchor="t" rtlCol="false" tIns="0" lIns="0" bIns="0" rIns="0">
              <a:spAutoFit/>
            </a:bodyPr>
            <a:lstStyle/>
            <a:p>
              <a:pPr algn="l" marL="0" indent="0" lvl="0">
                <a:lnSpc>
                  <a:spcPts val="3499"/>
                </a:lnSpc>
              </a:pPr>
            </a:p>
          </p:txBody>
        </p:sp>
      </p:grpSp>
      <p:grpSp>
        <p:nvGrpSpPr>
          <p:cNvPr name="Group 9" id="9"/>
          <p:cNvGrpSpPr/>
          <p:nvPr/>
        </p:nvGrpSpPr>
        <p:grpSpPr>
          <a:xfrm rot="0">
            <a:off x="1614741" y="4082342"/>
            <a:ext cx="15058518" cy="2122317"/>
            <a:chOff x="0" y="0"/>
            <a:chExt cx="20078024" cy="2829756"/>
          </a:xfrm>
        </p:grpSpPr>
        <p:sp>
          <p:nvSpPr>
            <p:cNvPr name="TextBox 10" id="10"/>
            <p:cNvSpPr txBox="true"/>
            <p:nvPr/>
          </p:nvSpPr>
          <p:spPr>
            <a:xfrm rot="0">
              <a:off x="0" y="-66675"/>
              <a:ext cx="20078024" cy="1356050"/>
            </a:xfrm>
            <a:prstGeom prst="rect">
              <a:avLst/>
            </a:prstGeom>
          </p:spPr>
          <p:txBody>
            <a:bodyPr anchor="t" rtlCol="false" tIns="0" lIns="0" bIns="0" rIns="0">
              <a:spAutoFit/>
            </a:bodyPr>
            <a:lstStyle/>
            <a:p>
              <a:pPr algn="ctr" marL="0" indent="0" lvl="0">
                <a:lnSpc>
                  <a:spcPts val="8262"/>
                </a:lnSpc>
              </a:pPr>
              <a:r>
                <a:rPr lang="en-US" sz="6355" spc="-190">
                  <a:solidFill>
                    <a:srgbClr val="FFFFFF"/>
                  </a:solidFill>
                  <a:latin typeface="Georgia Pro Condensed"/>
                  <a:ea typeface="Georgia Pro Condensed"/>
                  <a:cs typeface="Georgia Pro Condensed"/>
                  <a:sym typeface="Georgia Pro Condensed"/>
                </a:rPr>
                <a:t>TREE AND NODE</a:t>
              </a:r>
            </a:p>
          </p:txBody>
        </p:sp>
        <p:sp>
          <p:nvSpPr>
            <p:cNvPr name="TextBox 11" id="11"/>
            <p:cNvSpPr txBox="true"/>
            <p:nvPr/>
          </p:nvSpPr>
          <p:spPr>
            <a:xfrm rot="0">
              <a:off x="0" y="1740708"/>
              <a:ext cx="20078024" cy="413118"/>
            </a:xfrm>
            <a:prstGeom prst="rect">
              <a:avLst/>
            </a:prstGeom>
          </p:spPr>
          <p:txBody>
            <a:bodyPr anchor="t" rtlCol="false" tIns="0" lIns="0" bIns="0" rIns="0">
              <a:spAutoFit/>
            </a:bodyPr>
            <a:lstStyle/>
            <a:p>
              <a:pPr algn="l" marL="0" indent="0" lvl="0">
                <a:lnSpc>
                  <a:spcPts val="2383"/>
                </a:lnSpc>
                <a:spcBef>
                  <a:spcPct val="0"/>
                </a:spcBef>
              </a:pPr>
            </a:p>
          </p:txBody>
        </p:sp>
        <p:sp>
          <p:nvSpPr>
            <p:cNvPr name="TextBox 12" id="12"/>
            <p:cNvSpPr txBox="true"/>
            <p:nvPr/>
          </p:nvSpPr>
          <p:spPr>
            <a:xfrm rot="0">
              <a:off x="0" y="2385264"/>
              <a:ext cx="15718884" cy="444492"/>
            </a:xfrm>
            <a:prstGeom prst="rect">
              <a:avLst/>
            </a:prstGeom>
          </p:spPr>
          <p:txBody>
            <a:bodyPr anchor="t" rtlCol="false" tIns="0" lIns="0" bIns="0" rIns="0">
              <a:spAutoFit/>
            </a:bodyPr>
            <a:lstStyle/>
            <a:p>
              <a:pPr algn="l" marL="0" indent="0" lvl="0">
                <a:lnSpc>
                  <a:spcPts val="2780"/>
                </a:lnSpc>
              </a:pPr>
            </a:p>
          </p:txBody>
        </p:sp>
      </p:grpSp>
    </p:spTree>
  </p:cSld>
  <p:clrMapOvr>
    <a:masterClrMapping/>
  </p:clrMapOvr>
</p:sld>
</file>

<file path=ppt/slides/slide102.xml><?xml version="1.0" encoding="utf-8"?>
<p:sld xmlns:p="http://schemas.openxmlformats.org/presentationml/2006/main" xmlns:a="http://schemas.openxmlformats.org/drawingml/2006/main" xmlns:r="http://schemas.openxmlformats.org/officeDocument/2006/relationships">
  <p:cSld>
    <p:bg>
      <p:bgPr>
        <a:solidFill>
          <a:srgbClr val="1E1E3F"/>
        </a:solidFill>
      </p:bgPr>
    </p:bg>
    <p:spTree>
      <p:nvGrpSpPr>
        <p:cNvPr id="1" name=""/>
        <p:cNvGrpSpPr/>
        <p:nvPr/>
      </p:nvGrpSpPr>
      <p:grpSpPr>
        <a:xfrm>
          <a:off x="0" y="0"/>
          <a:ext cx="0" cy="0"/>
          <a:chOff x="0" y="0"/>
          <a:chExt cx="0" cy="0"/>
        </a:xfrm>
      </p:grpSpPr>
      <p:grpSp>
        <p:nvGrpSpPr>
          <p:cNvPr name="Group 2" id="2"/>
          <p:cNvGrpSpPr/>
          <p:nvPr/>
        </p:nvGrpSpPr>
        <p:grpSpPr>
          <a:xfrm rot="0">
            <a:off x="666750" y="666750"/>
            <a:ext cx="16954500" cy="8953500"/>
            <a:chOff x="0" y="0"/>
            <a:chExt cx="4465383" cy="2358123"/>
          </a:xfrm>
        </p:grpSpPr>
        <p:sp>
          <p:nvSpPr>
            <p:cNvPr name="Freeform 3" id="3"/>
            <p:cNvSpPr/>
            <p:nvPr/>
          </p:nvSpPr>
          <p:spPr>
            <a:xfrm flipH="false" flipV="false" rot="0">
              <a:off x="0" y="0"/>
              <a:ext cx="4465383" cy="2358124"/>
            </a:xfrm>
            <a:custGeom>
              <a:avLst/>
              <a:gdLst/>
              <a:ahLst/>
              <a:cxnLst/>
              <a:rect r="r" b="b" t="t" l="l"/>
              <a:pathLst>
                <a:path h="2358124" w="4465383">
                  <a:moveTo>
                    <a:pt x="20548" y="0"/>
                  </a:moveTo>
                  <a:lnTo>
                    <a:pt x="4444835" y="0"/>
                  </a:lnTo>
                  <a:cubicBezTo>
                    <a:pt x="4456183" y="0"/>
                    <a:pt x="4465383" y="9200"/>
                    <a:pt x="4465383" y="20548"/>
                  </a:cubicBezTo>
                  <a:lnTo>
                    <a:pt x="4465383" y="2337575"/>
                  </a:lnTo>
                  <a:cubicBezTo>
                    <a:pt x="4465383" y="2348924"/>
                    <a:pt x="4456183" y="2358124"/>
                    <a:pt x="4444835" y="2358124"/>
                  </a:cubicBezTo>
                  <a:lnTo>
                    <a:pt x="20548" y="2358124"/>
                  </a:lnTo>
                  <a:cubicBezTo>
                    <a:pt x="9200" y="2358124"/>
                    <a:pt x="0" y="2348924"/>
                    <a:pt x="0" y="2337575"/>
                  </a:cubicBezTo>
                  <a:lnTo>
                    <a:pt x="0" y="20548"/>
                  </a:lnTo>
                  <a:cubicBezTo>
                    <a:pt x="0" y="9200"/>
                    <a:pt x="9200" y="0"/>
                    <a:pt x="20548" y="0"/>
                  </a:cubicBezTo>
                  <a:close/>
                </a:path>
              </a:pathLst>
            </a:custGeom>
            <a:solidFill>
              <a:srgbClr val="4F5AAF"/>
            </a:solidFill>
            <a:ln cap="rnd">
              <a:noFill/>
              <a:prstDash val="solid"/>
              <a:round/>
            </a:ln>
          </p:spPr>
        </p:sp>
        <p:sp>
          <p:nvSpPr>
            <p:cNvPr name="TextBox 4" id="4"/>
            <p:cNvSpPr txBox="true"/>
            <p:nvPr/>
          </p:nvSpPr>
          <p:spPr>
            <a:xfrm>
              <a:off x="0" y="-57150"/>
              <a:ext cx="4465383" cy="2415273"/>
            </a:xfrm>
            <a:prstGeom prst="rect">
              <a:avLst/>
            </a:prstGeom>
          </p:spPr>
          <p:txBody>
            <a:bodyPr anchor="ctr" rtlCol="false" tIns="50800" lIns="50800" bIns="50800" rIns="50800"/>
            <a:lstStyle/>
            <a:p>
              <a:pPr algn="ctr" marL="0" indent="0" lvl="0">
                <a:lnSpc>
                  <a:spcPts val="3359"/>
                </a:lnSpc>
                <a:spcBef>
                  <a:spcPct val="0"/>
                </a:spcBef>
              </a:pPr>
            </a:p>
          </p:txBody>
        </p:sp>
      </p:grpSp>
      <p:sp>
        <p:nvSpPr>
          <p:cNvPr name="Freeform 5" id="5"/>
          <p:cNvSpPr/>
          <p:nvPr/>
        </p:nvSpPr>
        <p:spPr>
          <a:xfrm flipH="false" flipV="false" rot="0">
            <a:off x="11668103" y="5982747"/>
            <a:ext cx="3659296" cy="3494628"/>
          </a:xfrm>
          <a:custGeom>
            <a:avLst/>
            <a:gdLst/>
            <a:ahLst/>
            <a:cxnLst/>
            <a:rect r="r" b="b" t="t" l="l"/>
            <a:pathLst>
              <a:path h="3494628" w="3659296">
                <a:moveTo>
                  <a:pt x="0" y="0"/>
                </a:moveTo>
                <a:lnTo>
                  <a:pt x="3659297" y="0"/>
                </a:lnTo>
                <a:lnTo>
                  <a:pt x="3659297" y="3494628"/>
                </a:lnTo>
                <a:lnTo>
                  <a:pt x="0" y="3494628"/>
                </a:lnTo>
                <a:lnTo>
                  <a:pt x="0" y="0"/>
                </a:lnTo>
                <a:close/>
              </a:path>
            </a:pathLst>
          </a:custGeom>
          <a:blipFill>
            <a:blip r:embed="rId2"/>
            <a:stretch>
              <a:fillRect l="0" t="0" r="0" b="0"/>
            </a:stretch>
          </a:blipFill>
        </p:spPr>
      </p:sp>
      <p:sp>
        <p:nvSpPr>
          <p:cNvPr name="Freeform 6" id="6"/>
          <p:cNvSpPr/>
          <p:nvPr/>
        </p:nvSpPr>
        <p:spPr>
          <a:xfrm flipH="false" flipV="false" rot="0">
            <a:off x="10906445" y="1028700"/>
            <a:ext cx="6374438" cy="4709116"/>
          </a:xfrm>
          <a:custGeom>
            <a:avLst/>
            <a:gdLst/>
            <a:ahLst/>
            <a:cxnLst/>
            <a:rect r="r" b="b" t="t" l="l"/>
            <a:pathLst>
              <a:path h="4709116" w="6374438">
                <a:moveTo>
                  <a:pt x="0" y="0"/>
                </a:moveTo>
                <a:lnTo>
                  <a:pt x="6374438" y="0"/>
                </a:lnTo>
                <a:lnTo>
                  <a:pt x="6374438" y="4709116"/>
                </a:lnTo>
                <a:lnTo>
                  <a:pt x="0" y="4709116"/>
                </a:lnTo>
                <a:lnTo>
                  <a:pt x="0" y="0"/>
                </a:lnTo>
                <a:close/>
              </a:path>
            </a:pathLst>
          </a:custGeom>
          <a:blipFill>
            <a:blip r:embed="rId3"/>
            <a:stretch>
              <a:fillRect l="0" t="0" r="0" b="0"/>
            </a:stretch>
          </a:blipFill>
        </p:spPr>
      </p:sp>
      <p:sp>
        <p:nvSpPr>
          <p:cNvPr name="TextBox 7" id="7"/>
          <p:cNvSpPr txBox="true"/>
          <p:nvPr/>
        </p:nvSpPr>
        <p:spPr>
          <a:xfrm rot="0">
            <a:off x="1028700" y="1869963"/>
            <a:ext cx="10060022" cy="5641023"/>
          </a:xfrm>
          <a:prstGeom prst="rect">
            <a:avLst/>
          </a:prstGeom>
        </p:spPr>
        <p:txBody>
          <a:bodyPr anchor="t" rtlCol="false" tIns="0" lIns="0" bIns="0" rIns="0">
            <a:spAutoFit/>
          </a:bodyPr>
          <a:lstStyle/>
          <a:p>
            <a:pPr algn="l">
              <a:lnSpc>
                <a:spcPts val="4077"/>
              </a:lnSpc>
              <a:spcBef>
                <a:spcPct val="0"/>
              </a:spcBef>
            </a:pPr>
            <a:r>
              <a:rPr lang="en-US" sz="2912">
                <a:solidFill>
                  <a:srgbClr val="FFFFFF"/>
                </a:solidFill>
                <a:latin typeface="Helvetica World"/>
                <a:ea typeface="Helvetica World"/>
                <a:cs typeface="Helvetica World"/>
                <a:sym typeface="Helvetica World"/>
              </a:rPr>
              <a:t>Find an item using a query node and a comparison function.</a:t>
            </a:r>
          </a:p>
          <a:p>
            <a:pPr algn="l">
              <a:lnSpc>
                <a:spcPts val="4077"/>
              </a:lnSpc>
              <a:spcBef>
                <a:spcPct val="0"/>
              </a:spcBef>
            </a:pPr>
            <a:r>
              <a:rPr lang="en-US" sz="2912">
                <a:solidFill>
                  <a:srgbClr val="FFFFFF"/>
                </a:solidFill>
                <a:latin typeface="Helvetica World"/>
                <a:ea typeface="Helvetica World"/>
                <a:cs typeface="Helvetica World"/>
                <a:sym typeface="Helvetica World"/>
              </a:rPr>
              <a:t> </a:t>
            </a:r>
          </a:p>
          <a:p>
            <a:pPr algn="l">
              <a:lnSpc>
                <a:spcPts val="4077"/>
              </a:lnSpc>
              <a:spcBef>
                <a:spcPct val="0"/>
              </a:spcBef>
            </a:pPr>
            <a:r>
              <a:rPr lang="en-US" sz="2912">
                <a:solidFill>
                  <a:srgbClr val="FFFFFF"/>
                </a:solidFill>
                <a:latin typeface="Helvetica World"/>
                <a:ea typeface="Helvetica World"/>
                <a:cs typeface="Helvetica World"/>
                <a:sym typeface="Helvetica World"/>
              </a:rPr>
              <a:t>:param root: (Node) The root to start searching from</a:t>
            </a:r>
          </a:p>
          <a:p>
            <a:pPr algn="l">
              <a:lnSpc>
                <a:spcPts val="4077"/>
              </a:lnSpc>
              <a:spcBef>
                <a:spcPct val="0"/>
              </a:spcBef>
            </a:pPr>
            <a:r>
              <a:rPr lang="en-US" sz="2912">
                <a:solidFill>
                  <a:srgbClr val="FFFFFF"/>
                </a:solidFill>
                <a:latin typeface="Helvetica World"/>
                <a:ea typeface="Helvetica World"/>
                <a:cs typeface="Helvetica World"/>
                <a:sym typeface="Helvetica World"/>
              </a:rPr>
              <a:t>:param query: The query</a:t>
            </a:r>
          </a:p>
          <a:p>
            <a:pPr algn="l">
              <a:lnSpc>
                <a:spcPts val="4077"/>
              </a:lnSpc>
              <a:spcBef>
                <a:spcPct val="0"/>
              </a:spcBef>
            </a:pPr>
            <a:r>
              <a:rPr lang="en-US" sz="2912">
                <a:solidFill>
                  <a:srgbClr val="FFFFFF"/>
                </a:solidFill>
                <a:latin typeface="Helvetica World"/>
                <a:ea typeface="Helvetica World"/>
                <a:cs typeface="Helvetica World"/>
                <a:sym typeface="Helvetica World"/>
              </a:rPr>
              <a:t>:param compare: (lambda) Lambda expression to compare the node against the query. Will be called as</a:t>
            </a:r>
          </a:p>
          <a:p>
            <a:pPr algn="l">
              <a:lnSpc>
                <a:spcPts val="4077"/>
              </a:lnSpc>
              <a:spcBef>
                <a:spcPct val="0"/>
              </a:spcBef>
            </a:pPr>
            <a:r>
              <a:rPr lang="en-US" sz="2912">
                <a:solidFill>
                  <a:srgbClr val="FFFFFF"/>
                </a:solidFill>
                <a:latin typeface="Helvetica World"/>
                <a:ea typeface="Helvetica World"/>
                <a:cs typeface="Helvetica World"/>
                <a:sym typeface="Helvetica World"/>
              </a:rPr>
              <a:t>compare(node.data, query.data).</a:t>
            </a:r>
          </a:p>
          <a:p>
            <a:pPr algn="l">
              <a:lnSpc>
                <a:spcPts val="4077"/>
              </a:lnSpc>
              <a:spcBef>
                <a:spcPct val="0"/>
              </a:spcBef>
            </a:pPr>
            <a:r>
              <a:rPr lang="en-US" sz="2912">
                <a:solidFill>
                  <a:srgbClr val="FFFFFF"/>
                </a:solidFill>
                <a:latin typeface="Helvetica World"/>
                <a:ea typeface="Helvetica World"/>
                <a:cs typeface="Helvetica World"/>
                <a:sym typeface="Helvetica World"/>
              </a:rPr>
              <a:t>:param kwargs: Optional arguments to be passed to the get_key() functions</a:t>
            </a:r>
          </a:p>
          <a:p>
            <a:pPr algn="l">
              <a:lnSpc>
                <a:spcPts val="4077"/>
              </a:lnSpc>
              <a:spcBef>
                <a:spcPct val="0"/>
              </a:spcBef>
            </a:pPr>
            <a:r>
              <a:rPr lang="en-US" sz="2912">
                <a:solidFill>
                  <a:srgbClr val="FFFFFF"/>
                </a:solidFill>
                <a:latin typeface="Helvetica World"/>
                <a:ea typeface="Helvetica World"/>
                <a:cs typeface="Helvetica World"/>
                <a:sym typeface="Helvetica World"/>
              </a:rPr>
              <a:t>:return: (Node or None) Returns the node that corresponds to the query or None</a:t>
            </a:r>
          </a:p>
        </p:txBody>
      </p:sp>
      <p:sp>
        <p:nvSpPr>
          <p:cNvPr name="Freeform 8" id="8"/>
          <p:cNvSpPr/>
          <p:nvPr/>
        </p:nvSpPr>
        <p:spPr>
          <a:xfrm flipH="false" flipV="false" rot="-3117037">
            <a:off x="16099474" y="7952721"/>
            <a:ext cx="2112604" cy="1859092"/>
          </a:xfrm>
          <a:custGeom>
            <a:avLst/>
            <a:gdLst/>
            <a:ahLst/>
            <a:cxnLst/>
            <a:rect r="r" b="b" t="t" l="l"/>
            <a:pathLst>
              <a:path h="1859092" w="2112604">
                <a:moveTo>
                  <a:pt x="0" y="0"/>
                </a:moveTo>
                <a:lnTo>
                  <a:pt x="2112605" y="0"/>
                </a:lnTo>
                <a:lnTo>
                  <a:pt x="2112605" y="1859092"/>
                </a:lnTo>
                <a:lnTo>
                  <a:pt x="0" y="185909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Tree>
  </p:cSld>
  <p:clrMapOvr>
    <a:masterClrMapping/>
  </p:clrMapOvr>
</p:sld>
</file>

<file path=ppt/slides/slide103.xml><?xml version="1.0" encoding="utf-8"?>
<p:sld xmlns:p="http://schemas.openxmlformats.org/presentationml/2006/main" xmlns:a="http://schemas.openxmlformats.org/drawingml/2006/main" xmlns:r="http://schemas.openxmlformats.org/officeDocument/2006/relationships">
  <p:cSld>
    <p:bg>
      <p:bgPr>
        <a:solidFill>
          <a:srgbClr val="1E1E3F"/>
        </a:solidFill>
      </p:bgPr>
    </p:bg>
    <p:spTree>
      <p:nvGrpSpPr>
        <p:cNvPr id="1" name=""/>
        <p:cNvGrpSpPr/>
        <p:nvPr/>
      </p:nvGrpSpPr>
      <p:grpSpPr>
        <a:xfrm>
          <a:off x="0" y="0"/>
          <a:ext cx="0" cy="0"/>
          <a:chOff x="0" y="0"/>
          <a:chExt cx="0" cy="0"/>
        </a:xfrm>
      </p:grpSpPr>
      <p:grpSp>
        <p:nvGrpSpPr>
          <p:cNvPr name="Group 2" id="2"/>
          <p:cNvGrpSpPr/>
          <p:nvPr/>
        </p:nvGrpSpPr>
        <p:grpSpPr>
          <a:xfrm rot="0">
            <a:off x="666750" y="666750"/>
            <a:ext cx="16954500" cy="8953500"/>
            <a:chOff x="0" y="0"/>
            <a:chExt cx="4465383" cy="2358123"/>
          </a:xfrm>
        </p:grpSpPr>
        <p:sp>
          <p:nvSpPr>
            <p:cNvPr name="Freeform 3" id="3"/>
            <p:cNvSpPr/>
            <p:nvPr/>
          </p:nvSpPr>
          <p:spPr>
            <a:xfrm flipH="false" flipV="false" rot="0">
              <a:off x="0" y="0"/>
              <a:ext cx="4465383" cy="2358124"/>
            </a:xfrm>
            <a:custGeom>
              <a:avLst/>
              <a:gdLst/>
              <a:ahLst/>
              <a:cxnLst/>
              <a:rect r="r" b="b" t="t" l="l"/>
              <a:pathLst>
                <a:path h="2358124" w="4465383">
                  <a:moveTo>
                    <a:pt x="20548" y="0"/>
                  </a:moveTo>
                  <a:lnTo>
                    <a:pt x="4444835" y="0"/>
                  </a:lnTo>
                  <a:cubicBezTo>
                    <a:pt x="4456183" y="0"/>
                    <a:pt x="4465383" y="9200"/>
                    <a:pt x="4465383" y="20548"/>
                  </a:cubicBezTo>
                  <a:lnTo>
                    <a:pt x="4465383" y="2337575"/>
                  </a:lnTo>
                  <a:cubicBezTo>
                    <a:pt x="4465383" y="2348924"/>
                    <a:pt x="4456183" y="2358124"/>
                    <a:pt x="4444835" y="2358124"/>
                  </a:cubicBezTo>
                  <a:lnTo>
                    <a:pt x="20548" y="2358124"/>
                  </a:lnTo>
                  <a:cubicBezTo>
                    <a:pt x="9200" y="2358124"/>
                    <a:pt x="0" y="2348924"/>
                    <a:pt x="0" y="2337575"/>
                  </a:cubicBezTo>
                  <a:lnTo>
                    <a:pt x="0" y="20548"/>
                  </a:lnTo>
                  <a:cubicBezTo>
                    <a:pt x="0" y="9200"/>
                    <a:pt x="9200" y="0"/>
                    <a:pt x="20548" y="0"/>
                  </a:cubicBezTo>
                  <a:close/>
                </a:path>
              </a:pathLst>
            </a:custGeom>
            <a:solidFill>
              <a:srgbClr val="4F5AAF"/>
            </a:solidFill>
            <a:ln cap="rnd">
              <a:noFill/>
              <a:prstDash val="solid"/>
              <a:round/>
            </a:ln>
          </p:spPr>
        </p:sp>
        <p:sp>
          <p:nvSpPr>
            <p:cNvPr name="TextBox 4" id="4"/>
            <p:cNvSpPr txBox="true"/>
            <p:nvPr/>
          </p:nvSpPr>
          <p:spPr>
            <a:xfrm>
              <a:off x="0" y="-57150"/>
              <a:ext cx="4465383" cy="2415273"/>
            </a:xfrm>
            <a:prstGeom prst="rect">
              <a:avLst/>
            </a:prstGeom>
          </p:spPr>
          <p:txBody>
            <a:bodyPr anchor="ctr" rtlCol="false" tIns="50800" lIns="50800" bIns="50800" rIns="50800"/>
            <a:lstStyle/>
            <a:p>
              <a:pPr algn="ctr" marL="0" indent="0" lvl="0">
                <a:lnSpc>
                  <a:spcPts val="3359"/>
                </a:lnSpc>
                <a:spcBef>
                  <a:spcPct val="0"/>
                </a:spcBef>
              </a:pPr>
            </a:p>
          </p:txBody>
        </p:sp>
      </p:grpSp>
      <p:sp>
        <p:nvSpPr>
          <p:cNvPr name="Freeform 5" id="5"/>
          <p:cNvSpPr/>
          <p:nvPr/>
        </p:nvSpPr>
        <p:spPr>
          <a:xfrm flipH="false" flipV="false" rot="0">
            <a:off x="10495238" y="4721452"/>
            <a:ext cx="5177573" cy="4536848"/>
          </a:xfrm>
          <a:custGeom>
            <a:avLst/>
            <a:gdLst/>
            <a:ahLst/>
            <a:cxnLst/>
            <a:rect r="r" b="b" t="t" l="l"/>
            <a:pathLst>
              <a:path h="4536848" w="5177573">
                <a:moveTo>
                  <a:pt x="0" y="0"/>
                </a:moveTo>
                <a:lnTo>
                  <a:pt x="5177573" y="0"/>
                </a:lnTo>
                <a:lnTo>
                  <a:pt x="5177573" y="4536848"/>
                </a:lnTo>
                <a:lnTo>
                  <a:pt x="0" y="4536848"/>
                </a:lnTo>
                <a:lnTo>
                  <a:pt x="0" y="0"/>
                </a:lnTo>
                <a:close/>
              </a:path>
            </a:pathLst>
          </a:custGeom>
          <a:blipFill>
            <a:blip r:embed="rId2"/>
            <a:stretch>
              <a:fillRect l="0" t="0" r="0" b="0"/>
            </a:stretch>
          </a:blipFill>
        </p:spPr>
      </p:sp>
      <p:sp>
        <p:nvSpPr>
          <p:cNvPr name="TextBox 6" id="6"/>
          <p:cNvSpPr txBox="true"/>
          <p:nvPr/>
        </p:nvSpPr>
        <p:spPr>
          <a:xfrm rot="0">
            <a:off x="1028700" y="962025"/>
            <a:ext cx="11414977" cy="4200873"/>
          </a:xfrm>
          <a:prstGeom prst="rect">
            <a:avLst/>
          </a:prstGeom>
        </p:spPr>
        <p:txBody>
          <a:bodyPr anchor="t" rtlCol="false" tIns="0" lIns="0" bIns="0" rIns="0">
            <a:spAutoFit/>
          </a:bodyPr>
          <a:lstStyle/>
          <a:p>
            <a:pPr algn="just">
              <a:lnSpc>
                <a:spcPts val="4143"/>
              </a:lnSpc>
              <a:spcBef>
                <a:spcPct val="0"/>
              </a:spcBef>
            </a:pPr>
            <a:r>
              <a:rPr lang="en-US" sz="2959">
                <a:solidFill>
                  <a:srgbClr val="FFFFFF"/>
                </a:solidFill>
                <a:latin typeface="Helvetica World"/>
                <a:ea typeface="Helvetica World"/>
                <a:cs typeface="Helvetica World"/>
                <a:sym typeface="Helvetica World"/>
              </a:rPr>
              <a:t>Follows a path downward between the internal nodes</a:t>
            </a:r>
          </a:p>
          <a:p>
            <a:pPr algn="just">
              <a:lnSpc>
                <a:spcPts val="4143"/>
              </a:lnSpc>
              <a:spcBef>
                <a:spcPct val="0"/>
              </a:spcBef>
            </a:pPr>
            <a:r>
              <a:rPr lang="en-US" sz="2959">
                <a:solidFill>
                  <a:srgbClr val="FFFFFF"/>
                </a:solidFill>
                <a:latin typeface="Helvetica World"/>
                <a:ea typeface="Helvetica World"/>
                <a:cs typeface="Helvetica World"/>
                <a:sym typeface="Helvetica World"/>
              </a:rPr>
              <a:t> using the key until it</a:t>
            </a:r>
          </a:p>
          <a:p>
            <a:pPr algn="just">
              <a:lnSpc>
                <a:spcPts val="4143"/>
              </a:lnSpc>
              <a:spcBef>
                <a:spcPct val="0"/>
              </a:spcBef>
            </a:pPr>
            <a:r>
              <a:rPr lang="en-US" sz="2959">
                <a:solidFill>
                  <a:srgbClr val="FFFFFF"/>
                </a:solidFill>
                <a:latin typeface="Helvetica World"/>
                <a:ea typeface="Helvetica World"/>
                <a:cs typeface="Helvetica World"/>
                <a:sym typeface="Helvetica World"/>
              </a:rPr>
              <a:t>reaches a leaf node. If it is unclear which path to take, the left path is</a:t>
            </a:r>
          </a:p>
          <a:p>
            <a:pPr algn="just">
              <a:lnSpc>
                <a:spcPts val="4143"/>
              </a:lnSpc>
              <a:spcBef>
                <a:spcPct val="0"/>
              </a:spcBef>
            </a:pPr>
            <a:r>
              <a:rPr lang="en-US" sz="2959">
                <a:solidFill>
                  <a:srgbClr val="FFFFFF"/>
                </a:solidFill>
                <a:latin typeface="Helvetica World"/>
                <a:ea typeface="Helvetica World"/>
                <a:cs typeface="Helvetica World"/>
                <a:sym typeface="Helvetica World"/>
              </a:rPr>
              <a:t>taken. </a:t>
            </a:r>
          </a:p>
          <a:p>
            <a:pPr algn="just">
              <a:lnSpc>
                <a:spcPts val="4143"/>
              </a:lnSpc>
              <a:spcBef>
                <a:spcPct val="0"/>
              </a:spcBef>
            </a:pPr>
            <a:r>
              <a:rPr lang="en-US" sz="2959">
                <a:solidFill>
                  <a:srgbClr val="FFFFFF"/>
                </a:solidFill>
                <a:latin typeface="Helvetica World"/>
                <a:ea typeface="Helvetica World"/>
                <a:cs typeface="Helvetica World"/>
                <a:sym typeface="Helvetica World"/>
              </a:rPr>
              <a:t>:param root: (Node) The root of the (sub)tree to travel down</a:t>
            </a:r>
          </a:p>
          <a:p>
            <a:pPr algn="just">
              <a:lnSpc>
                <a:spcPts val="4143"/>
              </a:lnSpc>
              <a:spcBef>
                <a:spcPct val="0"/>
              </a:spcBef>
            </a:pPr>
            <a:r>
              <a:rPr lang="en-US" sz="2959">
                <a:solidFill>
                  <a:srgbClr val="FFFFFF"/>
                </a:solidFill>
                <a:latin typeface="Helvetica World"/>
                <a:ea typeface="Helvetica World"/>
                <a:cs typeface="Helvetica World"/>
                <a:sym typeface="Helvetica World"/>
              </a:rPr>
              <a:t>:param key: The key to use to determine the path</a:t>
            </a:r>
          </a:p>
          <a:p>
            <a:pPr algn="just">
              <a:lnSpc>
                <a:spcPts val="4143"/>
              </a:lnSpc>
              <a:spcBef>
                <a:spcPct val="0"/>
              </a:spcBef>
            </a:pPr>
            <a:r>
              <a:rPr lang="en-US" sz="2959">
                <a:solidFill>
                  <a:srgbClr val="FFFFFF"/>
                </a:solidFill>
                <a:latin typeface="Helvetica World"/>
                <a:ea typeface="Helvetica World"/>
                <a:cs typeface="Helvetica World"/>
                <a:sym typeface="Helvetica World"/>
              </a:rPr>
              <a:t>:param kwargs: Optional arguments passed to the get_key() functions</a:t>
            </a:r>
          </a:p>
          <a:p>
            <a:pPr algn="just">
              <a:lnSpc>
                <a:spcPts val="4143"/>
              </a:lnSpc>
              <a:spcBef>
                <a:spcPct val="0"/>
              </a:spcBef>
            </a:pPr>
            <a:r>
              <a:rPr lang="en-US" sz="2959">
                <a:solidFill>
                  <a:srgbClr val="FFFFFF"/>
                </a:solidFill>
                <a:latin typeface="Helvetica World"/>
                <a:ea typeface="Helvetica World"/>
                <a:cs typeface="Helvetica World"/>
                <a:sym typeface="Helvetica World"/>
              </a:rPr>
              <a:t>:return: (Node) The node found at the end of the journey</a:t>
            </a:r>
          </a:p>
        </p:txBody>
      </p:sp>
      <p:sp>
        <p:nvSpPr>
          <p:cNvPr name="Freeform 7" id="7"/>
          <p:cNvSpPr/>
          <p:nvPr/>
        </p:nvSpPr>
        <p:spPr>
          <a:xfrm flipH="false" flipV="false" rot="-3117037">
            <a:off x="16099474" y="7952721"/>
            <a:ext cx="2112604" cy="1859092"/>
          </a:xfrm>
          <a:custGeom>
            <a:avLst/>
            <a:gdLst/>
            <a:ahLst/>
            <a:cxnLst/>
            <a:rect r="r" b="b" t="t" l="l"/>
            <a:pathLst>
              <a:path h="1859092" w="2112604">
                <a:moveTo>
                  <a:pt x="0" y="0"/>
                </a:moveTo>
                <a:lnTo>
                  <a:pt x="2112605" y="0"/>
                </a:lnTo>
                <a:lnTo>
                  <a:pt x="2112605" y="1859092"/>
                </a:lnTo>
                <a:lnTo>
                  <a:pt x="0" y="185909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Tree>
  </p:cSld>
  <p:clrMapOvr>
    <a:masterClrMapping/>
  </p:clrMapOvr>
</p:sld>
</file>

<file path=ppt/slides/slide104.xml><?xml version="1.0" encoding="utf-8"?>
<p:sld xmlns:p="http://schemas.openxmlformats.org/presentationml/2006/main" xmlns:a="http://schemas.openxmlformats.org/drawingml/2006/main" xmlns:r="http://schemas.openxmlformats.org/officeDocument/2006/relationships">
  <p:cSld>
    <p:bg>
      <p:bgPr>
        <a:solidFill>
          <a:srgbClr val="1E1E3F"/>
        </a:solidFill>
      </p:bgPr>
    </p:bg>
    <p:spTree>
      <p:nvGrpSpPr>
        <p:cNvPr id="1" name=""/>
        <p:cNvGrpSpPr/>
        <p:nvPr/>
      </p:nvGrpSpPr>
      <p:grpSpPr>
        <a:xfrm>
          <a:off x="0" y="0"/>
          <a:ext cx="0" cy="0"/>
          <a:chOff x="0" y="0"/>
          <a:chExt cx="0" cy="0"/>
        </a:xfrm>
      </p:grpSpPr>
      <p:grpSp>
        <p:nvGrpSpPr>
          <p:cNvPr name="Group 2" id="2"/>
          <p:cNvGrpSpPr/>
          <p:nvPr/>
        </p:nvGrpSpPr>
        <p:grpSpPr>
          <a:xfrm rot="0">
            <a:off x="666750" y="666750"/>
            <a:ext cx="16954500" cy="8953500"/>
            <a:chOff x="0" y="0"/>
            <a:chExt cx="4465383" cy="2358123"/>
          </a:xfrm>
        </p:grpSpPr>
        <p:sp>
          <p:nvSpPr>
            <p:cNvPr name="Freeform 3" id="3"/>
            <p:cNvSpPr/>
            <p:nvPr/>
          </p:nvSpPr>
          <p:spPr>
            <a:xfrm flipH="false" flipV="false" rot="0">
              <a:off x="0" y="0"/>
              <a:ext cx="4465383" cy="2358124"/>
            </a:xfrm>
            <a:custGeom>
              <a:avLst/>
              <a:gdLst/>
              <a:ahLst/>
              <a:cxnLst/>
              <a:rect r="r" b="b" t="t" l="l"/>
              <a:pathLst>
                <a:path h="2358124" w="4465383">
                  <a:moveTo>
                    <a:pt x="20548" y="0"/>
                  </a:moveTo>
                  <a:lnTo>
                    <a:pt x="4444835" y="0"/>
                  </a:lnTo>
                  <a:cubicBezTo>
                    <a:pt x="4456183" y="0"/>
                    <a:pt x="4465383" y="9200"/>
                    <a:pt x="4465383" y="20548"/>
                  </a:cubicBezTo>
                  <a:lnTo>
                    <a:pt x="4465383" y="2337575"/>
                  </a:lnTo>
                  <a:cubicBezTo>
                    <a:pt x="4465383" y="2348924"/>
                    <a:pt x="4456183" y="2358124"/>
                    <a:pt x="4444835" y="2358124"/>
                  </a:cubicBezTo>
                  <a:lnTo>
                    <a:pt x="20548" y="2358124"/>
                  </a:lnTo>
                  <a:cubicBezTo>
                    <a:pt x="9200" y="2358124"/>
                    <a:pt x="0" y="2348924"/>
                    <a:pt x="0" y="2337575"/>
                  </a:cubicBezTo>
                  <a:lnTo>
                    <a:pt x="0" y="20548"/>
                  </a:lnTo>
                  <a:cubicBezTo>
                    <a:pt x="0" y="9200"/>
                    <a:pt x="9200" y="0"/>
                    <a:pt x="20548" y="0"/>
                  </a:cubicBezTo>
                  <a:close/>
                </a:path>
              </a:pathLst>
            </a:custGeom>
            <a:solidFill>
              <a:srgbClr val="4F5AAF"/>
            </a:solidFill>
            <a:ln cap="rnd">
              <a:noFill/>
              <a:prstDash val="solid"/>
              <a:round/>
            </a:ln>
          </p:spPr>
        </p:sp>
        <p:sp>
          <p:nvSpPr>
            <p:cNvPr name="TextBox 4" id="4"/>
            <p:cNvSpPr txBox="true"/>
            <p:nvPr/>
          </p:nvSpPr>
          <p:spPr>
            <a:xfrm>
              <a:off x="0" y="-57150"/>
              <a:ext cx="4465383" cy="2415273"/>
            </a:xfrm>
            <a:prstGeom prst="rect">
              <a:avLst/>
            </a:prstGeom>
          </p:spPr>
          <p:txBody>
            <a:bodyPr anchor="ctr" rtlCol="false" tIns="50800" lIns="50800" bIns="50800" rIns="50800"/>
            <a:lstStyle/>
            <a:p>
              <a:pPr algn="ctr" marL="0" indent="0" lvl="0">
                <a:lnSpc>
                  <a:spcPts val="3359"/>
                </a:lnSpc>
                <a:spcBef>
                  <a:spcPct val="0"/>
                </a:spcBef>
              </a:pPr>
            </a:p>
          </p:txBody>
        </p:sp>
      </p:grpSp>
      <p:sp>
        <p:nvSpPr>
          <p:cNvPr name="Freeform 5" id="5"/>
          <p:cNvSpPr/>
          <p:nvPr/>
        </p:nvSpPr>
        <p:spPr>
          <a:xfrm flipH="false" flipV="false" rot="0">
            <a:off x="1028700" y="1028700"/>
            <a:ext cx="5254869" cy="5090654"/>
          </a:xfrm>
          <a:custGeom>
            <a:avLst/>
            <a:gdLst/>
            <a:ahLst/>
            <a:cxnLst/>
            <a:rect r="r" b="b" t="t" l="l"/>
            <a:pathLst>
              <a:path h="5090654" w="5254869">
                <a:moveTo>
                  <a:pt x="0" y="0"/>
                </a:moveTo>
                <a:lnTo>
                  <a:pt x="5254869" y="0"/>
                </a:lnTo>
                <a:lnTo>
                  <a:pt x="5254869" y="5090654"/>
                </a:lnTo>
                <a:lnTo>
                  <a:pt x="0" y="5090654"/>
                </a:lnTo>
                <a:lnTo>
                  <a:pt x="0" y="0"/>
                </a:lnTo>
                <a:close/>
              </a:path>
            </a:pathLst>
          </a:custGeom>
          <a:blipFill>
            <a:blip r:embed="rId2"/>
            <a:stretch>
              <a:fillRect l="0" t="0" r="0" b="0"/>
            </a:stretch>
          </a:blipFill>
        </p:spPr>
      </p:sp>
      <p:sp>
        <p:nvSpPr>
          <p:cNvPr name="Freeform 6" id="6"/>
          <p:cNvSpPr/>
          <p:nvPr/>
        </p:nvSpPr>
        <p:spPr>
          <a:xfrm flipH="false" flipV="false" rot="0">
            <a:off x="6745119" y="1029394"/>
            <a:ext cx="5647667" cy="5089960"/>
          </a:xfrm>
          <a:custGeom>
            <a:avLst/>
            <a:gdLst/>
            <a:ahLst/>
            <a:cxnLst/>
            <a:rect r="r" b="b" t="t" l="l"/>
            <a:pathLst>
              <a:path h="5089960" w="5647667">
                <a:moveTo>
                  <a:pt x="0" y="0"/>
                </a:moveTo>
                <a:lnTo>
                  <a:pt x="5647667" y="0"/>
                </a:lnTo>
                <a:lnTo>
                  <a:pt x="5647667" y="5089960"/>
                </a:lnTo>
                <a:lnTo>
                  <a:pt x="0" y="5089960"/>
                </a:lnTo>
                <a:lnTo>
                  <a:pt x="0" y="0"/>
                </a:lnTo>
                <a:close/>
              </a:path>
            </a:pathLst>
          </a:custGeom>
          <a:blipFill>
            <a:blip r:embed="rId3"/>
            <a:stretch>
              <a:fillRect l="0" t="0" r="0" b="0"/>
            </a:stretch>
          </a:blipFill>
        </p:spPr>
      </p:sp>
      <p:sp>
        <p:nvSpPr>
          <p:cNvPr name="Freeform 7" id="7"/>
          <p:cNvSpPr/>
          <p:nvPr/>
        </p:nvSpPr>
        <p:spPr>
          <a:xfrm flipH="false" flipV="false" rot="0">
            <a:off x="1028700" y="6318105"/>
            <a:ext cx="7612155" cy="2940195"/>
          </a:xfrm>
          <a:custGeom>
            <a:avLst/>
            <a:gdLst/>
            <a:ahLst/>
            <a:cxnLst/>
            <a:rect r="r" b="b" t="t" l="l"/>
            <a:pathLst>
              <a:path h="2940195" w="7612155">
                <a:moveTo>
                  <a:pt x="0" y="0"/>
                </a:moveTo>
                <a:lnTo>
                  <a:pt x="7612155" y="0"/>
                </a:lnTo>
                <a:lnTo>
                  <a:pt x="7612155" y="2940195"/>
                </a:lnTo>
                <a:lnTo>
                  <a:pt x="0" y="2940195"/>
                </a:lnTo>
                <a:lnTo>
                  <a:pt x="0" y="0"/>
                </a:lnTo>
                <a:close/>
              </a:path>
            </a:pathLst>
          </a:custGeom>
          <a:blipFill>
            <a:blip r:embed="rId4"/>
            <a:stretch>
              <a:fillRect l="0" t="0" r="0" b="0"/>
            </a:stretch>
          </a:blipFill>
        </p:spPr>
      </p:sp>
      <p:sp>
        <p:nvSpPr>
          <p:cNvPr name="TextBox 8" id="8"/>
          <p:cNvSpPr txBox="true"/>
          <p:nvPr/>
        </p:nvSpPr>
        <p:spPr>
          <a:xfrm rot="0">
            <a:off x="8640855" y="6188651"/>
            <a:ext cx="8909032" cy="3069649"/>
          </a:xfrm>
          <a:prstGeom prst="rect">
            <a:avLst/>
          </a:prstGeom>
        </p:spPr>
        <p:txBody>
          <a:bodyPr anchor="t" rtlCol="false" tIns="0" lIns="0" bIns="0" rIns="0">
            <a:spAutoFit/>
          </a:bodyPr>
          <a:lstStyle/>
          <a:p>
            <a:pPr algn="ctr">
              <a:lnSpc>
                <a:spcPts val="4056"/>
              </a:lnSpc>
              <a:spcBef>
                <a:spcPct val="0"/>
              </a:spcBef>
            </a:pPr>
            <a:r>
              <a:rPr lang="en-US" sz="2897">
                <a:solidFill>
                  <a:srgbClr val="FFFFFF"/>
                </a:solidFill>
                <a:latin typeface="Helvetica World"/>
                <a:ea typeface="Helvetica World"/>
                <a:cs typeface="Helvetica World"/>
                <a:sym typeface="Helvetica World"/>
              </a:rPr>
              <a:t>Walks up the tree recursively to rebalance all nodes, until it reaches the new root.</a:t>
            </a:r>
          </a:p>
          <a:p>
            <a:pPr algn="ctr">
              <a:lnSpc>
                <a:spcPts val="4056"/>
              </a:lnSpc>
              <a:spcBef>
                <a:spcPct val="0"/>
              </a:spcBef>
            </a:pPr>
            <a:r>
              <a:rPr lang="en-US" sz="2897">
                <a:solidFill>
                  <a:srgbClr val="FFFFFF"/>
                </a:solidFill>
                <a:latin typeface="Helvetica World"/>
                <a:ea typeface="Helvetica World"/>
                <a:cs typeface="Helvetica World"/>
                <a:sym typeface="Helvetica World"/>
              </a:rPr>
              <a:t> </a:t>
            </a:r>
          </a:p>
          <a:p>
            <a:pPr algn="ctr">
              <a:lnSpc>
                <a:spcPts val="4056"/>
              </a:lnSpc>
              <a:spcBef>
                <a:spcPct val="0"/>
              </a:spcBef>
            </a:pPr>
            <a:r>
              <a:rPr lang="en-US" sz="2897">
                <a:solidFill>
                  <a:srgbClr val="FFFFFF"/>
                </a:solidFill>
                <a:latin typeface="Helvetica World"/>
                <a:ea typeface="Helvetica World"/>
                <a:cs typeface="Helvetica World"/>
                <a:sym typeface="Helvetica World"/>
              </a:rPr>
              <a:t> :param node: The starting point, everything below this point is assumed to be balanced.</a:t>
            </a:r>
          </a:p>
          <a:p>
            <a:pPr algn="ctr">
              <a:lnSpc>
                <a:spcPts val="4056"/>
              </a:lnSpc>
              <a:spcBef>
                <a:spcPct val="0"/>
              </a:spcBef>
            </a:pPr>
            <a:r>
              <a:rPr lang="en-US" sz="2897">
                <a:solidFill>
                  <a:srgbClr val="FFFFFF"/>
                </a:solidFill>
                <a:latin typeface="Helvetica World"/>
                <a:ea typeface="Helvetica World"/>
                <a:cs typeface="Helvetica World"/>
                <a:sym typeface="Helvetica World"/>
              </a:rPr>
              <a:t> :return: The root of the balanced tree</a:t>
            </a:r>
          </a:p>
        </p:txBody>
      </p:sp>
    </p:spTree>
  </p:cSld>
  <p:clrMapOvr>
    <a:masterClrMapping/>
  </p:clrMapOvr>
</p:sld>
</file>

<file path=ppt/slides/slide105.xml><?xml version="1.0" encoding="utf-8"?>
<p:sld xmlns:p="http://schemas.openxmlformats.org/presentationml/2006/main" xmlns:a="http://schemas.openxmlformats.org/drawingml/2006/main" xmlns:r="http://schemas.openxmlformats.org/officeDocument/2006/relationships">
  <p:cSld>
    <p:bg>
      <p:bgPr>
        <a:solidFill>
          <a:srgbClr val="1E1E3F"/>
        </a:solidFill>
      </p:bgPr>
    </p:bg>
    <p:spTree>
      <p:nvGrpSpPr>
        <p:cNvPr id="1" name=""/>
        <p:cNvGrpSpPr/>
        <p:nvPr/>
      </p:nvGrpSpPr>
      <p:grpSpPr>
        <a:xfrm>
          <a:off x="0" y="0"/>
          <a:ext cx="0" cy="0"/>
          <a:chOff x="0" y="0"/>
          <a:chExt cx="0" cy="0"/>
        </a:xfrm>
      </p:grpSpPr>
      <p:grpSp>
        <p:nvGrpSpPr>
          <p:cNvPr name="Group 2" id="2"/>
          <p:cNvGrpSpPr/>
          <p:nvPr/>
        </p:nvGrpSpPr>
        <p:grpSpPr>
          <a:xfrm rot="0">
            <a:off x="666750" y="666750"/>
            <a:ext cx="16954500" cy="8953500"/>
            <a:chOff x="0" y="0"/>
            <a:chExt cx="4465383" cy="2358123"/>
          </a:xfrm>
        </p:grpSpPr>
        <p:sp>
          <p:nvSpPr>
            <p:cNvPr name="Freeform 3" id="3"/>
            <p:cNvSpPr/>
            <p:nvPr/>
          </p:nvSpPr>
          <p:spPr>
            <a:xfrm flipH="false" flipV="false" rot="0">
              <a:off x="0" y="0"/>
              <a:ext cx="4465383" cy="2358124"/>
            </a:xfrm>
            <a:custGeom>
              <a:avLst/>
              <a:gdLst/>
              <a:ahLst/>
              <a:cxnLst/>
              <a:rect r="r" b="b" t="t" l="l"/>
              <a:pathLst>
                <a:path h="2358124" w="4465383">
                  <a:moveTo>
                    <a:pt x="20548" y="0"/>
                  </a:moveTo>
                  <a:lnTo>
                    <a:pt x="4444835" y="0"/>
                  </a:lnTo>
                  <a:cubicBezTo>
                    <a:pt x="4456183" y="0"/>
                    <a:pt x="4465383" y="9200"/>
                    <a:pt x="4465383" y="20548"/>
                  </a:cubicBezTo>
                  <a:lnTo>
                    <a:pt x="4465383" y="2337575"/>
                  </a:lnTo>
                  <a:cubicBezTo>
                    <a:pt x="4465383" y="2348924"/>
                    <a:pt x="4456183" y="2358124"/>
                    <a:pt x="4444835" y="2358124"/>
                  </a:cubicBezTo>
                  <a:lnTo>
                    <a:pt x="20548" y="2358124"/>
                  </a:lnTo>
                  <a:cubicBezTo>
                    <a:pt x="9200" y="2358124"/>
                    <a:pt x="0" y="2348924"/>
                    <a:pt x="0" y="2337575"/>
                  </a:cubicBezTo>
                  <a:lnTo>
                    <a:pt x="0" y="20548"/>
                  </a:lnTo>
                  <a:cubicBezTo>
                    <a:pt x="0" y="9200"/>
                    <a:pt x="9200" y="0"/>
                    <a:pt x="20548" y="0"/>
                  </a:cubicBezTo>
                  <a:close/>
                </a:path>
              </a:pathLst>
            </a:custGeom>
            <a:solidFill>
              <a:srgbClr val="4F5AAF"/>
            </a:solidFill>
            <a:ln cap="rnd">
              <a:noFill/>
              <a:prstDash val="solid"/>
              <a:round/>
            </a:ln>
          </p:spPr>
        </p:sp>
        <p:sp>
          <p:nvSpPr>
            <p:cNvPr name="TextBox 4" id="4"/>
            <p:cNvSpPr txBox="true"/>
            <p:nvPr/>
          </p:nvSpPr>
          <p:spPr>
            <a:xfrm>
              <a:off x="0" y="-57150"/>
              <a:ext cx="4465383" cy="2415273"/>
            </a:xfrm>
            <a:prstGeom prst="rect">
              <a:avLst/>
            </a:prstGeom>
          </p:spPr>
          <p:txBody>
            <a:bodyPr anchor="ctr" rtlCol="false" tIns="50800" lIns="50800" bIns="50800" rIns="50800"/>
            <a:lstStyle/>
            <a:p>
              <a:pPr algn="ctr" marL="0" indent="0" lvl="0">
                <a:lnSpc>
                  <a:spcPts val="3359"/>
                </a:lnSpc>
                <a:spcBef>
                  <a:spcPct val="0"/>
                </a:spcBef>
              </a:pPr>
            </a:p>
          </p:txBody>
        </p:sp>
      </p:grpSp>
      <p:sp>
        <p:nvSpPr>
          <p:cNvPr name="Freeform 5" id="5"/>
          <p:cNvSpPr/>
          <p:nvPr/>
        </p:nvSpPr>
        <p:spPr>
          <a:xfrm flipH="false" flipV="false" rot="0">
            <a:off x="1028700" y="1028700"/>
            <a:ext cx="7450114" cy="6155657"/>
          </a:xfrm>
          <a:custGeom>
            <a:avLst/>
            <a:gdLst/>
            <a:ahLst/>
            <a:cxnLst/>
            <a:rect r="r" b="b" t="t" l="l"/>
            <a:pathLst>
              <a:path h="6155657" w="7450114">
                <a:moveTo>
                  <a:pt x="0" y="0"/>
                </a:moveTo>
                <a:lnTo>
                  <a:pt x="7450114" y="0"/>
                </a:lnTo>
                <a:lnTo>
                  <a:pt x="7450114" y="6155657"/>
                </a:lnTo>
                <a:lnTo>
                  <a:pt x="0" y="6155657"/>
                </a:lnTo>
                <a:lnTo>
                  <a:pt x="0" y="0"/>
                </a:lnTo>
                <a:close/>
              </a:path>
            </a:pathLst>
          </a:custGeom>
          <a:blipFill>
            <a:blip r:embed="rId2"/>
            <a:stretch>
              <a:fillRect l="0" t="0" r="0" b="0"/>
            </a:stretch>
          </a:blipFill>
        </p:spPr>
      </p:sp>
      <p:sp>
        <p:nvSpPr>
          <p:cNvPr name="Freeform 6" id="6"/>
          <p:cNvSpPr/>
          <p:nvPr/>
        </p:nvSpPr>
        <p:spPr>
          <a:xfrm flipH="false" flipV="false" rot="0">
            <a:off x="9144000" y="1028700"/>
            <a:ext cx="8207542" cy="6155657"/>
          </a:xfrm>
          <a:custGeom>
            <a:avLst/>
            <a:gdLst/>
            <a:ahLst/>
            <a:cxnLst/>
            <a:rect r="r" b="b" t="t" l="l"/>
            <a:pathLst>
              <a:path h="6155657" w="8207542">
                <a:moveTo>
                  <a:pt x="0" y="0"/>
                </a:moveTo>
                <a:lnTo>
                  <a:pt x="8207542" y="0"/>
                </a:lnTo>
                <a:lnTo>
                  <a:pt x="8207542" y="6155657"/>
                </a:lnTo>
                <a:lnTo>
                  <a:pt x="0" y="6155657"/>
                </a:lnTo>
                <a:lnTo>
                  <a:pt x="0" y="0"/>
                </a:lnTo>
                <a:close/>
              </a:path>
            </a:pathLst>
          </a:custGeom>
          <a:blipFill>
            <a:blip r:embed="rId3"/>
            <a:stretch>
              <a:fillRect l="0" t="0" r="0" b="0"/>
            </a:stretch>
          </a:blipFill>
        </p:spPr>
      </p:sp>
      <p:sp>
        <p:nvSpPr>
          <p:cNvPr name="TextBox 7" id="7"/>
          <p:cNvSpPr txBox="true"/>
          <p:nvPr/>
        </p:nvSpPr>
        <p:spPr>
          <a:xfrm rot="0">
            <a:off x="666750" y="7452722"/>
            <a:ext cx="9183737" cy="1526540"/>
          </a:xfrm>
          <a:prstGeom prst="rect">
            <a:avLst/>
          </a:prstGeom>
        </p:spPr>
        <p:txBody>
          <a:bodyPr anchor="t" rtlCol="false" tIns="0" lIns="0" bIns="0" rIns="0">
            <a:spAutoFit/>
          </a:bodyPr>
          <a:lstStyle/>
          <a:p>
            <a:pPr algn="ctr">
              <a:lnSpc>
                <a:spcPts val="4059"/>
              </a:lnSpc>
              <a:spcBef>
                <a:spcPct val="0"/>
              </a:spcBef>
            </a:pPr>
            <a:r>
              <a:rPr lang="en-US" sz="2899">
                <a:solidFill>
                  <a:srgbClr val="FFFFFF"/>
                </a:solidFill>
                <a:latin typeface="Helvetica World"/>
                <a:ea typeface="Helvetica World"/>
                <a:cs typeface="Helvetica World"/>
                <a:sym typeface="Helvetica World"/>
              </a:rPr>
              <a:t>Make the three balanced if it is unbalanced.</a:t>
            </a:r>
          </a:p>
          <a:p>
            <a:pPr algn="ctr">
              <a:lnSpc>
                <a:spcPts val="4059"/>
              </a:lnSpc>
              <a:spcBef>
                <a:spcPct val="0"/>
              </a:spcBef>
            </a:pPr>
            <a:r>
              <a:rPr lang="en-US" sz="2899">
                <a:solidFill>
                  <a:srgbClr val="FFFFFF"/>
                </a:solidFill>
                <a:latin typeface="Helvetica World"/>
                <a:ea typeface="Helvetica World"/>
                <a:cs typeface="Helvetica World"/>
                <a:sym typeface="Helvetica World"/>
              </a:rPr>
              <a:t>:param node: (Node) The root node of the tree to balance</a:t>
            </a:r>
          </a:p>
          <a:p>
            <a:pPr algn="ctr">
              <a:lnSpc>
                <a:spcPts val="4059"/>
              </a:lnSpc>
              <a:spcBef>
                <a:spcPct val="0"/>
              </a:spcBef>
            </a:pPr>
            <a:r>
              <a:rPr lang="en-US" sz="2899">
                <a:solidFill>
                  <a:srgbClr val="FFFFFF"/>
                </a:solidFill>
                <a:latin typeface="Helvetica World"/>
                <a:ea typeface="Helvetica World"/>
                <a:cs typeface="Helvetica World"/>
                <a:sym typeface="Helvetica World"/>
              </a:rPr>
              <a:t>:return: (Node) The new root of the sub tree</a:t>
            </a:r>
          </a:p>
        </p:txBody>
      </p:sp>
      <p:sp>
        <p:nvSpPr>
          <p:cNvPr name="TextBox 8" id="8"/>
          <p:cNvSpPr txBox="true"/>
          <p:nvPr/>
        </p:nvSpPr>
        <p:spPr>
          <a:xfrm rot="0">
            <a:off x="10686008" y="7195547"/>
            <a:ext cx="6935242" cy="2040890"/>
          </a:xfrm>
          <a:prstGeom prst="rect">
            <a:avLst/>
          </a:prstGeom>
        </p:spPr>
        <p:txBody>
          <a:bodyPr anchor="t" rtlCol="false" tIns="0" lIns="0" bIns="0" rIns="0">
            <a:spAutoFit/>
          </a:bodyPr>
          <a:lstStyle/>
          <a:p>
            <a:pPr algn="ctr">
              <a:lnSpc>
                <a:spcPts val="4059"/>
              </a:lnSpc>
              <a:spcBef>
                <a:spcPct val="0"/>
              </a:spcBef>
            </a:pPr>
            <a:r>
              <a:rPr lang="en-US" sz="2899">
                <a:solidFill>
                  <a:srgbClr val="FFFFFF"/>
                </a:solidFill>
                <a:latin typeface="Helvetica World"/>
                <a:ea typeface="Helvetica World"/>
                <a:cs typeface="Helvetica World"/>
                <a:sym typeface="Helvetica World"/>
              </a:rPr>
              <a:t>Rotate tree to the left.</a:t>
            </a:r>
          </a:p>
          <a:p>
            <a:pPr algn="ctr">
              <a:lnSpc>
                <a:spcPts val="4059"/>
              </a:lnSpc>
              <a:spcBef>
                <a:spcPct val="0"/>
              </a:spcBef>
            </a:pPr>
            <a:r>
              <a:rPr lang="en-US" sz="2899">
                <a:solidFill>
                  <a:srgbClr val="FFFFFF"/>
                </a:solidFill>
                <a:latin typeface="Helvetica World"/>
                <a:ea typeface="Helvetica World"/>
                <a:cs typeface="Helvetica World"/>
                <a:sym typeface="Helvetica World"/>
              </a:rPr>
              <a:t> </a:t>
            </a:r>
          </a:p>
          <a:p>
            <a:pPr algn="ctr">
              <a:lnSpc>
                <a:spcPts val="4059"/>
              </a:lnSpc>
              <a:spcBef>
                <a:spcPct val="0"/>
              </a:spcBef>
            </a:pPr>
            <a:r>
              <a:rPr lang="en-US" sz="2899">
                <a:solidFill>
                  <a:srgbClr val="FFFFFF"/>
                </a:solidFill>
                <a:latin typeface="Helvetica World"/>
                <a:ea typeface="Helvetica World"/>
                <a:cs typeface="Helvetica World"/>
                <a:sym typeface="Helvetica World"/>
              </a:rPr>
              <a:t>:param z: (Node) The root of the sub tree</a:t>
            </a:r>
          </a:p>
          <a:p>
            <a:pPr algn="ctr">
              <a:lnSpc>
                <a:spcPts val="4059"/>
              </a:lnSpc>
              <a:spcBef>
                <a:spcPct val="0"/>
              </a:spcBef>
            </a:pPr>
            <a:r>
              <a:rPr lang="en-US" sz="2899">
                <a:solidFill>
                  <a:srgbClr val="FFFFFF"/>
                </a:solidFill>
                <a:latin typeface="Helvetica World"/>
                <a:ea typeface="Helvetica World"/>
                <a:cs typeface="Helvetica World"/>
                <a:sym typeface="Helvetica World"/>
              </a:rPr>
              <a:t>:return: (Node) The new root of the sub tree</a:t>
            </a:r>
          </a:p>
        </p:txBody>
      </p:sp>
    </p:spTree>
  </p:cSld>
  <p:clrMapOvr>
    <a:masterClrMapping/>
  </p:clrMapOvr>
</p:sld>
</file>

<file path=ppt/slides/slide106.xml><?xml version="1.0" encoding="utf-8"?>
<p:sld xmlns:p="http://schemas.openxmlformats.org/presentationml/2006/main" xmlns:a="http://schemas.openxmlformats.org/drawingml/2006/main" xmlns:r="http://schemas.openxmlformats.org/officeDocument/2006/relationships">
  <p:cSld>
    <p:bg>
      <p:bgPr>
        <a:solidFill>
          <a:srgbClr val="1E1E3F"/>
        </a:solidFill>
      </p:bgPr>
    </p:bg>
    <p:spTree>
      <p:nvGrpSpPr>
        <p:cNvPr id="1" name=""/>
        <p:cNvGrpSpPr/>
        <p:nvPr/>
      </p:nvGrpSpPr>
      <p:grpSpPr>
        <a:xfrm>
          <a:off x="0" y="0"/>
          <a:ext cx="0" cy="0"/>
          <a:chOff x="0" y="0"/>
          <a:chExt cx="0" cy="0"/>
        </a:xfrm>
      </p:grpSpPr>
      <p:grpSp>
        <p:nvGrpSpPr>
          <p:cNvPr name="Group 2" id="2"/>
          <p:cNvGrpSpPr/>
          <p:nvPr/>
        </p:nvGrpSpPr>
        <p:grpSpPr>
          <a:xfrm rot="0">
            <a:off x="666750" y="666750"/>
            <a:ext cx="16954500" cy="8953500"/>
            <a:chOff x="0" y="0"/>
            <a:chExt cx="4465383" cy="2358123"/>
          </a:xfrm>
        </p:grpSpPr>
        <p:sp>
          <p:nvSpPr>
            <p:cNvPr name="Freeform 3" id="3"/>
            <p:cNvSpPr/>
            <p:nvPr/>
          </p:nvSpPr>
          <p:spPr>
            <a:xfrm flipH="false" flipV="false" rot="0">
              <a:off x="0" y="0"/>
              <a:ext cx="4465383" cy="2358124"/>
            </a:xfrm>
            <a:custGeom>
              <a:avLst/>
              <a:gdLst/>
              <a:ahLst/>
              <a:cxnLst/>
              <a:rect r="r" b="b" t="t" l="l"/>
              <a:pathLst>
                <a:path h="2358124" w="4465383">
                  <a:moveTo>
                    <a:pt x="20548" y="0"/>
                  </a:moveTo>
                  <a:lnTo>
                    <a:pt x="4444835" y="0"/>
                  </a:lnTo>
                  <a:cubicBezTo>
                    <a:pt x="4456183" y="0"/>
                    <a:pt x="4465383" y="9200"/>
                    <a:pt x="4465383" y="20548"/>
                  </a:cubicBezTo>
                  <a:lnTo>
                    <a:pt x="4465383" y="2337575"/>
                  </a:lnTo>
                  <a:cubicBezTo>
                    <a:pt x="4465383" y="2348924"/>
                    <a:pt x="4456183" y="2358124"/>
                    <a:pt x="4444835" y="2358124"/>
                  </a:cubicBezTo>
                  <a:lnTo>
                    <a:pt x="20548" y="2358124"/>
                  </a:lnTo>
                  <a:cubicBezTo>
                    <a:pt x="9200" y="2358124"/>
                    <a:pt x="0" y="2348924"/>
                    <a:pt x="0" y="2337575"/>
                  </a:cubicBezTo>
                  <a:lnTo>
                    <a:pt x="0" y="20548"/>
                  </a:lnTo>
                  <a:cubicBezTo>
                    <a:pt x="0" y="9200"/>
                    <a:pt x="9200" y="0"/>
                    <a:pt x="20548" y="0"/>
                  </a:cubicBezTo>
                  <a:close/>
                </a:path>
              </a:pathLst>
            </a:custGeom>
            <a:solidFill>
              <a:srgbClr val="4F5AAF"/>
            </a:solidFill>
            <a:ln cap="rnd">
              <a:noFill/>
              <a:prstDash val="solid"/>
              <a:round/>
            </a:ln>
          </p:spPr>
        </p:sp>
        <p:sp>
          <p:nvSpPr>
            <p:cNvPr name="TextBox 4" id="4"/>
            <p:cNvSpPr txBox="true"/>
            <p:nvPr/>
          </p:nvSpPr>
          <p:spPr>
            <a:xfrm>
              <a:off x="0" y="-57150"/>
              <a:ext cx="4465383" cy="2415273"/>
            </a:xfrm>
            <a:prstGeom prst="rect">
              <a:avLst/>
            </a:prstGeom>
          </p:spPr>
          <p:txBody>
            <a:bodyPr anchor="ctr" rtlCol="false" tIns="50800" lIns="50800" bIns="50800" rIns="50800"/>
            <a:lstStyle/>
            <a:p>
              <a:pPr algn="ctr" marL="0" indent="0" lvl="0">
                <a:lnSpc>
                  <a:spcPts val="3359"/>
                </a:lnSpc>
                <a:spcBef>
                  <a:spcPct val="0"/>
                </a:spcBef>
              </a:pPr>
            </a:p>
          </p:txBody>
        </p:sp>
      </p:grpSp>
      <p:sp>
        <p:nvSpPr>
          <p:cNvPr name="Freeform 5" id="5"/>
          <p:cNvSpPr/>
          <p:nvPr/>
        </p:nvSpPr>
        <p:spPr>
          <a:xfrm flipH="false" flipV="false" rot="0">
            <a:off x="1028700" y="1028700"/>
            <a:ext cx="7800310" cy="5850232"/>
          </a:xfrm>
          <a:custGeom>
            <a:avLst/>
            <a:gdLst/>
            <a:ahLst/>
            <a:cxnLst/>
            <a:rect r="r" b="b" t="t" l="l"/>
            <a:pathLst>
              <a:path h="5850232" w="7800310">
                <a:moveTo>
                  <a:pt x="0" y="0"/>
                </a:moveTo>
                <a:lnTo>
                  <a:pt x="7800310" y="0"/>
                </a:lnTo>
                <a:lnTo>
                  <a:pt x="7800310" y="5850232"/>
                </a:lnTo>
                <a:lnTo>
                  <a:pt x="0" y="5850232"/>
                </a:lnTo>
                <a:lnTo>
                  <a:pt x="0" y="0"/>
                </a:lnTo>
                <a:close/>
              </a:path>
            </a:pathLst>
          </a:custGeom>
          <a:blipFill>
            <a:blip r:embed="rId2"/>
            <a:stretch>
              <a:fillRect l="0" t="0" r="0" b="0"/>
            </a:stretch>
          </a:blipFill>
        </p:spPr>
      </p:sp>
      <p:sp>
        <p:nvSpPr>
          <p:cNvPr name="Freeform 6" id="6"/>
          <p:cNvSpPr/>
          <p:nvPr/>
        </p:nvSpPr>
        <p:spPr>
          <a:xfrm flipH="false" flipV="false" rot="0">
            <a:off x="9144000" y="1196374"/>
            <a:ext cx="8308676" cy="5514884"/>
          </a:xfrm>
          <a:custGeom>
            <a:avLst/>
            <a:gdLst/>
            <a:ahLst/>
            <a:cxnLst/>
            <a:rect r="r" b="b" t="t" l="l"/>
            <a:pathLst>
              <a:path h="5514884" w="8308676">
                <a:moveTo>
                  <a:pt x="0" y="0"/>
                </a:moveTo>
                <a:lnTo>
                  <a:pt x="8308676" y="0"/>
                </a:lnTo>
                <a:lnTo>
                  <a:pt x="8308676" y="5514884"/>
                </a:lnTo>
                <a:lnTo>
                  <a:pt x="0" y="5514884"/>
                </a:lnTo>
                <a:lnTo>
                  <a:pt x="0" y="0"/>
                </a:lnTo>
                <a:close/>
              </a:path>
            </a:pathLst>
          </a:custGeom>
          <a:blipFill>
            <a:blip r:embed="rId3"/>
            <a:stretch>
              <a:fillRect l="0" t="0" r="0" b="0"/>
            </a:stretch>
          </a:blipFill>
        </p:spPr>
      </p:sp>
      <p:sp>
        <p:nvSpPr>
          <p:cNvPr name="TextBox 7" id="7"/>
          <p:cNvSpPr txBox="true"/>
          <p:nvPr/>
        </p:nvSpPr>
        <p:spPr>
          <a:xfrm rot="0">
            <a:off x="5023784" y="7255976"/>
            <a:ext cx="6935242" cy="2040890"/>
          </a:xfrm>
          <a:prstGeom prst="rect">
            <a:avLst/>
          </a:prstGeom>
        </p:spPr>
        <p:txBody>
          <a:bodyPr anchor="t" rtlCol="false" tIns="0" lIns="0" bIns="0" rIns="0">
            <a:spAutoFit/>
          </a:bodyPr>
          <a:lstStyle/>
          <a:p>
            <a:pPr algn="ctr">
              <a:lnSpc>
                <a:spcPts val="4059"/>
              </a:lnSpc>
              <a:spcBef>
                <a:spcPct val="0"/>
              </a:spcBef>
            </a:pPr>
            <a:r>
              <a:rPr lang="en-US" sz="2899">
                <a:solidFill>
                  <a:srgbClr val="FFFFFF"/>
                </a:solidFill>
                <a:latin typeface="Helvetica World"/>
                <a:ea typeface="Helvetica World"/>
                <a:cs typeface="Helvetica World"/>
                <a:sym typeface="Helvetica World"/>
              </a:rPr>
              <a:t>Rotate tree to the right.</a:t>
            </a:r>
          </a:p>
          <a:p>
            <a:pPr algn="ctr">
              <a:lnSpc>
                <a:spcPts val="4059"/>
              </a:lnSpc>
              <a:spcBef>
                <a:spcPct val="0"/>
              </a:spcBef>
            </a:pPr>
            <a:r>
              <a:rPr lang="en-US" sz="2899">
                <a:solidFill>
                  <a:srgbClr val="FFFFFF"/>
                </a:solidFill>
                <a:latin typeface="Helvetica World"/>
                <a:ea typeface="Helvetica World"/>
                <a:cs typeface="Helvetica World"/>
                <a:sym typeface="Helvetica World"/>
              </a:rPr>
              <a:t> </a:t>
            </a:r>
          </a:p>
          <a:p>
            <a:pPr algn="ctr">
              <a:lnSpc>
                <a:spcPts val="4059"/>
              </a:lnSpc>
              <a:spcBef>
                <a:spcPct val="0"/>
              </a:spcBef>
            </a:pPr>
            <a:r>
              <a:rPr lang="en-US" sz="2899">
                <a:solidFill>
                  <a:srgbClr val="FFFFFF"/>
                </a:solidFill>
                <a:latin typeface="Helvetica World"/>
                <a:ea typeface="Helvetica World"/>
                <a:cs typeface="Helvetica World"/>
                <a:sym typeface="Helvetica World"/>
              </a:rPr>
              <a:t>:param z: (Node) The root of the sub tree</a:t>
            </a:r>
          </a:p>
          <a:p>
            <a:pPr algn="ctr">
              <a:lnSpc>
                <a:spcPts val="4059"/>
              </a:lnSpc>
              <a:spcBef>
                <a:spcPct val="0"/>
              </a:spcBef>
            </a:pPr>
            <a:r>
              <a:rPr lang="en-US" sz="2899">
                <a:solidFill>
                  <a:srgbClr val="FFFFFF"/>
                </a:solidFill>
                <a:latin typeface="Helvetica World"/>
                <a:ea typeface="Helvetica World"/>
                <a:cs typeface="Helvetica World"/>
                <a:sym typeface="Helvetica World"/>
              </a:rPr>
              <a:t>:return: (Node) The new root of the sub tree</a:t>
            </a:r>
          </a:p>
        </p:txBody>
      </p:sp>
      <p:sp>
        <p:nvSpPr>
          <p:cNvPr name="Freeform 8" id="8"/>
          <p:cNvSpPr/>
          <p:nvPr/>
        </p:nvSpPr>
        <p:spPr>
          <a:xfrm flipH="false" flipV="false" rot="-3117037">
            <a:off x="16099474" y="7952721"/>
            <a:ext cx="2112604" cy="1859092"/>
          </a:xfrm>
          <a:custGeom>
            <a:avLst/>
            <a:gdLst/>
            <a:ahLst/>
            <a:cxnLst/>
            <a:rect r="r" b="b" t="t" l="l"/>
            <a:pathLst>
              <a:path h="1859092" w="2112604">
                <a:moveTo>
                  <a:pt x="0" y="0"/>
                </a:moveTo>
                <a:lnTo>
                  <a:pt x="2112605" y="0"/>
                </a:lnTo>
                <a:lnTo>
                  <a:pt x="2112605" y="1859092"/>
                </a:lnTo>
                <a:lnTo>
                  <a:pt x="0" y="185909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Tree>
  </p:cSld>
  <p:clrMapOvr>
    <a:masterClrMapping/>
  </p:clrMapOvr>
</p:sld>
</file>

<file path=ppt/slides/slide107.xml><?xml version="1.0" encoding="utf-8"?>
<p:sld xmlns:p="http://schemas.openxmlformats.org/presentationml/2006/main" xmlns:a="http://schemas.openxmlformats.org/drawingml/2006/main" xmlns:r="http://schemas.openxmlformats.org/officeDocument/2006/relationships">
  <p:cSld>
    <p:bg>
      <p:bgPr>
        <a:solidFill>
          <a:srgbClr val="1E1E3F"/>
        </a:solidFill>
      </p:bgPr>
    </p:bg>
    <p:spTree>
      <p:nvGrpSpPr>
        <p:cNvPr id="1" name=""/>
        <p:cNvGrpSpPr/>
        <p:nvPr/>
      </p:nvGrpSpPr>
      <p:grpSpPr>
        <a:xfrm>
          <a:off x="0" y="0"/>
          <a:ext cx="0" cy="0"/>
          <a:chOff x="0" y="0"/>
          <a:chExt cx="0" cy="0"/>
        </a:xfrm>
      </p:grpSpPr>
      <p:grpSp>
        <p:nvGrpSpPr>
          <p:cNvPr name="Group 2" id="2"/>
          <p:cNvGrpSpPr/>
          <p:nvPr/>
        </p:nvGrpSpPr>
        <p:grpSpPr>
          <a:xfrm rot="0">
            <a:off x="621329" y="666750"/>
            <a:ext cx="17209471" cy="9151811"/>
            <a:chOff x="0" y="0"/>
            <a:chExt cx="4532536" cy="2410354"/>
          </a:xfrm>
        </p:grpSpPr>
        <p:sp>
          <p:nvSpPr>
            <p:cNvPr name="Freeform 3" id="3"/>
            <p:cNvSpPr/>
            <p:nvPr/>
          </p:nvSpPr>
          <p:spPr>
            <a:xfrm flipH="false" flipV="false" rot="0">
              <a:off x="0" y="0"/>
              <a:ext cx="4532536" cy="2410353"/>
            </a:xfrm>
            <a:custGeom>
              <a:avLst/>
              <a:gdLst/>
              <a:ahLst/>
              <a:cxnLst/>
              <a:rect r="r" b="b" t="t" l="l"/>
              <a:pathLst>
                <a:path h="2410353" w="4532536">
                  <a:moveTo>
                    <a:pt x="20244" y="0"/>
                  </a:moveTo>
                  <a:lnTo>
                    <a:pt x="4512292" y="0"/>
                  </a:lnTo>
                  <a:cubicBezTo>
                    <a:pt x="4517661" y="0"/>
                    <a:pt x="4522810" y="2133"/>
                    <a:pt x="4526607" y="5929"/>
                  </a:cubicBezTo>
                  <a:cubicBezTo>
                    <a:pt x="4530403" y="9726"/>
                    <a:pt x="4532536" y="14875"/>
                    <a:pt x="4532536" y="20244"/>
                  </a:cubicBezTo>
                  <a:lnTo>
                    <a:pt x="4532536" y="2390110"/>
                  </a:lnTo>
                  <a:cubicBezTo>
                    <a:pt x="4532536" y="2395479"/>
                    <a:pt x="4530403" y="2400628"/>
                    <a:pt x="4526607" y="2404424"/>
                  </a:cubicBezTo>
                  <a:cubicBezTo>
                    <a:pt x="4522810" y="2408221"/>
                    <a:pt x="4517661" y="2410353"/>
                    <a:pt x="4512292" y="2410353"/>
                  </a:cubicBezTo>
                  <a:lnTo>
                    <a:pt x="20244" y="2410353"/>
                  </a:lnTo>
                  <a:cubicBezTo>
                    <a:pt x="9063" y="2410353"/>
                    <a:pt x="0" y="2401290"/>
                    <a:pt x="0" y="2390110"/>
                  </a:cubicBezTo>
                  <a:lnTo>
                    <a:pt x="0" y="20244"/>
                  </a:lnTo>
                  <a:cubicBezTo>
                    <a:pt x="0" y="14875"/>
                    <a:pt x="2133" y="9726"/>
                    <a:pt x="5929" y="5929"/>
                  </a:cubicBezTo>
                  <a:cubicBezTo>
                    <a:pt x="9726" y="2133"/>
                    <a:pt x="14875" y="0"/>
                    <a:pt x="20244" y="0"/>
                  </a:cubicBezTo>
                  <a:close/>
                </a:path>
              </a:pathLst>
            </a:custGeom>
            <a:solidFill>
              <a:srgbClr val="4F5AAF"/>
            </a:solidFill>
            <a:ln cap="rnd">
              <a:noFill/>
              <a:prstDash val="solid"/>
              <a:round/>
            </a:ln>
          </p:spPr>
        </p:sp>
        <p:sp>
          <p:nvSpPr>
            <p:cNvPr name="TextBox 4" id="4"/>
            <p:cNvSpPr txBox="true"/>
            <p:nvPr/>
          </p:nvSpPr>
          <p:spPr>
            <a:xfrm>
              <a:off x="0" y="-57150"/>
              <a:ext cx="4532536" cy="2467504"/>
            </a:xfrm>
            <a:prstGeom prst="rect">
              <a:avLst/>
            </a:prstGeom>
          </p:spPr>
          <p:txBody>
            <a:bodyPr anchor="ctr" rtlCol="false" tIns="50800" lIns="50800" bIns="50800" rIns="50800"/>
            <a:lstStyle/>
            <a:p>
              <a:pPr algn="ctr" marL="0" indent="0" lvl="0">
                <a:lnSpc>
                  <a:spcPts val="3359"/>
                </a:lnSpc>
                <a:spcBef>
                  <a:spcPct val="0"/>
                </a:spcBef>
              </a:pPr>
            </a:p>
          </p:txBody>
        </p:sp>
      </p:grpSp>
      <p:sp>
        <p:nvSpPr>
          <p:cNvPr name="Freeform 5" id="5"/>
          <p:cNvSpPr/>
          <p:nvPr/>
        </p:nvSpPr>
        <p:spPr>
          <a:xfrm flipH="false" flipV="false" rot="0">
            <a:off x="876300" y="2056844"/>
            <a:ext cx="8552006" cy="4671533"/>
          </a:xfrm>
          <a:custGeom>
            <a:avLst/>
            <a:gdLst/>
            <a:ahLst/>
            <a:cxnLst/>
            <a:rect r="r" b="b" t="t" l="l"/>
            <a:pathLst>
              <a:path h="4671533" w="8552006">
                <a:moveTo>
                  <a:pt x="0" y="0"/>
                </a:moveTo>
                <a:lnTo>
                  <a:pt x="8552006" y="0"/>
                </a:lnTo>
                <a:lnTo>
                  <a:pt x="8552006" y="4671533"/>
                </a:lnTo>
                <a:lnTo>
                  <a:pt x="0" y="4671533"/>
                </a:lnTo>
                <a:lnTo>
                  <a:pt x="0" y="0"/>
                </a:lnTo>
                <a:close/>
              </a:path>
            </a:pathLst>
          </a:custGeom>
          <a:blipFill>
            <a:blip r:embed="rId2"/>
            <a:stretch>
              <a:fillRect l="0" t="0" r="0" b="0"/>
            </a:stretch>
          </a:blipFill>
        </p:spPr>
      </p:sp>
      <p:sp>
        <p:nvSpPr>
          <p:cNvPr name="Freeform 6" id="6"/>
          <p:cNvSpPr/>
          <p:nvPr/>
        </p:nvSpPr>
        <p:spPr>
          <a:xfrm flipH="false" flipV="false" rot="0">
            <a:off x="9898132" y="2056844"/>
            <a:ext cx="7691419" cy="4999423"/>
          </a:xfrm>
          <a:custGeom>
            <a:avLst/>
            <a:gdLst/>
            <a:ahLst/>
            <a:cxnLst/>
            <a:rect r="r" b="b" t="t" l="l"/>
            <a:pathLst>
              <a:path h="4999423" w="7691419">
                <a:moveTo>
                  <a:pt x="0" y="0"/>
                </a:moveTo>
                <a:lnTo>
                  <a:pt x="7691419" y="0"/>
                </a:lnTo>
                <a:lnTo>
                  <a:pt x="7691419" y="4999422"/>
                </a:lnTo>
                <a:lnTo>
                  <a:pt x="0" y="4999422"/>
                </a:lnTo>
                <a:lnTo>
                  <a:pt x="0" y="0"/>
                </a:lnTo>
                <a:close/>
              </a:path>
            </a:pathLst>
          </a:custGeom>
          <a:blipFill>
            <a:blip r:embed="rId3"/>
            <a:stretch>
              <a:fillRect l="0" t="0" r="0" b="0"/>
            </a:stretch>
          </a:blipFill>
        </p:spPr>
      </p:sp>
      <p:sp>
        <p:nvSpPr>
          <p:cNvPr name="TextBox 7" id="7"/>
          <p:cNvSpPr txBox="true"/>
          <p:nvPr/>
        </p:nvSpPr>
        <p:spPr>
          <a:xfrm rot="0">
            <a:off x="2542739" y="422910"/>
            <a:ext cx="3916561" cy="1144906"/>
          </a:xfrm>
          <a:prstGeom prst="rect">
            <a:avLst/>
          </a:prstGeom>
        </p:spPr>
        <p:txBody>
          <a:bodyPr anchor="t" rtlCol="false" tIns="0" lIns="0" bIns="0" rIns="0">
            <a:spAutoFit/>
          </a:bodyPr>
          <a:lstStyle/>
          <a:p>
            <a:pPr algn="ctr">
              <a:lnSpc>
                <a:spcPts val="4619"/>
              </a:lnSpc>
              <a:spcBef>
                <a:spcPct val="0"/>
              </a:spcBef>
            </a:pPr>
            <a:r>
              <a:rPr lang="en-US" sz="3299">
                <a:solidFill>
                  <a:srgbClr val="FFFFFF"/>
                </a:solidFill>
                <a:latin typeface="Playfair Display SC"/>
                <a:ea typeface="Playfair Display SC"/>
                <a:cs typeface="Playfair Display SC"/>
                <a:sym typeface="Playfair Display SC"/>
              </a:rPr>
              <a:t> </a:t>
            </a:r>
          </a:p>
          <a:p>
            <a:pPr algn="ctr">
              <a:lnSpc>
                <a:spcPts val="4619"/>
              </a:lnSpc>
              <a:spcBef>
                <a:spcPct val="0"/>
              </a:spcBef>
            </a:pPr>
            <a:r>
              <a:rPr lang="en-US" sz="3299">
                <a:solidFill>
                  <a:srgbClr val="FFFFFF"/>
                </a:solidFill>
                <a:latin typeface="Playfair Display SC"/>
                <a:ea typeface="Playfair Display SC"/>
                <a:cs typeface="Playfair Display SC"/>
                <a:sym typeface="Playfair Display SC"/>
              </a:rPr>
              <a:t>Internal_node.py</a:t>
            </a:r>
          </a:p>
        </p:txBody>
      </p:sp>
      <p:sp>
        <p:nvSpPr>
          <p:cNvPr name="TextBox 8" id="8"/>
          <p:cNvSpPr txBox="true"/>
          <p:nvPr/>
        </p:nvSpPr>
        <p:spPr>
          <a:xfrm rot="0">
            <a:off x="5257066" y="1020445"/>
            <a:ext cx="16954500" cy="580391"/>
          </a:xfrm>
          <a:prstGeom prst="rect">
            <a:avLst/>
          </a:prstGeom>
        </p:spPr>
        <p:txBody>
          <a:bodyPr anchor="t" rtlCol="false" tIns="0" lIns="0" bIns="0" rIns="0">
            <a:spAutoFit/>
          </a:bodyPr>
          <a:lstStyle/>
          <a:p>
            <a:pPr algn="ctr">
              <a:lnSpc>
                <a:spcPts val="4759"/>
              </a:lnSpc>
              <a:spcBef>
                <a:spcPct val="0"/>
              </a:spcBef>
            </a:pPr>
            <a:r>
              <a:rPr lang="en-US" sz="3399">
                <a:solidFill>
                  <a:srgbClr val="FFFFFF"/>
                </a:solidFill>
                <a:latin typeface="Playfair Display SC"/>
                <a:ea typeface="Playfair Display SC"/>
                <a:cs typeface="Playfair Display SC"/>
                <a:sym typeface="Playfair Display SC"/>
              </a:rPr>
              <a:t>Leaf_node.py</a:t>
            </a:r>
          </a:p>
        </p:txBody>
      </p:sp>
      <p:sp>
        <p:nvSpPr>
          <p:cNvPr name="Freeform 9" id="9"/>
          <p:cNvSpPr/>
          <p:nvPr/>
        </p:nvSpPr>
        <p:spPr>
          <a:xfrm flipH="false" flipV="false" rot="-3117037">
            <a:off x="16099474" y="7952721"/>
            <a:ext cx="2112604" cy="1859092"/>
          </a:xfrm>
          <a:custGeom>
            <a:avLst/>
            <a:gdLst/>
            <a:ahLst/>
            <a:cxnLst/>
            <a:rect r="r" b="b" t="t" l="l"/>
            <a:pathLst>
              <a:path h="1859092" w="2112604">
                <a:moveTo>
                  <a:pt x="0" y="0"/>
                </a:moveTo>
                <a:lnTo>
                  <a:pt x="2112605" y="0"/>
                </a:lnTo>
                <a:lnTo>
                  <a:pt x="2112605" y="1859092"/>
                </a:lnTo>
                <a:lnTo>
                  <a:pt x="0" y="185909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Tree>
  </p:cSld>
  <p:clrMapOvr>
    <a:masterClrMapping/>
  </p:clrMapOvr>
</p:sld>
</file>

<file path=ppt/slides/slide108.xml><?xml version="1.0" encoding="utf-8"?>
<p:sld xmlns:p="http://schemas.openxmlformats.org/presentationml/2006/main" xmlns:a="http://schemas.openxmlformats.org/drawingml/2006/main" xmlns:r="http://schemas.openxmlformats.org/officeDocument/2006/relationships">
  <p:cSld>
    <p:bg>
      <p:bgPr>
        <a:solidFill>
          <a:srgbClr val="1E1E3F"/>
        </a:solidFill>
      </p:bgPr>
    </p:bg>
    <p:spTree>
      <p:nvGrpSpPr>
        <p:cNvPr id="1" name=""/>
        <p:cNvGrpSpPr/>
        <p:nvPr/>
      </p:nvGrpSpPr>
      <p:grpSpPr>
        <a:xfrm>
          <a:off x="0" y="0"/>
          <a:ext cx="0" cy="0"/>
          <a:chOff x="0" y="0"/>
          <a:chExt cx="0" cy="0"/>
        </a:xfrm>
      </p:grpSpPr>
      <p:grpSp>
        <p:nvGrpSpPr>
          <p:cNvPr name="Group 2" id="2"/>
          <p:cNvGrpSpPr/>
          <p:nvPr/>
        </p:nvGrpSpPr>
        <p:grpSpPr>
          <a:xfrm rot="0">
            <a:off x="666750" y="666750"/>
            <a:ext cx="16954500" cy="8953500"/>
            <a:chOff x="0" y="0"/>
            <a:chExt cx="4465383" cy="2358123"/>
          </a:xfrm>
        </p:grpSpPr>
        <p:sp>
          <p:nvSpPr>
            <p:cNvPr name="Freeform 3" id="3"/>
            <p:cNvSpPr/>
            <p:nvPr/>
          </p:nvSpPr>
          <p:spPr>
            <a:xfrm flipH="false" flipV="false" rot="0">
              <a:off x="0" y="0"/>
              <a:ext cx="4465383" cy="2358124"/>
            </a:xfrm>
            <a:custGeom>
              <a:avLst/>
              <a:gdLst/>
              <a:ahLst/>
              <a:cxnLst/>
              <a:rect r="r" b="b" t="t" l="l"/>
              <a:pathLst>
                <a:path h="2358124" w="4465383">
                  <a:moveTo>
                    <a:pt x="20548" y="0"/>
                  </a:moveTo>
                  <a:lnTo>
                    <a:pt x="4444835" y="0"/>
                  </a:lnTo>
                  <a:cubicBezTo>
                    <a:pt x="4456183" y="0"/>
                    <a:pt x="4465383" y="9200"/>
                    <a:pt x="4465383" y="20548"/>
                  </a:cubicBezTo>
                  <a:lnTo>
                    <a:pt x="4465383" y="2337575"/>
                  </a:lnTo>
                  <a:cubicBezTo>
                    <a:pt x="4465383" y="2348924"/>
                    <a:pt x="4456183" y="2358124"/>
                    <a:pt x="4444835" y="2358124"/>
                  </a:cubicBezTo>
                  <a:lnTo>
                    <a:pt x="20548" y="2358124"/>
                  </a:lnTo>
                  <a:cubicBezTo>
                    <a:pt x="9200" y="2358124"/>
                    <a:pt x="0" y="2348924"/>
                    <a:pt x="0" y="2337575"/>
                  </a:cubicBezTo>
                  <a:lnTo>
                    <a:pt x="0" y="20548"/>
                  </a:lnTo>
                  <a:cubicBezTo>
                    <a:pt x="0" y="9200"/>
                    <a:pt x="9200" y="0"/>
                    <a:pt x="20548" y="0"/>
                  </a:cubicBezTo>
                  <a:close/>
                </a:path>
              </a:pathLst>
            </a:custGeom>
            <a:solidFill>
              <a:srgbClr val="4F5AAF"/>
            </a:solidFill>
            <a:ln cap="rnd">
              <a:noFill/>
              <a:prstDash val="solid"/>
              <a:round/>
            </a:ln>
          </p:spPr>
        </p:sp>
        <p:sp>
          <p:nvSpPr>
            <p:cNvPr name="TextBox 4" id="4"/>
            <p:cNvSpPr txBox="true"/>
            <p:nvPr/>
          </p:nvSpPr>
          <p:spPr>
            <a:xfrm>
              <a:off x="0" y="-57150"/>
              <a:ext cx="4465383" cy="2415273"/>
            </a:xfrm>
            <a:prstGeom prst="rect">
              <a:avLst/>
            </a:prstGeom>
          </p:spPr>
          <p:txBody>
            <a:bodyPr anchor="ctr" rtlCol="false" tIns="50800" lIns="50800" bIns="50800" rIns="50800"/>
            <a:lstStyle/>
            <a:p>
              <a:pPr algn="ctr" marL="0" indent="0" lvl="0">
                <a:lnSpc>
                  <a:spcPts val="3359"/>
                </a:lnSpc>
                <a:spcBef>
                  <a:spcPct val="0"/>
                </a:spcBef>
              </a:pPr>
            </a:p>
          </p:txBody>
        </p:sp>
      </p:grpSp>
      <p:sp>
        <p:nvSpPr>
          <p:cNvPr name="Freeform 5" id="5"/>
          <p:cNvSpPr/>
          <p:nvPr/>
        </p:nvSpPr>
        <p:spPr>
          <a:xfrm flipH="false" flipV="false" rot="0">
            <a:off x="4041860" y="1921754"/>
            <a:ext cx="9221870" cy="4403235"/>
          </a:xfrm>
          <a:custGeom>
            <a:avLst/>
            <a:gdLst/>
            <a:ahLst/>
            <a:cxnLst/>
            <a:rect r="r" b="b" t="t" l="l"/>
            <a:pathLst>
              <a:path h="4403235" w="9221870">
                <a:moveTo>
                  <a:pt x="0" y="0"/>
                </a:moveTo>
                <a:lnTo>
                  <a:pt x="9221870" y="0"/>
                </a:lnTo>
                <a:lnTo>
                  <a:pt x="9221870" y="4403235"/>
                </a:lnTo>
                <a:lnTo>
                  <a:pt x="0" y="4403235"/>
                </a:lnTo>
                <a:lnTo>
                  <a:pt x="0" y="0"/>
                </a:lnTo>
                <a:close/>
              </a:path>
            </a:pathLst>
          </a:custGeom>
          <a:blipFill>
            <a:blip r:embed="rId2"/>
            <a:stretch>
              <a:fillRect l="0" t="0" r="0" b="0"/>
            </a:stretch>
          </a:blipFill>
        </p:spPr>
      </p:sp>
      <p:sp>
        <p:nvSpPr>
          <p:cNvPr name="TextBox 6" id="6"/>
          <p:cNvSpPr txBox="true"/>
          <p:nvPr/>
        </p:nvSpPr>
        <p:spPr>
          <a:xfrm rot="0">
            <a:off x="926053" y="942975"/>
            <a:ext cx="1523554" cy="738506"/>
          </a:xfrm>
          <a:prstGeom prst="rect">
            <a:avLst/>
          </a:prstGeom>
        </p:spPr>
        <p:txBody>
          <a:bodyPr anchor="t" rtlCol="false" tIns="0" lIns="0" bIns="0" rIns="0">
            <a:spAutoFit/>
          </a:bodyPr>
          <a:lstStyle/>
          <a:p>
            <a:pPr algn="ctr">
              <a:lnSpc>
                <a:spcPts val="6019"/>
              </a:lnSpc>
              <a:spcBef>
                <a:spcPct val="0"/>
              </a:spcBef>
            </a:pPr>
            <a:r>
              <a:rPr lang="en-US" b="true" sz="4299">
                <a:solidFill>
                  <a:srgbClr val="FF6161"/>
                </a:solidFill>
                <a:latin typeface="Playfair Display SC Bold"/>
                <a:ea typeface="Playfair Display SC Bold"/>
                <a:cs typeface="Playfair Display SC Bold"/>
                <a:sym typeface="Playfair Display SC Bold"/>
              </a:rPr>
              <a:t>Node</a:t>
            </a:r>
          </a:p>
        </p:txBody>
      </p:sp>
      <p:sp>
        <p:nvSpPr>
          <p:cNvPr name="TextBox 7" id="7"/>
          <p:cNvSpPr txBox="true"/>
          <p:nvPr/>
        </p:nvSpPr>
        <p:spPr>
          <a:xfrm rot="0">
            <a:off x="3135959" y="7035919"/>
            <a:ext cx="11033671" cy="1012190"/>
          </a:xfrm>
          <a:prstGeom prst="rect">
            <a:avLst/>
          </a:prstGeom>
        </p:spPr>
        <p:txBody>
          <a:bodyPr anchor="t" rtlCol="false" tIns="0" lIns="0" bIns="0" rIns="0">
            <a:spAutoFit/>
          </a:bodyPr>
          <a:lstStyle/>
          <a:p>
            <a:pPr algn="ctr">
              <a:lnSpc>
                <a:spcPts val="4059"/>
              </a:lnSpc>
              <a:spcBef>
                <a:spcPct val="0"/>
              </a:spcBef>
            </a:pPr>
            <a:r>
              <a:rPr lang="en-US" sz="2899">
                <a:solidFill>
                  <a:srgbClr val="FFFFFF"/>
                </a:solidFill>
                <a:latin typeface="Helvetica World"/>
                <a:ea typeface="Helvetica World"/>
                <a:cs typeface="Helvetica World"/>
                <a:sym typeface="Helvetica World"/>
              </a:rPr>
              <a:t>A smart tree node with some extra functionality over standard nodes.</a:t>
            </a:r>
          </a:p>
          <a:p>
            <a:pPr algn="ctr">
              <a:lnSpc>
                <a:spcPts val="4059"/>
              </a:lnSpc>
              <a:spcBef>
                <a:spcPct val="0"/>
              </a:spcBef>
            </a:pPr>
            <a:r>
              <a:rPr lang="en-US" sz="2899">
                <a:solidFill>
                  <a:srgbClr val="FFFFFF"/>
                </a:solidFill>
                <a:latin typeface="Helvetica World"/>
                <a:ea typeface="Helvetica World"/>
                <a:cs typeface="Helvetica World"/>
                <a:sym typeface="Helvetica World"/>
              </a:rPr>
              <a:t>:param data: Data that is stored inside the node.</a:t>
            </a:r>
          </a:p>
        </p:txBody>
      </p:sp>
      <p:sp>
        <p:nvSpPr>
          <p:cNvPr name="Freeform 8" id="8"/>
          <p:cNvSpPr/>
          <p:nvPr/>
        </p:nvSpPr>
        <p:spPr>
          <a:xfrm flipH="false" flipV="false" rot="-3117037">
            <a:off x="16099474" y="7952721"/>
            <a:ext cx="2112604" cy="1859092"/>
          </a:xfrm>
          <a:custGeom>
            <a:avLst/>
            <a:gdLst/>
            <a:ahLst/>
            <a:cxnLst/>
            <a:rect r="r" b="b" t="t" l="l"/>
            <a:pathLst>
              <a:path h="1859092" w="2112604">
                <a:moveTo>
                  <a:pt x="0" y="0"/>
                </a:moveTo>
                <a:lnTo>
                  <a:pt x="2112605" y="0"/>
                </a:lnTo>
                <a:lnTo>
                  <a:pt x="2112605" y="1859092"/>
                </a:lnTo>
                <a:lnTo>
                  <a:pt x="0" y="185909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Tree>
  </p:cSld>
  <p:clrMapOvr>
    <a:masterClrMapping/>
  </p:clrMapOvr>
</p:sld>
</file>

<file path=ppt/slides/slide109.xml><?xml version="1.0" encoding="utf-8"?>
<p:sld xmlns:p="http://schemas.openxmlformats.org/presentationml/2006/main" xmlns:a="http://schemas.openxmlformats.org/drawingml/2006/main" xmlns:r="http://schemas.openxmlformats.org/officeDocument/2006/relationships">
  <p:cSld>
    <p:bg>
      <p:bgPr>
        <a:solidFill>
          <a:srgbClr val="1E1E3F"/>
        </a:solidFill>
      </p:bgPr>
    </p:bg>
    <p:spTree>
      <p:nvGrpSpPr>
        <p:cNvPr id="1" name=""/>
        <p:cNvGrpSpPr/>
        <p:nvPr/>
      </p:nvGrpSpPr>
      <p:grpSpPr>
        <a:xfrm>
          <a:off x="0" y="0"/>
          <a:ext cx="0" cy="0"/>
          <a:chOff x="0" y="0"/>
          <a:chExt cx="0" cy="0"/>
        </a:xfrm>
      </p:grpSpPr>
      <p:grpSp>
        <p:nvGrpSpPr>
          <p:cNvPr name="Group 2" id="2"/>
          <p:cNvGrpSpPr/>
          <p:nvPr/>
        </p:nvGrpSpPr>
        <p:grpSpPr>
          <a:xfrm rot="0">
            <a:off x="666750" y="666750"/>
            <a:ext cx="16954500" cy="8953500"/>
            <a:chOff x="0" y="0"/>
            <a:chExt cx="4465383" cy="2358123"/>
          </a:xfrm>
        </p:grpSpPr>
        <p:sp>
          <p:nvSpPr>
            <p:cNvPr name="Freeform 3" id="3"/>
            <p:cNvSpPr/>
            <p:nvPr/>
          </p:nvSpPr>
          <p:spPr>
            <a:xfrm flipH="false" flipV="false" rot="0">
              <a:off x="0" y="0"/>
              <a:ext cx="4465383" cy="2358124"/>
            </a:xfrm>
            <a:custGeom>
              <a:avLst/>
              <a:gdLst/>
              <a:ahLst/>
              <a:cxnLst/>
              <a:rect r="r" b="b" t="t" l="l"/>
              <a:pathLst>
                <a:path h="2358124" w="4465383">
                  <a:moveTo>
                    <a:pt x="20548" y="0"/>
                  </a:moveTo>
                  <a:lnTo>
                    <a:pt x="4444835" y="0"/>
                  </a:lnTo>
                  <a:cubicBezTo>
                    <a:pt x="4456183" y="0"/>
                    <a:pt x="4465383" y="9200"/>
                    <a:pt x="4465383" y="20548"/>
                  </a:cubicBezTo>
                  <a:lnTo>
                    <a:pt x="4465383" y="2337575"/>
                  </a:lnTo>
                  <a:cubicBezTo>
                    <a:pt x="4465383" y="2348924"/>
                    <a:pt x="4456183" y="2358124"/>
                    <a:pt x="4444835" y="2358124"/>
                  </a:cubicBezTo>
                  <a:lnTo>
                    <a:pt x="20548" y="2358124"/>
                  </a:lnTo>
                  <a:cubicBezTo>
                    <a:pt x="9200" y="2358124"/>
                    <a:pt x="0" y="2348924"/>
                    <a:pt x="0" y="2337575"/>
                  </a:cubicBezTo>
                  <a:lnTo>
                    <a:pt x="0" y="20548"/>
                  </a:lnTo>
                  <a:cubicBezTo>
                    <a:pt x="0" y="9200"/>
                    <a:pt x="9200" y="0"/>
                    <a:pt x="20548" y="0"/>
                  </a:cubicBezTo>
                  <a:close/>
                </a:path>
              </a:pathLst>
            </a:custGeom>
            <a:solidFill>
              <a:srgbClr val="4F5AAF"/>
            </a:solidFill>
            <a:ln cap="rnd">
              <a:noFill/>
              <a:prstDash val="solid"/>
              <a:round/>
            </a:ln>
          </p:spPr>
        </p:sp>
        <p:sp>
          <p:nvSpPr>
            <p:cNvPr name="TextBox 4" id="4"/>
            <p:cNvSpPr txBox="true"/>
            <p:nvPr/>
          </p:nvSpPr>
          <p:spPr>
            <a:xfrm>
              <a:off x="0" y="-57150"/>
              <a:ext cx="4465383" cy="2415273"/>
            </a:xfrm>
            <a:prstGeom prst="rect">
              <a:avLst/>
            </a:prstGeom>
          </p:spPr>
          <p:txBody>
            <a:bodyPr anchor="ctr" rtlCol="false" tIns="50800" lIns="50800" bIns="50800" rIns="50800"/>
            <a:lstStyle/>
            <a:p>
              <a:pPr algn="ctr" marL="0" indent="0" lvl="0">
                <a:lnSpc>
                  <a:spcPts val="3359"/>
                </a:lnSpc>
                <a:spcBef>
                  <a:spcPct val="0"/>
                </a:spcBef>
              </a:pPr>
            </a:p>
          </p:txBody>
        </p:sp>
      </p:grpSp>
      <p:sp>
        <p:nvSpPr>
          <p:cNvPr name="Freeform 5" id="5"/>
          <p:cNvSpPr/>
          <p:nvPr/>
        </p:nvSpPr>
        <p:spPr>
          <a:xfrm flipH="false" flipV="false" rot="0">
            <a:off x="1028700" y="1028700"/>
            <a:ext cx="9852296" cy="862076"/>
          </a:xfrm>
          <a:custGeom>
            <a:avLst/>
            <a:gdLst/>
            <a:ahLst/>
            <a:cxnLst/>
            <a:rect r="r" b="b" t="t" l="l"/>
            <a:pathLst>
              <a:path h="862076" w="9852296">
                <a:moveTo>
                  <a:pt x="0" y="0"/>
                </a:moveTo>
                <a:lnTo>
                  <a:pt x="9852296" y="0"/>
                </a:lnTo>
                <a:lnTo>
                  <a:pt x="9852296" y="862076"/>
                </a:lnTo>
                <a:lnTo>
                  <a:pt x="0" y="862076"/>
                </a:lnTo>
                <a:lnTo>
                  <a:pt x="0" y="0"/>
                </a:lnTo>
                <a:close/>
              </a:path>
            </a:pathLst>
          </a:custGeom>
          <a:blipFill>
            <a:blip r:embed="rId2"/>
            <a:stretch>
              <a:fillRect l="0" t="0" r="0" b="0"/>
            </a:stretch>
          </a:blipFill>
        </p:spPr>
      </p:sp>
      <p:sp>
        <p:nvSpPr>
          <p:cNvPr name="Freeform 6" id="6"/>
          <p:cNvSpPr/>
          <p:nvPr/>
        </p:nvSpPr>
        <p:spPr>
          <a:xfrm flipH="false" flipV="false" rot="0">
            <a:off x="1028700" y="2114860"/>
            <a:ext cx="6144910" cy="1158908"/>
          </a:xfrm>
          <a:custGeom>
            <a:avLst/>
            <a:gdLst/>
            <a:ahLst/>
            <a:cxnLst/>
            <a:rect r="r" b="b" t="t" l="l"/>
            <a:pathLst>
              <a:path h="1158908" w="6144910">
                <a:moveTo>
                  <a:pt x="0" y="0"/>
                </a:moveTo>
                <a:lnTo>
                  <a:pt x="6144910" y="0"/>
                </a:lnTo>
                <a:lnTo>
                  <a:pt x="6144910" y="1158908"/>
                </a:lnTo>
                <a:lnTo>
                  <a:pt x="0" y="1158908"/>
                </a:lnTo>
                <a:lnTo>
                  <a:pt x="0" y="0"/>
                </a:lnTo>
                <a:close/>
              </a:path>
            </a:pathLst>
          </a:custGeom>
          <a:blipFill>
            <a:blip r:embed="rId3"/>
            <a:stretch>
              <a:fillRect l="0" t="0" r="0" b="0"/>
            </a:stretch>
          </a:blipFill>
        </p:spPr>
      </p:sp>
      <p:sp>
        <p:nvSpPr>
          <p:cNvPr name="Freeform 7" id="7"/>
          <p:cNvSpPr/>
          <p:nvPr/>
        </p:nvSpPr>
        <p:spPr>
          <a:xfrm flipH="false" flipV="false" rot="0">
            <a:off x="1028700" y="3680239"/>
            <a:ext cx="6144910" cy="1089613"/>
          </a:xfrm>
          <a:custGeom>
            <a:avLst/>
            <a:gdLst/>
            <a:ahLst/>
            <a:cxnLst/>
            <a:rect r="r" b="b" t="t" l="l"/>
            <a:pathLst>
              <a:path h="1089613" w="6144910">
                <a:moveTo>
                  <a:pt x="0" y="0"/>
                </a:moveTo>
                <a:lnTo>
                  <a:pt x="6144910" y="0"/>
                </a:lnTo>
                <a:lnTo>
                  <a:pt x="6144910" y="1089613"/>
                </a:lnTo>
                <a:lnTo>
                  <a:pt x="0" y="1089613"/>
                </a:lnTo>
                <a:lnTo>
                  <a:pt x="0" y="0"/>
                </a:lnTo>
                <a:close/>
              </a:path>
            </a:pathLst>
          </a:custGeom>
          <a:blipFill>
            <a:blip r:embed="rId4"/>
            <a:stretch>
              <a:fillRect l="0" t="0" r="0" b="0"/>
            </a:stretch>
          </a:blipFill>
        </p:spPr>
      </p:sp>
      <p:sp>
        <p:nvSpPr>
          <p:cNvPr name="Freeform 8" id="8"/>
          <p:cNvSpPr/>
          <p:nvPr/>
        </p:nvSpPr>
        <p:spPr>
          <a:xfrm flipH="false" flipV="false" rot="0">
            <a:off x="1028700" y="4931859"/>
            <a:ext cx="8530601" cy="1535508"/>
          </a:xfrm>
          <a:custGeom>
            <a:avLst/>
            <a:gdLst/>
            <a:ahLst/>
            <a:cxnLst/>
            <a:rect r="r" b="b" t="t" l="l"/>
            <a:pathLst>
              <a:path h="1535508" w="8530601">
                <a:moveTo>
                  <a:pt x="0" y="0"/>
                </a:moveTo>
                <a:lnTo>
                  <a:pt x="8530601" y="0"/>
                </a:lnTo>
                <a:lnTo>
                  <a:pt x="8530601" y="1535509"/>
                </a:lnTo>
                <a:lnTo>
                  <a:pt x="0" y="1535509"/>
                </a:lnTo>
                <a:lnTo>
                  <a:pt x="0" y="0"/>
                </a:lnTo>
                <a:close/>
              </a:path>
            </a:pathLst>
          </a:custGeom>
          <a:blipFill>
            <a:blip r:embed="rId5"/>
            <a:stretch>
              <a:fillRect l="0" t="0" r="0" b="0"/>
            </a:stretch>
          </a:blipFill>
        </p:spPr>
      </p:sp>
      <p:sp>
        <p:nvSpPr>
          <p:cNvPr name="Freeform 9" id="9"/>
          <p:cNvSpPr/>
          <p:nvPr/>
        </p:nvSpPr>
        <p:spPr>
          <a:xfrm flipH="false" flipV="false" rot="0">
            <a:off x="1028700" y="6629375"/>
            <a:ext cx="6640852" cy="1130662"/>
          </a:xfrm>
          <a:custGeom>
            <a:avLst/>
            <a:gdLst/>
            <a:ahLst/>
            <a:cxnLst/>
            <a:rect r="r" b="b" t="t" l="l"/>
            <a:pathLst>
              <a:path h="1130662" w="6640852">
                <a:moveTo>
                  <a:pt x="0" y="0"/>
                </a:moveTo>
                <a:lnTo>
                  <a:pt x="6640852" y="0"/>
                </a:lnTo>
                <a:lnTo>
                  <a:pt x="6640852" y="1130662"/>
                </a:lnTo>
                <a:lnTo>
                  <a:pt x="0" y="1130662"/>
                </a:lnTo>
                <a:lnTo>
                  <a:pt x="0" y="0"/>
                </a:lnTo>
                <a:close/>
              </a:path>
            </a:pathLst>
          </a:custGeom>
          <a:blipFill>
            <a:blip r:embed="rId6"/>
            <a:stretch>
              <a:fillRect l="0" t="0" r="0" b="0"/>
            </a:stretch>
          </a:blipFill>
        </p:spPr>
      </p:sp>
      <p:sp>
        <p:nvSpPr>
          <p:cNvPr name="Freeform 10" id="10"/>
          <p:cNvSpPr/>
          <p:nvPr/>
        </p:nvSpPr>
        <p:spPr>
          <a:xfrm flipH="false" flipV="false" rot="0">
            <a:off x="1028700" y="8038305"/>
            <a:ext cx="6396728" cy="1138962"/>
          </a:xfrm>
          <a:custGeom>
            <a:avLst/>
            <a:gdLst/>
            <a:ahLst/>
            <a:cxnLst/>
            <a:rect r="r" b="b" t="t" l="l"/>
            <a:pathLst>
              <a:path h="1138962" w="6396728">
                <a:moveTo>
                  <a:pt x="0" y="0"/>
                </a:moveTo>
                <a:lnTo>
                  <a:pt x="6396728" y="0"/>
                </a:lnTo>
                <a:lnTo>
                  <a:pt x="6396728" y="1138961"/>
                </a:lnTo>
                <a:lnTo>
                  <a:pt x="0" y="1138961"/>
                </a:lnTo>
                <a:lnTo>
                  <a:pt x="0" y="0"/>
                </a:lnTo>
                <a:close/>
              </a:path>
            </a:pathLst>
          </a:custGeom>
          <a:blipFill>
            <a:blip r:embed="rId7"/>
            <a:stretch>
              <a:fillRect l="0" t="0" r="0" b="0"/>
            </a:stretch>
          </a:blipFill>
        </p:spPr>
      </p:sp>
      <p:sp>
        <p:nvSpPr>
          <p:cNvPr name="Freeform 11" id="11"/>
          <p:cNvSpPr/>
          <p:nvPr/>
        </p:nvSpPr>
        <p:spPr>
          <a:xfrm flipH="false" flipV="false" rot="0">
            <a:off x="8114646" y="2114860"/>
            <a:ext cx="8770020" cy="1052402"/>
          </a:xfrm>
          <a:custGeom>
            <a:avLst/>
            <a:gdLst/>
            <a:ahLst/>
            <a:cxnLst/>
            <a:rect r="r" b="b" t="t" l="l"/>
            <a:pathLst>
              <a:path h="1052402" w="8770020">
                <a:moveTo>
                  <a:pt x="0" y="0"/>
                </a:moveTo>
                <a:lnTo>
                  <a:pt x="8770020" y="0"/>
                </a:lnTo>
                <a:lnTo>
                  <a:pt x="8770020" y="1052402"/>
                </a:lnTo>
                <a:lnTo>
                  <a:pt x="0" y="1052402"/>
                </a:lnTo>
                <a:lnTo>
                  <a:pt x="0" y="0"/>
                </a:lnTo>
                <a:close/>
              </a:path>
            </a:pathLst>
          </a:custGeom>
          <a:blipFill>
            <a:blip r:embed="rId8"/>
            <a:stretch>
              <a:fillRect l="0" t="0" r="0" b="0"/>
            </a:stretch>
          </a:blipFill>
        </p:spPr>
      </p:sp>
      <p:sp>
        <p:nvSpPr>
          <p:cNvPr name="Freeform 12" id="12"/>
          <p:cNvSpPr/>
          <p:nvPr/>
        </p:nvSpPr>
        <p:spPr>
          <a:xfrm flipH="false" flipV="false" rot="0">
            <a:off x="10255930" y="3238535"/>
            <a:ext cx="6628736" cy="3228833"/>
          </a:xfrm>
          <a:custGeom>
            <a:avLst/>
            <a:gdLst/>
            <a:ahLst/>
            <a:cxnLst/>
            <a:rect r="r" b="b" t="t" l="l"/>
            <a:pathLst>
              <a:path h="3228833" w="6628736">
                <a:moveTo>
                  <a:pt x="0" y="0"/>
                </a:moveTo>
                <a:lnTo>
                  <a:pt x="6628736" y="0"/>
                </a:lnTo>
                <a:lnTo>
                  <a:pt x="6628736" y="3228833"/>
                </a:lnTo>
                <a:lnTo>
                  <a:pt x="0" y="3228833"/>
                </a:lnTo>
                <a:lnTo>
                  <a:pt x="0" y="0"/>
                </a:lnTo>
                <a:close/>
              </a:path>
            </a:pathLst>
          </a:custGeom>
          <a:blipFill>
            <a:blip r:embed="rId9"/>
            <a:stretch>
              <a:fillRect l="-32" t="-927" r="-3069" b="0"/>
            </a:stretch>
          </a:blipFill>
        </p:spPr>
      </p:sp>
      <p:sp>
        <p:nvSpPr>
          <p:cNvPr name="Freeform 13" id="13"/>
          <p:cNvSpPr/>
          <p:nvPr/>
        </p:nvSpPr>
        <p:spPr>
          <a:xfrm flipH="false" flipV="false" rot="0">
            <a:off x="9465055" y="6543568"/>
            <a:ext cx="6517231" cy="2892075"/>
          </a:xfrm>
          <a:custGeom>
            <a:avLst/>
            <a:gdLst/>
            <a:ahLst/>
            <a:cxnLst/>
            <a:rect r="r" b="b" t="t" l="l"/>
            <a:pathLst>
              <a:path h="2892075" w="6517231">
                <a:moveTo>
                  <a:pt x="0" y="0"/>
                </a:moveTo>
                <a:lnTo>
                  <a:pt x="6517231" y="0"/>
                </a:lnTo>
                <a:lnTo>
                  <a:pt x="6517231" y="2892075"/>
                </a:lnTo>
                <a:lnTo>
                  <a:pt x="0" y="2892075"/>
                </a:lnTo>
                <a:lnTo>
                  <a:pt x="0" y="0"/>
                </a:lnTo>
                <a:close/>
              </a:path>
            </a:pathLst>
          </a:custGeom>
          <a:blipFill>
            <a:blip r:embed="rId10"/>
            <a:stretch>
              <a:fillRect l="0" t="0" r="0" b="-2172"/>
            </a:stretch>
          </a:blipFill>
        </p:spPr>
      </p:sp>
      <p:sp>
        <p:nvSpPr>
          <p:cNvPr name="Freeform 14" id="14"/>
          <p:cNvSpPr/>
          <p:nvPr/>
        </p:nvSpPr>
        <p:spPr>
          <a:xfrm flipH="false" flipV="false" rot="-3117037">
            <a:off x="16099474" y="7952721"/>
            <a:ext cx="2112604" cy="1859092"/>
          </a:xfrm>
          <a:custGeom>
            <a:avLst/>
            <a:gdLst/>
            <a:ahLst/>
            <a:cxnLst/>
            <a:rect r="r" b="b" t="t" l="l"/>
            <a:pathLst>
              <a:path h="1859092" w="2112604">
                <a:moveTo>
                  <a:pt x="0" y="0"/>
                </a:moveTo>
                <a:lnTo>
                  <a:pt x="2112605" y="0"/>
                </a:lnTo>
                <a:lnTo>
                  <a:pt x="2112605" y="1859092"/>
                </a:lnTo>
                <a:lnTo>
                  <a:pt x="0" y="185909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1E1E3F"/>
        </a:solidFill>
      </p:bgPr>
    </p:bg>
    <p:spTree>
      <p:nvGrpSpPr>
        <p:cNvPr id="1" name=""/>
        <p:cNvGrpSpPr/>
        <p:nvPr/>
      </p:nvGrpSpPr>
      <p:grpSpPr>
        <a:xfrm>
          <a:off x="0" y="0"/>
          <a:ext cx="0" cy="0"/>
          <a:chOff x="0" y="0"/>
          <a:chExt cx="0" cy="0"/>
        </a:xfrm>
      </p:grpSpPr>
      <p:grpSp>
        <p:nvGrpSpPr>
          <p:cNvPr name="Group 2" id="2"/>
          <p:cNvGrpSpPr/>
          <p:nvPr/>
        </p:nvGrpSpPr>
        <p:grpSpPr>
          <a:xfrm rot="0">
            <a:off x="666750" y="666750"/>
            <a:ext cx="16954500" cy="8953500"/>
            <a:chOff x="0" y="0"/>
            <a:chExt cx="4465383" cy="2358123"/>
          </a:xfrm>
        </p:grpSpPr>
        <p:sp>
          <p:nvSpPr>
            <p:cNvPr name="Freeform 3" id="3"/>
            <p:cNvSpPr/>
            <p:nvPr/>
          </p:nvSpPr>
          <p:spPr>
            <a:xfrm flipH="false" flipV="false" rot="0">
              <a:off x="0" y="0"/>
              <a:ext cx="4465383" cy="2358124"/>
            </a:xfrm>
            <a:custGeom>
              <a:avLst/>
              <a:gdLst/>
              <a:ahLst/>
              <a:cxnLst/>
              <a:rect r="r" b="b" t="t" l="l"/>
              <a:pathLst>
                <a:path h="2358124" w="4465383">
                  <a:moveTo>
                    <a:pt x="20548" y="0"/>
                  </a:moveTo>
                  <a:lnTo>
                    <a:pt x="4444835" y="0"/>
                  </a:lnTo>
                  <a:cubicBezTo>
                    <a:pt x="4456183" y="0"/>
                    <a:pt x="4465383" y="9200"/>
                    <a:pt x="4465383" y="20548"/>
                  </a:cubicBezTo>
                  <a:lnTo>
                    <a:pt x="4465383" y="2337575"/>
                  </a:lnTo>
                  <a:cubicBezTo>
                    <a:pt x="4465383" y="2348924"/>
                    <a:pt x="4456183" y="2358124"/>
                    <a:pt x="4444835" y="2358124"/>
                  </a:cubicBezTo>
                  <a:lnTo>
                    <a:pt x="20548" y="2358124"/>
                  </a:lnTo>
                  <a:cubicBezTo>
                    <a:pt x="9200" y="2358124"/>
                    <a:pt x="0" y="2348924"/>
                    <a:pt x="0" y="2337575"/>
                  </a:cubicBezTo>
                  <a:lnTo>
                    <a:pt x="0" y="20548"/>
                  </a:lnTo>
                  <a:cubicBezTo>
                    <a:pt x="0" y="9200"/>
                    <a:pt x="9200" y="0"/>
                    <a:pt x="20548" y="0"/>
                  </a:cubicBezTo>
                  <a:close/>
                </a:path>
              </a:pathLst>
            </a:custGeom>
            <a:solidFill>
              <a:srgbClr val="4F5AAF"/>
            </a:solidFill>
            <a:ln cap="rnd">
              <a:noFill/>
              <a:prstDash val="solid"/>
              <a:round/>
            </a:ln>
          </p:spPr>
        </p:sp>
        <p:sp>
          <p:nvSpPr>
            <p:cNvPr name="TextBox 4" id="4"/>
            <p:cNvSpPr txBox="true"/>
            <p:nvPr/>
          </p:nvSpPr>
          <p:spPr>
            <a:xfrm>
              <a:off x="0" y="-57150"/>
              <a:ext cx="4465383" cy="2415273"/>
            </a:xfrm>
            <a:prstGeom prst="rect">
              <a:avLst/>
            </a:prstGeom>
          </p:spPr>
          <p:txBody>
            <a:bodyPr anchor="ctr" rtlCol="false" tIns="50800" lIns="50800" bIns="50800" rIns="50800"/>
            <a:lstStyle/>
            <a:p>
              <a:pPr algn="ctr" marL="0" indent="0" lvl="0">
                <a:lnSpc>
                  <a:spcPts val="3359"/>
                </a:lnSpc>
                <a:spcBef>
                  <a:spcPct val="0"/>
                </a:spcBef>
              </a:pPr>
            </a:p>
          </p:txBody>
        </p:sp>
      </p:grpSp>
      <p:sp>
        <p:nvSpPr>
          <p:cNvPr name="Freeform 5" id="5"/>
          <p:cNvSpPr/>
          <p:nvPr/>
        </p:nvSpPr>
        <p:spPr>
          <a:xfrm flipH="false" flipV="false" rot="-3117037">
            <a:off x="16099474" y="7952721"/>
            <a:ext cx="2112604" cy="1859092"/>
          </a:xfrm>
          <a:custGeom>
            <a:avLst/>
            <a:gdLst/>
            <a:ahLst/>
            <a:cxnLst/>
            <a:rect r="r" b="b" t="t" l="l"/>
            <a:pathLst>
              <a:path h="1859092" w="2112604">
                <a:moveTo>
                  <a:pt x="0" y="0"/>
                </a:moveTo>
                <a:lnTo>
                  <a:pt x="2112605" y="0"/>
                </a:lnTo>
                <a:lnTo>
                  <a:pt x="2112605" y="1859092"/>
                </a:lnTo>
                <a:lnTo>
                  <a:pt x="0" y="185909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grpSp>
        <p:nvGrpSpPr>
          <p:cNvPr name="Group 6" id="6"/>
          <p:cNvGrpSpPr/>
          <p:nvPr/>
        </p:nvGrpSpPr>
        <p:grpSpPr>
          <a:xfrm rot="0">
            <a:off x="1434569" y="2794292"/>
            <a:ext cx="14699626" cy="1019091"/>
            <a:chOff x="0" y="0"/>
            <a:chExt cx="19599501" cy="1358788"/>
          </a:xfrm>
        </p:grpSpPr>
        <p:sp>
          <p:nvSpPr>
            <p:cNvPr name="TextBox 7" id="7"/>
            <p:cNvSpPr txBox="true"/>
            <p:nvPr/>
          </p:nvSpPr>
          <p:spPr>
            <a:xfrm rot="0">
              <a:off x="0" y="-9525"/>
              <a:ext cx="19599501" cy="517525"/>
            </a:xfrm>
            <a:prstGeom prst="rect">
              <a:avLst/>
            </a:prstGeom>
          </p:spPr>
          <p:txBody>
            <a:bodyPr anchor="t" rtlCol="false" tIns="0" lIns="0" bIns="0" rIns="0">
              <a:spAutoFit/>
            </a:bodyPr>
            <a:lstStyle/>
            <a:p>
              <a:pPr algn="l" marL="0" indent="0" lvl="0">
                <a:lnSpc>
                  <a:spcPts val="3000"/>
                </a:lnSpc>
                <a:spcBef>
                  <a:spcPct val="0"/>
                </a:spcBef>
              </a:pPr>
            </a:p>
          </p:txBody>
        </p:sp>
        <p:sp>
          <p:nvSpPr>
            <p:cNvPr name="TextBox 8" id="8"/>
            <p:cNvSpPr txBox="true"/>
            <p:nvPr/>
          </p:nvSpPr>
          <p:spPr>
            <a:xfrm rot="0">
              <a:off x="0" y="811629"/>
              <a:ext cx="15344253" cy="547159"/>
            </a:xfrm>
            <a:prstGeom prst="rect">
              <a:avLst/>
            </a:prstGeom>
          </p:spPr>
          <p:txBody>
            <a:bodyPr anchor="t" rtlCol="false" tIns="0" lIns="0" bIns="0" rIns="0">
              <a:spAutoFit/>
            </a:bodyPr>
            <a:lstStyle/>
            <a:p>
              <a:pPr algn="l" marL="0" indent="0" lvl="0">
                <a:lnSpc>
                  <a:spcPts val="3499"/>
                </a:lnSpc>
              </a:pPr>
            </a:p>
          </p:txBody>
        </p:sp>
      </p:grpSp>
      <p:grpSp>
        <p:nvGrpSpPr>
          <p:cNvPr name="Group 9" id="9"/>
          <p:cNvGrpSpPr/>
          <p:nvPr/>
        </p:nvGrpSpPr>
        <p:grpSpPr>
          <a:xfrm rot="0">
            <a:off x="1058456" y="930688"/>
            <a:ext cx="10010920" cy="2704082"/>
            <a:chOff x="0" y="0"/>
            <a:chExt cx="13347893" cy="3605442"/>
          </a:xfrm>
        </p:grpSpPr>
        <p:sp>
          <p:nvSpPr>
            <p:cNvPr name="TextBox 10" id="10"/>
            <p:cNvSpPr txBox="true"/>
            <p:nvPr/>
          </p:nvSpPr>
          <p:spPr>
            <a:xfrm rot="0">
              <a:off x="0" y="-57150"/>
              <a:ext cx="13347893" cy="2638546"/>
            </a:xfrm>
            <a:prstGeom prst="rect">
              <a:avLst/>
            </a:prstGeom>
          </p:spPr>
          <p:txBody>
            <a:bodyPr anchor="t" rtlCol="false" tIns="0" lIns="0" bIns="0" rIns="0">
              <a:spAutoFit/>
            </a:bodyPr>
            <a:lstStyle/>
            <a:p>
              <a:pPr algn="l" marL="0" indent="0" lvl="0">
                <a:lnSpc>
                  <a:spcPts val="7943"/>
                </a:lnSpc>
                <a:spcBef>
                  <a:spcPct val="0"/>
                </a:spcBef>
              </a:pPr>
              <a:r>
                <a:rPr lang="en-US" sz="6110" spc="-183">
                  <a:solidFill>
                    <a:srgbClr val="FF6161"/>
                  </a:solidFill>
                  <a:latin typeface="Playfair Display SC"/>
                  <a:ea typeface="Playfair Display SC"/>
                  <a:cs typeface="Playfair Display SC"/>
                  <a:sym typeface="Playfair Display SC"/>
                </a:rPr>
                <a:t>Real-World Applications of Voronoi Diagrams</a:t>
              </a:r>
            </a:p>
          </p:txBody>
        </p:sp>
        <p:sp>
          <p:nvSpPr>
            <p:cNvPr name="TextBox 11" id="11"/>
            <p:cNvSpPr txBox="true"/>
            <p:nvPr/>
          </p:nvSpPr>
          <p:spPr>
            <a:xfrm rot="0">
              <a:off x="0" y="2887775"/>
              <a:ext cx="13347893" cy="268309"/>
            </a:xfrm>
            <a:prstGeom prst="rect">
              <a:avLst/>
            </a:prstGeom>
          </p:spPr>
          <p:txBody>
            <a:bodyPr anchor="t" rtlCol="false" tIns="0" lIns="0" bIns="0" rIns="0">
              <a:spAutoFit/>
            </a:bodyPr>
            <a:lstStyle/>
            <a:p>
              <a:pPr algn="l" marL="0" indent="0" lvl="0">
                <a:lnSpc>
                  <a:spcPts val="1584"/>
                </a:lnSpc>
                <a:spcBef>
                  <a:spcPct val="0"/>
                </a:spcBef>
              </a:pPr>
            </a:p>
          </p:txBody>
        </p:sp>
        <p:sp>
          <p:nvSpPr>
            <p:cNvPr name="TextBox 12" id="12"/>
            <p:cNvSpPr txBox="true"/>
            <p:nvPr/>
          </p:nvSpPr>
          <p:spPr>
            <a:xfrm rot="0">
              <a:off x="0" y="3313030"/>
              <a:ext cx="10449932" cy="292413"/>
            </a:xfrm>
            <a:prstGeom prst="rect">
              <a:avLst/>
            </a:prstGeom>
          </p:spPr>
          <p:txBody>
            <a:bodyPr anchor="t" rtlCol="false" tIns="0" lIns="0" bIns="0" rIns="0">
              <a:spAutoFit/>
            </a:bodyPr>
            <a:lstStyle/>
            <a:p>
              <a:pPr algn="l" marL="0" indent="0" lvl="0">
                <a:lnSpc>
                  <a:spcPts val="1848"/>
                </a:lnSpc>
              </a:pPr>
            </a:p>
          </p:txBody>
        </p:sp>
      </p:grpSp>
      <p:sp>
        <p:nvSpPr>
          <p:cNvPr name="TextBox 13" id="13"/>
          <p:cNvSpPr txBox="true"/>
          <p:nvPr/>
        </p:nvSpPr>
        <p:spPr>
          <a:xfrm rot="0">
            <a:off x="1019175" y="3425070"/>
            <a:ext cx="16230600" cy="4148343"/>
          </a:xfrm>
          <a:prstGeom prst="rect">
            <a:avLst/>
          </a:prstGeom>
        </p:spPr>
        <p:txBody>
          <a:bodyPr anchor="t" rtlCol="false" tIns="0" lIns="0" bIns="0" rIns="0">
            <a:spAutoFit/>
          </a:bodyPr>
          <a:lstStyle/>
          <a:p>
            <a:pPr algn="l">
              <a:lnSpc>
                <a:spcPts val="5641"/>
              </a:lnSpc>
            </a:pPr>
            <a:r>
              <a:rPr lang="en-US" sz="4029">
                <a:solidFill>
                  <a:srgbClr val="FFFFFF"/>
                </a:solidFill>
                <a:latin typeface="Canva Sans"/>
                <a:ea typeface="Canva Sans"/>
                <a:cs typeface="Canva Sans"/>
                <a:sym typeface="Canva Sans"/>
              </a:rPr>
              <a:t>Voronoi diagrams are not just theoretical; they appear in numerous real-life systems:</a:t>
            </a:r>
          </a:p>
          <a:p>
            <a:pPr algn="l">
              <a:lnSpc>
                <a:spcPts val="5641"/>
              </a:lnSpc>
            </a:pPr>
          </a:p>
          <a:p>
            <a:pPr algn="l">
              <a:lnSpc>
                <a:spcPts val="5361"/>
              </a:lnSpc>
            </a:pPr>
            <a:r>
              <a:rPr lang="en-US" sz="3829">
                <a:solidFill>
                  <a:srgbClr val="FFFFFF"/>
                </a:solidFill>
                <a:latin typeface="Canva Sans"/>
                <a:ea typeface="Canva Sans"/>
                <a:cs typeface="Canva Sans"/>
                <a:sym typeface="Canva Sans"/>
              </a:rPr>
              <a:t>1.Artificial Intelligence &amp; Path Planning</a:t>
            </a:r>
          </a:p>
          <a:p>
            <a:pPr algn="l">
              <a:lnSpc>
                <a:spcPts val="5361"/>
              </a:lnSpc>
            </a:pPr>
            <a:r>
              <a:rPr lang="en-US" sz="3829">
                <a:solidFill>
                  <a:srgbClr val="FFFFFF"/>
                </a:solidFill>
                <a:latin typeface="Canva Sans"/>
                <a:ea typeface="Canva Sans"/>
                <a:cs typeface="Canva Sans"/>
                <a:sym typeface="Canva Sans"/>
              </a:rPr>
              <a:t>2.Geographic Information Systems (GIS)</a:t>
            </a:r>
          </a:p>
          <a:p>
            <a:pPr algn="l" marL="0" indent="0" lvl="0">
              <a:lnSpc>
                <a:spcPts val="5361"/>
              </a:lnSpc>
              <a:spcBef>
                <a:spcPct val="0"/>
              </a:spcBef>
            </a:pPr>
            <a:r>
              <a:rPr lang="en-US" sz="3829">
                <a:solidFill>
                  <a:srgbClr val="FFFFFF"/>
                </a:solidFill>
                <a:latin typeface="Canva Sans"/>
                <a:ea typeface="Canva Sans"/>
                <a:cs typeface="Canva Sans"/>
                <a:sym typeface="Canva Sans"/>
              </a:rPr>
              <a:t>3.Biology and Medical Imaging</a:t>
            </a:r>
          </a:p>
        </p:txBody>
      </p:sp>
    </p:spTree>
  </p:cSld>
  <p:clrMapOvr>
    <a:masterClrMapping/>
  </p:clrMapOvr>
</p:sld>
</file>

<file path=ppt/slides/slide110.xml><?xml version="1.0" encoding="utf-8"?>
<p:sld xmlns:p="http://schemas.openxmlformats.org/presentationml/2006/main" xmlns:a="http://schemas.openxmlformats.org/drawingml/2006/main" xmlns:r="http://schemas.openxmlformats.org/officeDocument/2006/relationships">
  <p:cSld>
    <p:bg>
      <p:bgPr>
        <a:solidFill>
          <a:srgbClr val="1E1E3F"/>
        </a:solidFill>
      </p:bgPr>
    </p:bg>
    <p:spTree>
      <p:nvGrpSpPr>
        <p:cNvPr id="1" name=""/>
        <p:cNvGrpSpPr/>
        <p:nvPr/>
      </p:nvGrpSpPr>
      <p:grpSpPr>
        <a:xfrm>
          <a:off x="0" y="0"/>
          <a:ext cx="0" cy="0"/>
          <a:chOff x="0" y="0"/>
          <a:chExt cx="0" cy="0"/>
        </a:xfrm>
      </p:grpSpPr>
      <p:grpSp>
        <p:nvGrpSpPr>
          <p:cNvPr name="Group 2" id="2"/>
          <p:cNvGrpSpPr/>
          <p:nvPr/>
        </p:nvGrpSpPr>
        <p:grpSpPr>
          <a:xfrm rot="0">
            <a:off x="666750" y="666750"/>
            <a:ext cx="16954500" cy="8953500"/>
            <a:chOff x="0" y="0"/>
            <a:chExt cx="4465383" cy="2358123"/>
          </a:xfrm>
        </p:grpSpPr>
        <p:sp>
          <p:nvSpPr>
            <p:cNvPr name="Freeform 3" id="3"/>
            <p:cNvSpPr/>
            <p:nvPr/>
          </p:nvSpPr>
          <p:spPr>
            <a:xfrm flipH="false" flipV="false" rot="0">
              <a:off x="0" y="0"/>
              <a:ext cx="4465383" cy="2358124"/>
            </a:xfrm>
            <a:custGeom>
              <a:avLst/>
              <a:gdLst/>
              <a:ahLst/>
              <a:cxnLst/>
              <a:rect r="r" b="b" t="t" l="l"/>
              <a:pathLst>
                <a:path h="2358124" w="4465383">
                  <a:moveTo>
                    <a:pt x="20548" y="0"/>
                  </a:moveTo>
                  <a:lnTo>
                    <a:pt x="4444835" y="0"/>
                  </a:lnTo>
                  <a:cubicBezTo>
                    <a:pt x="4456183" y="0"/>
                    <a:pt x="4465383" y="9200"/>
                    <a:pt x="4465383" y="20548"/>
                  </a:cubicBezTo>
                  <a:lnTo>
                    <a:pt x="4465383" y="2337575"/>
                  </a:lnTo>
                  <a:cubicBezTo>
                    <a:pt x="4465383" y="2348924"/>
                    <a:pt x="4456183" y="2358124"/>
                    <a:pt x="4444835" y="2358124"/>
                  </a:cubicBezTo>
                  <a:lnTo>
                    <a:pt x="20548" y="2358124"/>
                  </a:lnTo>
                  <a:cubicBezTo>
                    <a:pt x="9200" y="2358124"/>
                    <a:pt x="0" y="2348924"/>
                    <a:pt x="0" y="2337575"/>
                  </a:cubicBezTo>
                  <a:lnTo>
                    <a:pt x="0" y="20548"/>
                  </a:lnTo>
                  <a:cubicBezTo>
                    <a:pt x="0" y="9200"/>
                    <a:pt x="9200" y="0"/>
                    <a:pt x="20548" y="0"/>
                  </a:cubicBezTo>
                  <a:close/>
                </a:path>
              </a:pathLst>
            </a:custGeom>
            <a:solidFill>
              <a:srgbClr val="4F5AAF"/>
            </a:solidFill>
            <a:ln cap="rnd">
              <a:noFill/>
              <a:prstDash val="solid"/>
              <a:round/>
            </a:ln>
          </p:spPr>
        </p:sp>
        <p:sp>
          <p:nvSpPr>
            <p:cNvPr name="TextBox 4" id="4"/>
            <p:cNvSpPr txBox="true"/>
            <p:nvPr/>
          </p:nvSpPr>
          <p:spPr>
            <a:xfrm>
              <a:off x="0" y="-57150"/>
              <a:ext cx="4465383" cy="2415273"/>
            </a:xfrm>
            <a:prstGeom prst="rect">
              <a:avLst/>
            </a:prstGeom>
          </p:spPr>
          <p:txBody>
            <a:bodyPr anchor="ctr" rtlCol="false" tIns="50800" lIns="50800" bIns="50800" rIns="50800"/>
            <a:lstStyle/>
            <a:p>
              <a:pPr algn="ctr" marL="0" indent="0" lvl="0">
                <a:lnSpc>
                  <a:spcPts val="3359"/>
                </a:lnSpc>
                <a:spcBef>
                  <a:spcPct val="0"/>
                </a:spcBef>
              </a:pPr>
            </a:p>
          </p:txBody>
        </p:sp>
      </p:grpSp>
      <p:sp>
        <p:nvSpPr>
          <p:cNvPr name="Freeform 5" id="5"/>
          <p:cNvSpPr/>
          <p:nvPr/>
        </p:nvSpPr>
        <p:spPr>
          <a:xfrm flipH="false" flipV="false" rot="0">
            <a:off x="821748" y="1076799"/>
            <a:ext cx="10393281" cy="2170169"/>
          </a:xfrm>
          <a:custGeom>
            <a:avLst/>
            <a:gdLst/>
            <a:ahLst/>
            <a:cxnLst/>
            <a:rect r="r" b="b" t="t" l="l"/>
            <a:pathLst>
              <a:path h="2170169" w="10393281">
                <a:moveTo>
                  <a:pt x="0" y="0"/>
                </a:moveTo>
                <a:lnTo>
                  <a:pt x="10393281" y="0"/>
                </a:lnTo>
                <a:lnTo>
                  <a:pt x="10393281" y="2170169"/>
                </a:lnTo>
                <a:lnTo>
                  <a:pt x="0" y="2170169"/>
                </a:lnTo>
                <a:lnTo>
                  <a:pt x="0" y="0"/>
                </a:lnTo>
                <a:close/>
              </a:path>
            </a:pathLst>
          </a:custGeom>
          <a:blipFill>
            <a:blip r:embed="rId2"/>
            <a:stretch>
              <a:fillRect l="0" t="0" r="0" b="0"/>
            </a:stretch>
          </a:blipFill>
        </p:spPr>
      </p:sp>
      <p:sp>
        <p:nvSpPr>
          <p:cNvPr name="Freeform 6" id="6"/>
          <p:cNvSpPr/>
          <p:nvPr/>
        </p:nvSpPr>
        <p:spPr>
          <a:xfrm flipH="false" flipV="false" rot="0">
            <a:off x="821748" y="3666068"/>
            <a:ext cx="11340949" cy="1658614"/>
          </a:xfrm>
          <a:custGeom>
            <a:avLst/>
            <a:gdLst/>
            <a:ahLst/>
            <a:cxnLst/>
            <a:rect r="r" b="b" t="t" l="l"/>
            <a:pathLst>
              <a:path h="1658614" w="11340949">
                <a:moveTo>
                  <a:pt x="0" y="0"/>
                </a:moveTo>
                <a:lnTo>
                  <a:pt x="11340949" y="0"/>
                </a:lnTo>
                <a:lnTo>
                  <a:pt x="11340949" y="1658614"/>
                </a:lnTo>
                <a:lnTo>
                  <a:pt x="0" y="1658614"/>
                </a:lnTo>
                <a:lnTo>
                  <a:pt x="0" y="0"/>
                </a:lnTo>
                <a:close/>
              </a:path>
            </a:pathLst>
          </a:custGeom>
          <a:blipFill>
            <a:blip r:embed="rId3"/>
            <a:stretch>
              <a:fillRect l="0" t="0" r="0" b="0"/>
            </a:stretch>
          </a:blipFill>
        </p:spPr>
      </p:sp>
      <p:sp>
        <p:nvSpPr>
          <p:cNvPr name="Freeform 7" id="7"/>
          <p:cNvSpPr/>
          <p:nvPr/>
        </p:nvSpPr>
        <p:spPr>
          <a:xfrm flipH="false" flipV="false" rot="0">
            <a:off x="821748" y="5740034"/>
            <a:ext cx="11547901" cy="2670452"/>
          </a:xfrm>
          <a:custGeom>
            <a:avLst/>
            <a:gdLst/>
            <a:ahLst/>
            <a:cxnLst/>
            <a:rect r="r" b="b" t="t" l="l"/>
            <a:pathLst>
              <a:path h="2670452" w="11547901">
                <a:moveTo>
                  <a:pt x="0" y="0"/>
                </a:moveTo>
                <a:lnTo>
                  <a:pt x="11547901" y="0"/>
                </a:lnTo>
                <a:lnTo>
                  <a:pt x="11547901" y="2670452"/>
                </a:lnTo>
                <a:lnTo>
                  <a:pt x="0" y="2670452"/>
                </a:lnTo>
                <a:lnTo>
                  <a:pt x="0" y="0"/>
                </a:lnTo>
                <a:close/>
              </a:path>
            </a:pathLst>
          </a:custGeom>
          <a:blipFill>
            <a:blip r:embed="rId4"/>
            <a:stretch>
              <a:fillRect l="0" t="0" r="0" b="0"/>
            </a:stretch>
          </a:blipFill>
        </p:spPr>
      </p:sp>
      <p:sp>
        <p:nvSpPr>
          <p:cNvPr name="TextBox 8" id="8"/>
          <p:cNvSpPr txBox="true"/>
          <p:nvPr/>
        </p:nvSpPr>
        <p:spPr>
          <a:xfrm rot="0">
            <a:off x="12577811" y="1321114"/>
            <a:ext cx="4873044" cy="6253272"/>
          </a:xfrm>
          <a:prstGeom prst="rect">
            <a:avLst/>
          </a:prstGeom>
        </p:spPr>
        <p:txBody>
          <a:bodyPr anchor="t" rtlCol="false" tIns="0" lIns="0" bIns="0" rIns="0">
            <a:spAutoFit/>
          </a:bodyPr>
          <a:lstStyle/>
          <a:p>
            <a:pPr algn="l">
              <a:lnSpc>
                <a:spcPts val="5506"/>
              </a:lnSpc>
              <a:spcBef>
                <a:spcPct val="0"/>
              </a:spcBef>
            </a:pPr>
            <a:r>
              <a:rPr lang="en-US" sz="3933">
                <a:solidFill>
                  <a:srgbClr val="FFFFFF"/>
                </a:solidFill>
                <a:latin typeface="Helvetica World"/>
                <a:ea typeface="Helvetica World"/>
                <a:cs typeface="Helvetica World"/>
                <a:sym typeface="Helvetica World"/>
              </a:rPr>
              <a:t>Recursively calculate height of this node.</a:t>
            </a:r>
          </a:p>
          <a:p>
            <a:pPr algn="l">
              <a:lnSpc>
                <a:spcPts val="5506"/>
              </a:lnSpc>
              <a:spcBef>
                <a:spcPct val="0"/>
              </a:spcBef>
            </a:pPr>
            <a:r>
              <a:rPr lang="en-US" sz="3933">
                <a:solidFill>
                  <a:srgbClr val="FFFFFF"/>
                </a:solidFill>
                <a:latin typeface="Helvetica World"/>
                <a:ea typeface="Helvetica World"/>
                <a:cs typeface="Helvetica World"/>
                <a:sym typeface="Helvetica World"/>
              </a:rPr>
              <a:t>Height calculated for each node will be stored, so calculations need to be done only once.</a:t>
            </a:r>
          </a:p>
          <a:p>
            <a:pPr algn="l">
              <a:lnSpc>
                <a:spcPts val="5506"/>
              </a:lnSpc>
              <a:spcBef>
                <a:spcPct val="0"/>
              </a:spcBef>
            </a:pPr>
            <a:r>
              <a:rPr lang="en-US" sz="3933">
                <a:solidFill>
                  <a:srgbClr val="FFFFFF"/>
                </a:solidFill>
                <a:latin typeface="Helvetica World"/>
                <a:ea typeface="Helvetica World"/>
                <a:cs typeface="Helvetica World"/>
                <a:sym typeface="Helvetica World"/>
              </a:rPr>
              <a:t>:return: (int) Height of the current node</a:t>
            </a:r>
          </a:p>
        </p:txBody>
      </p:sp>
      <p:sp>
        <p:nvSpPr>
          <p:cNvPr name="Freeform 9" id="9"/>
          <p:cNvSpPr/>
          <p:nvPr/>
        </p:nvSpPr>
        <p:spPr>
          <a:xfrm flipH="false" flipV="false" rot="-3117037">
            <a:off x="16099474" y="7952721"/>
            <a:ext cx="2112604" cy="1859092"/>
          </a:xfrm>
          <a:custGeom>
            <a:avLst/>
            <a:gdLst/>
            <a:ahLst/>
            <a:cxnLst/>
            <a:rect r="r" b="b" t="t" l="l"/>
            <a:pathLst>
              <a:path h="1859092" w="2112604">
                <a:moveTo>
                  <a:pt x="0" y="0"/>
                </a:moveTo>
                <a:lnTo>
                  <a:pt x="2112605" y="0"/>
                </a:lnTo>
                <a:lnTo>
                  <a:pt x="2112605" y="1859092"/>
                </a:lnTo>
                <a:lnTo>
                  <a:pt x="0" y="185909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Tree>
  </p:cSld>
  <p:clrMapOvr>
    <a:masterClrMapping/>
  </p:clrMapOvr>
</p:sld>
</file>

<file path=ppt/slides/slide111.xml><?xml version="1.0" encoding="utf-8"?>
<p:sld xmlns:p="http://schemas.openxmlformats.org/presentationml/2006/main" xmlns:a="http://schemas.openxmlformats.org/drawingml/2006/main" xmlns:r="http://schemas.openxmlformats.org/officeDocument/2006/relationships">
  <p:cSld>
    <p:bg>
      <p:bgPr>
        <a:solidFill>
          <a:srgbClr val="1E1E3F"/>
        </a:solidFill>
      </p:bgPr>
    </p:bg>
    <p:spTree>
      <p:nvGrpSpPr>
        <p:cNvPr id="1" name=""/>
        <p:cNvGrpSpPr/>
        <p:nvPr/>
      </p:nvGrpSpPr>
      <p:grpSpPr>
        <a:xfrm>
          <a:off x="0" y="0"/>
          <a:ext cx="0" cy="0"/>
          <a:chOff x="0" y="0"/>
          <a:chExt cx="0" cy="0"/>
        </a:xfrm>
      </p:grpSpPr>
      <p:grpSp>
        <p:nvGrpSpPr>
          <p:cNvPr name="Group 2" id="2"/>
          <p:cNvGrpSpPr/>
          <p:nvPr/>
        </p:nvGrpSpPr>
        <p:grpSpPr>
          <a:xfrm rot="0">
            <a:off x="666750" y="496769"/>
            <a:ext cx="16954500" cy="8953500"/>
            <a:chOff x="0" y="0"/>
            <a:chExt cx="4465383" cy="2358123"/>
          </a:xfrm>
        </p:grpSpPr>
        <p:sp>
          <p:nvSpPr>
            <p:cNvPr name="Freeform 3" id="3"/>
            <p:cNvSpPr/>
            <p:nvPr/>
          </p:nvSpPr>
          <p:spPr>
            <a:xfrm flipH="false" flipV="false" rot="0">
              <a:off x="0" y="0"/>
              <a:ext cx="4465383" cy="2358124"/>
            </a:xfrm>
            <a:custGeom>
              <a:avLst/>
              <a:gdLst/>
              <a:ahLst/>
              <a:cxnLst/>
              <a:rect r="r" b="b" t="t" l="l"/>
              <a:pathLst>
                <a:path h="2358124" w="4465383">
                  <a:moveTo>
                    <a:pt x="20548" y="0"/>
                  </a:moveTo>
                  <a:lnTo>
                    <a:pt x="4444835" y="0"/>
                  </a:lnTo>
                  <a:cubicBezTo>
                    <a:pt x="4456183" y="0"/>
                    <a:pt x="4465383" y="9200"/>
                    <a:pt x="4465383" y="20548"/>
                  </a:cubicBezTo>
                  <a:lnTo>
                    <a:pt x="4465383" y="2337575"/>
                  </a:lnTo>
                  <a:cubicBezTo>
                    <a:pt x="4465383" y="2348924"/>
                    <a:pt x="4456183" y="2358124"/>
                    <a:pt x="4444835" y="2358124"/>
                  </a:cubicBezTo>
                  <a:lnTo>
                    <a:pt x="20548" y="2358124"/>
                  </a:lnTo>
                  <a:cubicBezTo>
                    <a:pt x="9200" y="2358124"/>
                    <a:pt x="0" y="2348924"/>
                    <a:pt x="0" y="2337575"/>
                  </a:cubicBezTo>
                  <a:lnTo>
                    <a:pt x="0" y="20548"/>
                  </a:lnTo>
                  <a:cubicBezTo>
                    <a:pt x="0" y="9200"/>
                    <a:pt x="9200" y="0"/>
                    <a:pt x="20548" y="0"/>
                  </a:cubicBezTo>
                  <a:close/>
                </a:path>
              </a:pathLst>
            </a:custGeom>
            <a:solidFill>
              <a:srgbClr val="4F5AAF"/>
            </a:solidFill>
            <a:ln cap="rnd">
              <a:noFill/>
              <a:prstDash val="solid"/>
              <a:round/>
            </a:ln>
          </p:spPr>
        </p:sp>
        <p:sp>
          <p:nvSpPr>
            <p:cNvPr name="TextBox 4" id="4"/>
            <p:cNvSpPr txBox="true"/>
            <p:nvPr/>
          </p:nvSpPr>
          <p:spPr>
            <a:xfrm>
              <a:off x="0" y="-57150"/>
              <a:ext cx="4465383" cy="2415273"/>
            </a:xfrm>
            <a:prstGeom prst="rect">
              <a:avLst/>
            </a:prstGeom>
          </p:spPr>
          <p:txBody>
            <a:bodyPr anchor="ctr" rtlCol="false" tIns="50800" lIns="50800" bIns="50800" rIns="50800"/>
            <a:lstStyle/>
            <a:p>
              <a:pPr algn="ctr" marL="0" indent="0" lvl="0">
                <a:lnSpc>
                  <a:spcPts val="3359"/>
                </a:lnSpc>
                <a:spcBef>
                  <a:spcPct val="0"/>
                </a:spcBef>
              </a:pPr>
            </a:p>
          </p:txBody>
        </p:sp>
      </p:grpSp>
      <p:sp>
        <p:nvSpPr>
          <p:cNvPr name="Freeform 5" id="5"/>
          <p:cNvSpPr/>
          <p:nvPr/>
        </p:nvSpPr>
        <p:spPr>
          <a:xfrm flipH="false" flipV="false" rot="0">
            <a:off x="1028700" y="1671418"/>
            <a:ext cx="9448626" cy="1932673"/>
          </a:xfrm>
          <a:custGeom>
            <a:avLst/>
            <a:gdLst/>
            <a:ahLst/>
            <a:cxnLst/>
            <a:rect r="r" b="b" t="t" l="l"/>
            <a:pathLst>
              <a:path h="1932673" w="9448626">
                <a:moveTo>
                  <a:pt x="0" y="0"/>
                </a:moveTo>
                <a:lnTo>
                  <a:pt x="9448626" y="0"/>
                </a:lnTo>
                <a:lnTo>
                  <a:pt x="9448626" y="1932674"/>
                </a:lnTo>
                <a:lnTo>
                  <a:pt x="0" y="1932674"/>
                </a:lnTo>
                <a:lnTo>
                  <a:pt x="0" y="0"/>
                </a:lnTo>
                <a:close/>
              </a:path>
            </a:pathLst>
          </a:custGeom>
          <a:blipFill>
            <a:blip r:embed="rId2"/>
            <a:stretch>
              <a:fillRect l="0" t="0" r="0" b="0"/>
            </a:stretch>
          </a:blipFill>
        </p:spPr>
      </p:sp>
      <p:sp>
        <p:nvSpPr>
          <p:cNvPr name="Freeform 6" id="6"/>
          <p:cNvSpPr/>
          <p:nvPr/>
        </p:nvSpPr>
        <p:spPr>
          <a:xfrm flipH="false" flipV="false" rot="0">
            <a:off x="8916517" y="3912225"/>
            <a:ext cx="8239259" cy="5147764"/>
          </a:xfrm>
          <a:custGeom>
            <a:avLst/>
            <a:gdLst/>
            <a:ahLst/>
            <a:cxnLst/>
            <a:rect r="r" b="b" t="t" l="l"/>
            <a:pathLst>
              <a:path h="5147764" w="8239259">
                <a:moveTo>
                  <a:pt x="0" y="0"/>
                </a:moveTo>
                <a:lnTo>
                  <a:pt x="8239259" y="0"/>
                </a:lnTo>
                <a:lnTo>
                  <a:pt x="8239259" y="5147764"/>
                </a:lnTo>
                <a:lnTo>
                  <a:pt x="0" y="5147764"/>
                </a:lnTo>
                <a:lnTo>
                  <a:pt x="0" y="0"/>
                </a:lnTo>
                <a:close/>
              </a:path>
            </a:pathLst>
          </a:custGeom>
          <a:blipFill>
            <a:blip r:embed="rId3"/>
            <a:stretch>
              <a:fillRect l="0" t="0" r="0" b="0"/>
            </a:stretch>
          </a:blipFill>
        </p:spPr>
      </p:sp>
      <p:sp>
        <p:nvSpPr>
          <p:cNvPr name="TextBox 7" id="7"/>
          <p:cNvSpPr txBox="true"/>
          <p:nvPr/>
        </p:nvSpPr>
        <p:spPr>
          <a:xfrm rot="0">
            <a:off x="3050245" y="3864174"/>
            <a:ext cx="4545422" cy="1109346"/>
          </a:xfrm>
          <a:prstGeom prst="rect">
            <a:avLst/>
          </a:prstGeom>
        </p:spPr>
        <p:txBody>
          <a:bodyPr anchor="t" rtlCol="false" tIns="0" lIns="0" bIns="0" rIns="0">
            <a:spAutoFit/>
          </a:bodyPr>
          <a:lstStyle/>
          <a:p>
            <a:pPr algn="ctr">
              <a:lnSpc>
                <a:spcPts val="4479"/>
              </a:lnSpc>
              <a:spcBef>
                <a:spcPct val="0"/>
              </a:spcBef>
            </a:pPr>
            <a:r>
              <a:rPr lang="en-US" sz="3199">
                <a:solidFill>
                  <a:srgbClr val="FFFFFF"/>
                </a:solidFill>
                <a:latin typeface="Helvetica World"/>
                <a:ea typeface="Helvetica World"/>
                <a:cs typeface="Helvetica World"/>
                <a:sym typeface="Helvetica World"/>
              </a:rPr>
              <a:t>Recalculate the height of the node.</a:t>
            </a:r>
          </a:p>
        </p:txBody>
      </p:sp>
      <p:sp>
        <p:nvSpPr>
          <p:cNvPr name="TextBox 8" id="8"/>
          <p:cNvSpPr txBox="true"/>
          <p:nvPr/>
        </p:nvSpPr>
        <p:spPr>
          <a:xfrm rot="0">
            <a:off x="9885272" y="962025"/>
            <a:ext cx="7270504" cy="1128016"/>
          </a:xfrm>
          <a:prstGeom prst="rect">
            <a:avLst/>
          </a:prstGeom>
        </p:spPr>
        <p:txBody>
          <a:bodyPr anchor="t" rtlCol="false" tIns="0" lIns="0" bIns="0" rIns="0">
            <a:spAutoFit/>
          </a:bodyPr>
          <a:lstStyle/>
          <a:p>
            <a:pPr algn="ctr">
              <a:lnSpc>
                <a:spcPts val="4500"/>
              </a:lnSpc>
              <a:spcBef>
                <a:spcPct val="0"/>
              </a:spcBef>
            </a:pPr>
            <a:r>
              <a:rPr lang="en-US" sz="3214">
                <a:solidFill>
                  <a:srgbClr val="FFFFFF"/>
                </a:solidFill>
                <a:latin typeface="Helvetica World"/>
                <a:ea typeface="Helvetica World"/>
                <a:cs typeface="Helvetica World"/>
                <a:sym typeface="Helvetica World"/>
              </a:rPr>
              <a:t>Recalculate the heights of this node and all ancestor nodes.</a:t>
            </a:r>
          </a:p>
        </p:txBody>
      </p:sp>
      <p:sp>
        <p:nvSpPr>
          <p:cNvPr name="Freeform 9" id="9"/>
          <p:cNvSpPr/>
          <p:nvPr/>
        </p:nvSpPr>
        <p:spPr>
          <a:xfrm flipH="false" flipV="false" rot="-3117037">
            <a:off x="16099474" y="7952721"/>
            <a:ext cx="2112604" cy="1859092"/>
          </a:xfrm>
          <a:custGeom>
            <a:avLst/>
            <a:gdLst/>
            <a:ahLst/>
            <a:cxnLst/>
            <a:rect r="r" b="b" t="t" l="l"/>
            <a:pathLst>
              <a:path h="1859092" w="2112604">
                <a:moveTo>
                  <a:pt x="0" y="0"/>
                </a:moveTo>
                <a:lnTo>
                  <a:pt x="2112605" y="0"/>
                </a:lnTo>
                <a:lnTo>
                  <a:pt x="2112605" y="1859092"/>
                </a:lnTo>
                <a:lnTo>
                  <a:pt x="0" y="185909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Tree>
  </p:cSld>
  <p:clrMapOvr>
    <a:masterClrMapping/>
  </p:clrMapOvr>
</p:sld>
</file>

<file path=ppt/slides/slide112.xml><?xml version="1.0" encoding="utf-8"?>
<p:sld xmlns:p="http://schemas.openxmlformats.org/presentationml/2006/main" xmlns:a="http://schemas.openxmlformats.org/drawingml/2006/main" xmlns:r="http://schemas.openxmlformats.org/officeDocument/2006/relationships">
  <p:cSld>
    <p:bg>
      <p:bgPr>
        <a:solidFill>
          <a:srgbClr val="1E1E3F"/>
        </a:solidFill>
      </p:bgPr>
    </p:bg>
    <p:spTree>
      <p:nvGrpSpPr>
        <p:cNvPr id="1" name=""/>
        <p:cNvGrpSpPr/>
        <p:nvPr/>
      </p:nvGrpSpPr>
      <p:grpSpPr>
        <a:xfrm>
          <a:off x="0" y="0"/>
          <a:ext cx="0" cy="0"/>
          <a:chOff x="0" y="0"/>
          <a:chExt cx="0" cy="0"/>
        </a:xfrm>
      </p:grpSpPr>
      <p:grpSp>
        <p:nvGrpSpPr>
          <p:cNvPr name="Group 2" id="2"/>
          <p:cNvGrpSpPr/>
          <p:nvPr/>
        </p:nvGrpSpPr>
        <p:grpSpPr>
          <a:xfrm rot="0">
            <a:off x="666750" y="666750"/>
            <a:ext cx="16954500" cy="8953500"/>
            <a:chOff x="0" y="0"/>
            <a:chExt cx="4465383" cy="2358123"/>
          </a:xfrm>
        </p:grpSpPr>
        <p:sp>
          <p:nvSpPr>
            <p:cNvPr name="Freeform 3" id="3"/>
            <p:cNvSpPr/>
            <p:nvPr/>
          </p:nvSpPr>
          <p:spPr>
            <a:xfrm flipH="false" flipV="false" rot="0">
              <a:off x="0" y="0"/>
              <a:ext cx="4465383" cy="2358124"/>
            </a:xfrm>
            <a:custGeom>
              <a:avLst/>
              <a:gdLst/>
              <a:ahLst/>
              <a:cxnLst/>
              <a:rect r="r" b="b" t="t" l="l"/>
              <a:pathLst>
                <a:path h="2358124" w="4465383">
                  <a:moveTo>
                    <a:pt x="20548" y="0"/>
                  </a:moveTo>
                  <a:lnTo>
                    <a:pt x="4444835" y="0"/>
                  </a:lnTo>
                  <a:cubicBezTo>
                    <a:pt x="4456183" y="0"/>
                    <a:pt x="4465383" y="9200"/>
                    <a:pt x="4465383" y="20548"/>
                  </a:cubicBezTo>
                  <a:lnTo>
                    <a:pt x="4465383" y="2337575"/>
                  </a:lnTo>
                  <a:cubicBezTo>
                    <a:pt x="4465383" y="2348924"/>
                    <a:pt x="4456183" y="2358124"/>
                    <a:pt x="4444835" y="2358124"/>
                  </a:cubicBezTo>
                  <a:lnTo>
                    <a:pt x="20548" y="2358124"/>
                  </a:lnTo>
                  <a:cubicBezTo>
                    <a:pt x="9200" y="2358124"/>
                    <a:pt x="0" y="2348924"/>
                    <a:pt x="0" y="2337575"/>
                  </a:cubicBezTo>
                  <a:lnTo>
                    <a:pt x="0" y="20548"/>
                  </a:lnTo>
                  <a:cubicBezTo>
                    <a:pt x="0" y="9200"/>
                    <a:pt x="9200" y="0"/>
                    <a:pt x="20548" y="0"/>
                  </a:cubicBezTo>
                  <a:close/>
                </a:path>
              </a:pathLst>
            </a:custGeom>
            <a:solidFill>
              <a:srgbClr val="4F5AAF"/>
            </a:solidFill>
            <a:ln cap="rnd">
              <a:noFill/>
              <a:prstDash val="solid"/>
              <a:round/>
            </a:ln>
          </p:spPr>
        </p:sp>
        <p:sp>
          <p:nvSpPr>
            <p:cNvPr name="TextBox 4" id="4"/>
            <p:cNvSpPr txBox="true"/>
            <p:nvPr/>
          </p:nvSpPr>
          <p:spPr>
            <a:xfrm>
              <a:off x="0" y="-57150"/>
              <a:ext cx="4465383" cy="2415273"/>
            </a:xfrm>
            <a:prstGeom prst="rect">
              <a:avLst/>
            </a:prstGeom>
          </p:spPr>
          <p:txBody>
            <a:bodyPr anchor="ctr" rtlCol="false" tIns="50800" lIns="50800" bIns="50800" rIns="50800"/>
            <a:lstStyle/>
            <a:p>
              <a:pPr algn="ctr" marL="0" indent="0" lvl="0">
                <a:lnSpc>
                  <a:spcPts val="3359"/>
                </a:lnSpc>
                <a:spcBef>
                  <a:spcPct val="0"/>
                </a:spcBef>
              </a:pPr>
            </a:p>
          </p:txBody>
        </p:sp>
      </p:grpSp>
      <p:sp>
        <p:nvSpPr>
          <p:cNvPr name="Freeform 5" id="5"/>
          <p:cNvSpPr/>
          <p:nvPr/>
        </p:nvSpPr>
        <p:spPr>
          <a:xfrm flipH="false" flipV="false" rot="0">
            <a:off x="1028700" y="1028700"/>
            <a:ext cx="7745492" cy="2763531"/>
          </a:xfrm>
          <a:custGeom>
            <a:avLst/>
            <a:gdLst/>
            <a:ahLst/>
            <a:cxnLst/>
            <a:rect r="r" b="b" t="t" l="l"/>
            <a:pathLst>
              <a:path h="2763531" w="7745492">
                <a:moveTo>
                  <a:pt x="0" y="0"/>
                </a:moveTo>
                <a:lnTo>
                  <a:pt x="7745492" y="0"/>
                </a:lnTo>
                <a:lnTo>
                  <a:pt x="7745492" y="2763531"/>
                </a:lnTo>
                <a:lnTo>
                  <a:pt x="0" y="2763531"/>
                </a:lnTo>
                <a:lnTo>
                  <a:pt x="0" y="0"/>
                </a:lnTo>
                <a:close/>
              </a:path>
            </a:pathLst>
          </a:custGeom>
          <a:blipFill>
            <a:blip r:embed="rId2"/>
            <a:stretch>
              <a:fillRect l="0" t="0" r="0" b="0"/>
            </a:stretch>
          </a:blipFill>
        </p:spPr>
      </p:sp>
      <p:sp>
        <p:nvSpPr>
          <p:cNvPr name="Freeform 6" id="6"/>
          <p:cNvSpPr/>
          <p:nvPr/>
        </p:nvSpPr>
        <p:spPr>
          <a:xfrm flipH="false" flipV="false" rot="0">
            <a:off x="1009888" y="5471679"/>
            <a:ext cx="7764304" cy="2323705"/>
          </a:xfrm>
          <a:custGeom>
            <a:avLst/>
            <a:gdLst/>
            <a:ahLst/>
            <a:cxnLst/>
            <a:rect r="r" b="b" t="t" l="l"/>
            <a:pathLst>
              <a:path h="2323705" w="7764304">
                <a:moveTo>
                  <a:pt x="0" y="0"/>
                </a:moveTo>
                <a:lnTo>
                  <a:pt x="7764304" y="0"/>
                </a:lnTo>
                <a:lnTo>
                  <a:pt x="7764304" y="2323705"/>
                </a:lnTo>
                <a:lnTo>
                  <a:pt x="0" y="2323705"/>
                </a:lnTo>
                <a:lnTo>
                  <a:pt x="0" y="0"/>
                </a:lnTo>
                <a:close/>
              </a:path>
            </a:pathLst>
          </a:custGeom>
          <a:blipFill>
            <a:blip r:embed="rId3"/>
            <a:stretch>
              <a:fillRect l="0" t="0" r="0" b="0"/>
            </a:stretch>
          </a:blipFill>
        </p:spPr>
      </p:sp>
      <p:sp>
        <p:nvSpPr>
          <p:cNvPr name="Freeform 7" id="7"/>
          <p:cNvSpPr/>
          <p:nvPr/>
        </p:nvSpPr>
        <p:spPr>
          <a:xfrm flipH="false" flipV="false" rot="0">
            <a:off x="9700252" y="4106443"/>
            <a:ext cx="7801349" cy="1365236"/>
          </a:xfrm>
          <a:custGeom>
            <a:avLst/>
            <a:gdLst/>
            <a:ahLst/>
            <a:cxnLst/>
            <a:rect r="r" b="b" t="t" l="l"/>
            <a:pathLst>
              <a:path h="1365236" w="7801349">
                <a:moveTo>
                  <a:pt x="0" y="0"/>
                </a:moveTo>
                <a:lnTo>
                  <a:pt x="7801348" y="0"/>
                </a:lnTo>
                <a:lnTo>
                  <a:pt x="7801348" y="1365236"/>
                </a:lnTo>
                <a:lnTo>
                  <a:pt x="0" y="1365236"/>
                </a:lnTo>
                <a:lnTo>
                  <a:pt x="0" y="0"/>
                </a:lnTo>
                <a:close/>
              </a:path>
            </a:pathLst>
          </a:custGeom>
          <a:blipFill>
            <a:blip r:embed="rId4"/>
            <a:stretch>
              <a:fillRect l="0" t="0" r="0" b="0"/>
            </a:stretch>
          </a:blipFill>
        </p:spPr>
      </p:sp>
      <p:sp>
        <p:nvSpPr>
          <p:cNvPr name="TextBox 8" id="8"/>
          <p:cNvSpPr txBox="true"/>
          <p:nvPr/>
        </p:nvSpPr>
        <p:spPr>
          <a:xfrm rot="0">
            <a:off x="913700" y="4020958"/>
            <a:ext cx="8326487" cy="869561"/>
          </a:xfrm>
          <a:prstGeom prst="rect">
            <a:avLst/>
          </a:prstGeom>
        </p:spPr>
        <p:txBody>
          <a:bodyPr anchor="t" rtlCol="false" tIns="0" lIns="0" bIns="0" rIns="0">
            <a:spAutoFit/>
          </a:bodyPr>
          <a:lstStyle/>
          <a:p>
            <a:pPr algn="l">
              <a:lnSpc>
                <a:spcPts val="3521"/>
              </a:lnSpc>
              <a:spcBef>
                <a:spcPct val="0"/>
              </a:spcBef>
            </a:pPr>
            <a:r>
              <a:rPr lang="en-US" sz="2515">
                <a:solidFill>
                  <a:srgbClr val="FFFFFF"/>
                </a:solidFill>
                <a:latin typeface="Helvetica World"/>
                <a:ea typeface="Helvetica World"/>
                <a:cs typeface="Helvetica World"/>
                <a:sym typeface="Helvetica World"/>
              </a:rPr>
              <a:t>Determines whether this node is a left child.</a:t>
            </a:r>
          </a:p>
          <a:p>
            <a:pPr algn="l">
              <a:lnSpc>
                <a:spcPts val="3521"/>
              </a:lnSpc>
              <a:spcBef>
                <a:spcPct val="0"/>
              </a:spcBef>
            </a:pPr>
            <a:r>
              <a:rPr lang="en-US" sz="2515">
                <a:solidFill>
                  <a:srgbClr val="FFFFFF"/>
                </a:solidFill>
                <a:latin typeface="Helvetica World"/>
                <a:ea typeface="Helvetica World"/>
                <a:cs typeface="Helvetica World"/>
                <a:sym typeface="Helvetica World"/>
              </a:rPr>
              <a:t>:return: (bool) True if this node is a left child, False otherwise</a:t>
            </a:r>
          </a:p>
        </p:txBody>
      </p:sp>
      <p:sp>
        <p:nvSpPr>
          <p:cNvPr name="TextBox 9" id="9"/>
          <p:cNvSpPr txBox="true"/>
          <p:nvPr/>
        </p:nvSpPr>
        <p:spPr>
          <a:xfrm rot="0">
            <a:off x="1028700" y="8023984"/>
            <a:ext cx="9148316" cy="941070"/>
          </a:xfrm>
          <a:prstGeom prst="rect">
            <a:avLst/>
          </a:prstGeom>
        </p:spPr>
        <p:txBody>
          <a:bodyPr anchor="t" rtlCol="false" tIns="0" lIns="0" bIns="0" rIns="0">
            <a:spAutoFit/>
          </a:bodyPr>
          <a:lstStyle/>
          <a:p>
            <a:pPr algn="l">
              <a:lnSpc>
                <a:spcPts val="3779"/>
              </a:lnSpc>
              <a:spcBef>
                <a:spcPct val="0"/>
              </a:spcBef>
            </a:pPr>
            <a:r>
              <a:rPr lang="en-US" sz="2699">
                <a:solidFill>
                  <a:srgbClr val="FFFFFF"/>
                </a:solidFill>
                <a:latin typeface="Helvetica World"/>
                <a:ea typeface="Helvetica World"/>
                <a:cs typeface="Helvetica World"/>
                <a:sym typeface="Helvetica World"/>
              </a:rPr>
              <a:t>Determines whether this node is a right child.</a:t>
            </a:r>
          </a:p>
          <a:p>
            <a:pPr algn="l">
              <a:lnSpc>
                <a:spcPts val="3779"/>
              </a:lnSpc>
              <a:spcBef>
                <a:spcPct val="0"/>
              </a:spcBef>
            </a:pPr>
            <a:r>
              <a:rPr lang="en-US" sz="2699">
                <a:solidFill>
                  <a:srgbClr val="FFFFFF"/>
                </a:solidFill>
                <a:latin typeface="Helvetica World"/>
                <a:ea typeface="Helvetica World"/>
                <a:cs typeface="Helvetica World"/>
                <a:sym typeface="Helvetica World"/>
              </a:rPr>
              <a:t>:return: (bool) True if this node is a right child, False otherwise</a:t>
            </a:r>
          </a:p>
        </p:txBody>
      </p:sp>
      <p:sp>
        <p:nvSpPr>
          <p:cNvPr name="TextBox 10" id="10"/>
          <p:cNvSpPr txBox="true"/>
          <p:nvPr/>
        </p:nvSpPr>
        <p:spPr>
          <a:xfrm rot="0">
            <a:off x="9576652" y="5728021"/>
            <a:ext cx="7924949" cy="905510"/>
          </a:xfrm>
          <a:prstGeom prst="rect">
            <a:avLst/>
          </a:prstGeom>
        </p:spPr>
        <p:txBody>
          <a:bodyPr anchor="t" rtlCol="false" tIns="0" lIns="0" bIns="0" rIns="0">
            <a:spAutoFit/>
          </a:bodyPr>
          <a:lstStyle/>
          <a:p>
            <a:pPr algn="l">
              <a:lnSpc>
                <a:spcPts val="3639"/>
              </a:lnSpc>
              <a:spcBef>
                <a:spcPct val="0"/>
              </a:spcBef>
            </a:pPr>
            <a:r>
              <a:rPr lang="en-US" sz="2599">
                <a:solidFill>
                  <a:srgbClr val="FFFFFF"/>
                </a:solidFill>
                <a:latin typeface="Helvetica World"/>
                <a:ea typeface="Helvetica World"/>
                <a:cs typeface="Helvetica World"/>
                <a:sym typeface="Helvetica World"/>
              </a:rPr>
              <a:t>Determines whether this node is a leaf.</a:t>
            </a:r>
          </a:p>
          <a:p>
            <a:pPr algn="l">
              <a:lnSpc>
                <a:spcPts val="3639"/>
              </a:lnSpc>
              <a:spcBef>
                <a:spcPct val="0"/>
              </a:spcBef>
            </a:pPr>
            <a:r>
              <a:rPr lang="en-US" sz="2599">
                <a:solidFill>
                  <a:srgbClr val="FFFFFF"/>
                </a:solidFill>
                <a:latin typeface="Helvetica World"/>
                <a:ea typeface="Helvetica World"/>
                <a:cs typeface="Helvetica World"/>
                <a:sym typeface="Helvetica World"/>
              </a:rPr>
              <a:t>:return: (bool) True if this node is a leaf, False otherwise</a:t>
            </a:r>
          </a:p>
        </p:txBody>
      </p:sp>
      <p:sp>
        <p:nvSpPr>
          <p:cNvPr name="Freeform 11" id="11"/>
          <p:cNvSpPr/>
          <p:nvPr/>
        </p:nvSpPr>
        <p:spPr>
          <a:xfrm flipH="false" flipV="false" rot="-3117037">
            <a:off x="16099474" y="7952721"/>
            <a:ext cx="2112604" cy="1859092"/>
          </a:xfrm>
          <a:custGeom>
            <a:avLst/>
            <a:gdLst/>
            <a:ahLst/>
            <a:cxnLst/>
            <a:rect r="r" b="b" t="t" l="l"/>
            <a:pathLst>
              <a:path h="1859092" w="2112604">
                <a:moveTo>
                  <a:pt x="0" y="0"/>
                </a:moveTo>
                <a:lnTo>
                  <a:pt x="2112605" y="0"/>
                </a:lnTo>
                <a:lnTo>
                  <a:pt x="2112605" y="1859092"/>
                </a:lnTo>
                <a:lnTo>
                  <a:pt x="0" y="185909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Tree>
  </p:cSld>
  <p:clrMapOvr>
    <a:masterClrMapping/>
  </p:clrMapOvr>
</p:sld>
</file>

<file path=ppt/slides/slide113.xml><?xml version="1.0" encoding="utf-8"?>
<p:sld xmlns:p="http://schemas.openxmlformats.org/presentationml/2006/main" xmlns:a="http://schemas.openxmlformats.org/drawingml/2006/main" xmlns:r="http://schemas.openxmlformats.org/officeDocument/2006/relationships">
  <p:cSld>
    <p:bg>
      <p:bgPr>
        <a:solidFill>
          <a:srgbClr val="1E1E3F"/>
        </a:solidFill>
      </p:bgPr>
    </p:bg>
    <p:spTree>
      <p:nvGrpSpPr>
        <p:cNvPr id="1" name=""/>
        <p:cNvGrpSpPr/>
        <p:nvPr/>
      </p:nvGrpSpPr>
      <p:grpSpPr>
        <a:xfrm>
          <a:off x="0" y="0"/>
          <a:ext cx="0" cy="0"/>
          <a:chOff x="0" y="0"/>
          <a:chExt cx="0" cy="0"/>
        </a:xfrm>
      </p:grpSpPr>
      <p:grpSp>
        <p:nvGrpSpPr>
          <p:cNvPr name="Group 2" id="2"/>
          <p:cNvGrpSpPr/>
          <p:nvPr/>
        </p:nvGrpSpPr>
        <p:grpSpPr>
          <a:xfrm rot="0">
            <a:off x="666750" y="666750"/>
            <a:ext cx="16954500" cy="8953500"/>
            <a:chOff x="0" y="0"/>
            <a:chExt cx="4465383" cy="2358123"/>
          </a:xfrm>
        </p:grpSpPr>
        <p:sp>
          <p:nvSpPr>
            <p:cNvPr name="Freeform 3" id="3"/>
            <p:cNvSpPr/>
            <p:nvPr/>
          </p:nvSpPr>
          <p:spPr>
            <a:xfrm flipH="false" flipV="false" rot="0">
              <a:off x="0" y="0"/>
              <a:ext cx="4465383" cy="2358124"/>
            </a:xfrm>
            <a:custGeom>
              <a:avLst/>
              <a:gdLst/>
              <a:ahLst/>
              <a:cxnLst/>
              <a:rect r="r" b="b" t="t" l="l"/>
              <a:pathLst>
                <a:path h="2358124" w="4465383">
                  <a:moveTo>
                    <a:pt x="20548" y="0"/>
                  </a:moveTo>
                  <a:lnTo>
                    <a:pt x="4444835" y="0"/>
                  </a:lnTo>
                  <a:cubicBezTo>
                    <a:pt x="4456183" y="0"/>
                    <a:pt x="4465383" y="9200"/>
                    <a:pt x="4465383" y="20548"/>
                  </a:cubicBezTo>
                  <a:lnTo>
                    <a:pt x="4465383" y="2337575"/>
                  </a:lnTo>
                  <a:cubicBezTo>
                    <a:pt x="4465383" y="2348924"/>
                    <a:pt x="4456183" y="2358124"/>
                    <a:pt x="4444835" y="2358124"/>
                  </a:cubicBezTo>
                  <a:lnTo>
                    <a:pt x="20548" y="2358124"/>
                  </a:lnTo>
                  <a:cubicBezTo>
                    <a:pt x="9200" y="2358124"/>
                    <a:pt x="0" y="2348924"/>
                    <a:pt x="0" y="2337575"/>
                  </a:cubicBezTo>
                  <a:lnTo>
                    <a:pt x="0" y="20548"/>
                  </a:lnTo>
                  <a:cubicBezTo>
                    <a:pt x="0" y="9200"/>
                    <a:pt x="9200" y="0"/>
                    <a:pt x="20548" y="0"/>
                  </a:cubicBezTo>
                  <a:close/>
                </a:path>
              </a:pathLst>
            </a:custGeom>
            <a:solidFill>
              <a:srgbClr val="4F5AAF"/>
            </a:solidFill>
            <a:ln cap="rnd">
              <a:noFill/>
              <a:prstDash val="solid"/>
              <a:round/>
            </a:ln>
          </p:spPr>
        </p:sp>
        <p:sp>
          <p:nvSpPr>
            <p:cNvPr name="TextBox 4" id="4"/>
            <p:cNvSpPr txBox="true"/>
            <p:nvPr/>
          </p:nvSpPr>
          <p:spPr>
            <a:xfrm>
              <a:off x="0" y="-57150"/>
              <a:ext cx="4465383" cy="2415273"/>
            </a:xfrm>
            <a:prstGeom prst="rect">
              <a:avLst/>
            </a:prstGeom>
          </p:spPr>
          <p:txBody>
            <a:bodyPr anchor="ctr" rtlCol="false" tIns="50800" lIns="50800" bIns="50800" rIns="50800"/>
            <a:lstStyle/>
            <a:p>
              <a:pPr algn="ctr" marL="0" indent="0" lvl="0">
                <a:lnSpc>
                  <a:spcPts val="3359"/>
                </a:lnSpc>
                <a:spcBef>
                  <a:spcPct val="0"/>
                </a:spcBef>
              </a:pPr>
            </a:p>
          </p:txBody>
        </p:sp>
      </p:grpSp>
      <p:sp>
        <p:nvSpPr>
          <p:cNvPr name="Freeform 5" id="5"/>
          <p:cNvSpPr/>
          <p:nvPr/>
        </p:nvSpPr>
        <p:spPr>
          <a:xfrm flipH="false" flipV="false" rot="0">
            <a:off x="9390121" y="1037881"/>
            <a:ext cx="7537858" cy="2902929"/>
          </a:xfrm>
          <a:custGeom>
            <a:avLst/>
            <a:gdLst/>
            <a:ahLst/>
            <a:cxnLst/>
            <a:rect r="r" b="b" t="t" l="l"/>
            <a:pathLst>
              <a:path h="2902929" w="7537858">
                <a:moveTo>
                  <a:pt x="0" y="0"/>
                </a:moveTo>
                <a:lnTo>
                  <a:pt x="7537858" y="0"/>
                </a:lnTo>
                <a:lnTo>
                  <a:pt x="7537858" y="2902929"/>
                </a:lnTo>
                <a:lnTo>
                  <a:pt x="0" y="2902929"/>
                </a:lnTo>
                <a:lnTo>
                  <a:pt x="0" y="0"/>
                </a:lnTo>
                <a:close/>
              </a:path>
            </a:pathLst>
          </a:custGeom>
          <a:blipFill>
            <a:blip r:embed="rId2"/>
            <a:stretch>
              <a:fillRect l="0" t="0" r="0" b="0"/>
            </a:stretch>
          </a:blipFill>
        </p:spPr>
      </p:sp>
      <p:sp>
        <p:nvSpPr>
          <p:cNvPr name="Freeform 6" id="6"/>
          <p:cNvSpPr/>
          <p:nvPr/>
        </p:nvSpPr>
        <p:spPr>
          <a:xfrm flipH="false" flipV="false" rot="0">
            <a:off x="1028700" y="3772906"/>
            <a:ext cx="7332874" cy="3174674"/>
          </a:xfrm>
          <a:custGeom>
            <a:avLst/>
            <a:gdLst/>
            <a:ahLst/>
            <a:cxnLst/>
            <a:rect r="r" b="b" t="t" l="l"/>
            <a:pathLst>
              <a:path h="3174674" w="7332874">
                <a:moveTo>
                  <a:pt x="0" y="0"/>
                </a:moveTo>
                <a:lnTo>
                  <a:pt x="7332874" y="0"/>
                </a:lnTo>
                <a:lnTo>
                  <a:pt x="7332874" y="3174674"/>
                </a:lnTo>
                <a:lnTo>
                  <a:pt x="0" y="3174674"/>
                </a:lnTo>
                <a:lnTo>
                  <a:pt x="0" y="0"/>
                </a:lnTo>
                <a:close/>
              </a:path>
            </a:pathLst>
          </a:custGeom>
          <a:blipFill>
            <a:blip r:embed="rId3"/>
            <a:stretch>
              <a:fillRect l="0" t="0" r="0" b="0"/>
            </a:stretch>
          </a:blipFill>
        </p:spPr>
      </p:sp>
      <p:sp>
        <p:nvSpPr>
          <p:cNvPr name="TextBox 7" id="7"/>
          <p:cNvSpPr txBox="true"/>
          <p:nvPr/>
        </p:nvSpPr>
        <p:spPr>
          <a:xfrm rot="0">
            <a:off x="10188441" y="4090877"/>
            <a:ext cx="6377540" cy="1976755"/>
          </a:xfrm>
          <a:prstGeom prst="rect">
            <a:avLst/>
          </a:prstGeom>
        </p:spPr>
        <p:txBody>
          <a:bodyPr anchor="t" rtlCol="false" tIns="0" lIns="0" bIns="0" rIns="0">
            <a:spAutoFit/>
          </a:bodyPr>
          <a:lstStyle/>
          <a:p>
            <a:pPr algn="l">
              <a:lnSpc>
                <a:spcPts val="3919"/>
              </a:lnSpc>
              <a:spcBef>
                <a:spcPct val="0"/>
              </a:spcBef>
            </a:pPr>
            <a:r>
              <a:rPr lang="en-US" sz="2799">
                <a:solidFill>
                  <a:srgbClr val="FFFFFF"/>
                </a:solidFill>
                <a:latin typeface="Helvetica World"/>
                <a:ea typeface="Helvetica World"/>
                <a:cs typeface="Helvetica World"/>
                <a:sym typeface="Helvetica World"/>
              </a:rPr>
              <a:t>Determines the node with the smallest key in the subtree rooted by this node.</a:t>
            </a:r>
          </a:p>
          <a:p>
            <a:pPr algn="l">
              <a:lnSpc>
                <a:spcPts val="3919"/>
              </a:lnSpc>
              <a:spcBef>
                <a:spcPct val="0"/>
              </a:spcBef>
            </a:pPr>
            <a:r>
              <a:rPr lang="en-US" sz="2799">
                <a:solidFill>
                  <a:srgbClr val="FFFFFF"/>
                </a:solidFill>
                <a:latin typeface="Helvetica World"/>
                <a:ea typeface="Helvetica World"/>
                <a:cs typeface="Helvetica World"/>
                <a:sym typeface="Helvetica World"/>
              </a:rPr>
              <a:t>:return: (Node) Node with the smallest key</a:t>
            </a:r>
          </a:p>
        </p:txBody>
      </p:sp>
      <p:sp>
        <p:nvSpPr>
          <p:cNvPr name="TextBox 8" id="8"/>
          <p:cNvSpPr txBox="true"/>
          <p:nvPr/>
        </p:nvSpPr>
        <p:spPr>
          <a:xfrm rot="0">
            <a:off x="1028700" y="7420383"/>
            <a:ext cx="8115300" cy="1526540"/>
          </a:xfrm>
          <a:prstGeom prst="rect">
            <a:avLst/>
          </a:prstGeom>
        </p:spPr>
        <p:txBody>
          <a:bodyPr anchor="t" rtlCol="false" tIns="0" lIns="0" bIns="0" rIns="0">
            <a:spAutoFit/>
          </a:bodyPr>
          <a:lstStyle/>
          <a:p>
            <a:pPr algn="l">
              <a:lnSpc>
                <a:spcPts val="4059"/>
              </a:lnSpc>
              <a:spcBef>
                <a:spcPct val="0"/>
              </a:spcBef>
            </a:pPr>
            <a:r>
              <a:rPr lang="en-US" sz="2899">
                <a:solidFill>
                  <a:srgbClr val="FFFFFF"/>
                </a:solidFill>
                <a:latin typeface="Helvetica World"/>
                <a:ea typeface="Helvetica World"/>
                <a:cs typeface="Helvetica World"/>
                <a:sym typeface="Helvetica World"/>
              </a:rPr>
              <a:t>Determines the node with the largest key in the subtree rooted by this node.</a:t>
            </a:r>
          </a:p>
          <a:p>
            <a:pPr algn="l">
              <a:lnSpc>
                <a:spcPts val="4059"/>
              </a:lnSpc>
              <a:spcBef>
                <a:spcPct val="0"/>
              </a:spcBef>
            </a:pPr>
            <a:r>
              <a:rPr lang="en-US" sz="2899">
                <a:solidFill>
                  <a:srgbClr val="FFFFFF"/>
                </a:solidFill>
                <a:latin typeface="Helvetica World"/>
                <a:ea typeface="Helvetica World"/>
                <a:cs typeface="Helvetica World"/>
                <a:sym typeface="Helvetica World"/>
              </a:rPr>
              <a:t>:return: (Node) Node with the largest key</a:t>
            </a:r>
          </a:p>
        </p:txBody>
      </p:sp>
      <p:sp>
        <p:nvSpPr>
          <p:cNvPr name="Freeform 9" id="9"/>
          <p:cNvSpPr/>
          <p:nvPr/>
        </p:nvSpPr>
        <p:spPr>
          <a:xfrm flipH="false" flipV="false" rot="-3117037">
            <a:off x="16099474" y="7952721"/>
            <a:ext cx="2112604" cy="1859092"/>
          </a:xfrm>
          <a:custGeom>
            <a:avLst/>
            <a:gdLst/>
            <a:ahLst/>
            <a:cxnLst/>
            <a:rect r="r" b="b" t="t" l="l"/>
            <a:pathLst>
              <a:path h="1859092" w="2112604">
                <a:moveTo>
                  <a:pt x="0" y="0"/>
                </a:moveTo>
                <a:lnTo>
                  <a:pt x="2112605" y="0"/>
                </a:lnTo>
                <a:lnTo>
                  <a:pt x="2112605" y="1859092"/>
                </a:lnTo>
                <a:lnTo>
                  <a:pt x="0" y="185909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Tree>
  </p:cSld>
  <p:clrMapOvr>
    <a:masterClrMapping/>
  </p:clrMapOvr>
</p:sld>
</file>

<file path=ppt/slides/slide114.xml><?xml version="1.0" encoding="utf-8"?>
<p:sld xmlns:p="http://schemas.openxmlformats.org/presentationml/2006/main" xmlns:a="http://schemas.openxmlformats.org/drawingml/2006/main" xmlns:r="http://schemas.openxmlformats.org/officeDocument/2006/relationships">
  <p:cSld>
    <p:bg>
      <p:bgPr>
        <a:solidFill>
          <a:srgbClr val="1E1E3F"/>
        </a:solidFill>
      </p:bgPr>
    </p:bg>
    <p:spTree>
      <p:nvGrpSpPr>
        <p:cNvPr id="1" name=""/>
        <p:cNvGrpSpPr/>
        <p:nvPr/>
      </p:nvGrpSpPr>
      <p:grpSpPr>
        <a:xfrm>
          <a:off x="0" y="0"/>
          <a:ext cx="0" cy="0"/>
          <a:chOff x="0" y="0"/>
          <a:chExt cx="0" cy="0"/>
        </a:xfrm>
      </p:grpSpPr>
      <p:grpSp>
        <p:nvGrpSpPr>
          <p:cNvPr name="Group 2" id="2"/>
          <p:cNvGrpSpPr/>
          <p:nvPr/>
        </p:nvGrpSpPr>
        <p:grpSpPr>
          <a:xfrm rot="0">
            <a:off x="666750" y="666750"/>
            <a:ext cx="16954500" cy="8953500"/>
            <a:chOff x="0" y="0"/>
            <a:chExt cx="4465383" cy="2358123"/>
          </a:xfrm>
        </p:grpSpPr>
        <p:sp>
          <p:nvSpPr>
            <p:cNvPr name="Freeform 3" id="3"/>
            <p:cNvSpPr/>
            <p:nvPr/>
          </p:nvSpPr>
          <p:spPr>
            <a:xfrm flipH="false" flipV="false" rot="0">
              <a:off x="0" y="0"/>
              <a:ext cx="4465383" cy="2358124"/>
            </a:xfrm>
            <a:custGeom>
              <a:avLst/>
              <a:gdLst/>
              <a:ahLst/>
              <a:cxnLst/>
              <a:rect r="r" b="b" t="t" l="l"/>
              <a:pathLst>
                <a:path h="2358124" w="4465383">
                  <a:moveTo>
                    <a:pt x="20548" y="0"/>
                  </a:moveTo>
                  <a:lnTo>
                    <a:pt x="4444835" y="0"/>
                  </a:lnTo>
                  <a:cubicBezTo>
                    <a:pt x="4456183" y="0"/>
                    <a:pt x="4465383" y="9200"/>
                    <a:pt x="4465383" y="20548"/>
                  </a:cubicBezTo>
                  <a:lnTo>
                    <a:pt x="4465383" y="2337575"/>
                  </a:lnTo>
                  <a:cubicBezTo>
                    <a:pt x="4465383" y="2348924"/>
                    <a:pt x="4456183" y="2358124"/>
                    <a:pt x="4444835" y="2358124"/>
                  </a:cubicBezTo>
                  <a:lnTo>
                    <a:pt x="20548" y="2358124"/>
                  </a:lnTo>
                  <a:cubicBezTo>
                    <a:pt x="9200" y="2358124"/>
                    <a:pt x="0" y="2348924"/>
                    <a:pt x="0" y="2337575"/>
                  </a:cubicBezTo>
                  <a:lnTo>
                    <a:pt x="0" y="20548"/>
                  </a:lnTo>
                  <a:cubicBezTo>
                    <a:pt x="0" y="9200"/>
                    <a:pt x="9200" y="0"/>
                    <a:pt x="20548" y="0"/>
                  </a:cubicBezTo>
                  <a:close/>
                </a:path>
              </a:pathLst>
            </a:custGeom>
            <a:solidFill>
              <a:srgbClr val="4F5AAF"/>
            </a:solidFill>
            <a:ln cap="rnd">
              <a:noFill/>
              <a:prstDash val="solid"/>
              <a:round/>
            </a:ln>
          </p:spPr>
        </p:sp>
        <p:sp>
          <p:nvSpPr>
            <p:cNvPr name="TextBox 4" id="4"/>
            <p:cNvSpPr txBox="true"/>
            <p:nvPr/>
          </p:nvSpPr>
          <p:spPr>
            <a:xfrm>
              <a:off x="0" y="-57150"/>
              <a:ext cx="4465383" cy="2415273"/>
            </a:xfrm>
            <a:prstGeom prst="rect">
              <a:avLst/>
            </a:prstGeom>
          </p:spPr>
          <p:txBody>
            <a:bodyPr anchor="ctr" rtlCol="false" tIns="50800" lIns="50800" bIns="50800" rIns="50800"/>
            <a:lstStyle/>
            <a:p>
              <a:pPr algn="ctr" marL="0" indent="0" lvl="0">
                <a:lnSpc>
                  <a:spcPts val="3359"/>
                </a:lnSpc>
                <a:spcBef>
                  <a:spcPct val="0"/>
                </a:spcBef>
              </a:pPr>
            </a:p>
          </p:txBody>
        </p:sp>
      </p:grpSp>
      <p:sp>
        <p:nvSpPr>
          <p:cNvPr name="Freeform 5" id="5"/>
          <p:cNvSpPr/>
          <p:nvPr/>
        </p:nvSpPr>
        <p:spPr>
          <a:xfrm flipH="false" flipV="false" rot="0">
            <a:off x="4456659" y="1028700"/>
            <a:ext cx="9374682" cy="6081825"/>
          </a:xfrm>
          <a:custGeom>
            <a:avLst/>
            <a:gdLst/>
            <a:ahLst/>
            <a:cxnLst/>
            <a:rect r="r" b="b" t="t" l="l"/>
            <a:pathLst>
              <a:path h="6081825" w="9374682">
                <a:moveTo>
                  <a:pt x="0" y="0"/>
                </a:moveTo>
                <a:lnTo>
                  <a:pt x="9374682" y="0"/>
                </a:lnTo>
                <a:lnTo>
                  <a:pt x="9374682" y="6081825"/>
                </a:lnTo>
                <a:lnTo>
                  <a:pt x="0" y="6081825"/>
                </a:lnTo>
                <a:lnTo>
                  <a:pt x="0" y="0"/>
                </a:lnTo>
                <a:close/>
              </a:path>
            </a:pathLst>
          </a:custGeom>
          <a:blipFill>
            <a:blip r:embed="rId2"/>
            <a:stretch>
              <a:fillRect l="0" t="0" r="0" b="0"/>
            </a:stretch>
          </a:blipFill>
        </p:spPr>
      </p:sp>
      <p:sp>
        <p:nvSpPr>
          <p:cNvPr name="TextBox 6" id="6"/>
          <p:cNvSpPr txBox="true"/>
          <p:nvPr/>
        </p:nvSpPr>
        <p:spPr>
          <a:xfrm rot="0">
            <a:off x="2552105" y="7449996"/>
            <a:ext cx="13183791" cy="1109346"/>
          </a:xfrm>
          <a:prstGeom prst="rect">
            <a:avLst/>
          </a:prstGeom>
        </p:spPr>
        <p:txBody>
          <a:bodyPr anchor="t" rtlCol="false" tIns="0" lIns="0" bIns="0" rIns="0">
            <a:spAutoFit/>
          </a:bodyPr>
          <a:lstStyle/>
          <a:p>
            <a:pPr algn="ctr">
              <a:lnSpc>
                <a:spcPts val="4479"/>
              </a:lnSpc>
              <a:spcBef>
                <a:spcPct val="0"/>
              </a:spcBef>
            </a:pPr>
            <a:r>
              <a:rPr lang="en-US" sz="3199">
                <a:solidFill>
                  <a:srgbClr val="FFFFFF"/>
                </a:solidFill>
                <a:latin typeface="Helvetica World"/>
                <a:ea typeface="Helvetica World"/>
                <a:cs typeface="Helvetica World"/>
                <a:sym typeface="Helvetica World"/>
              </a:rPr>
              <a:t>Returns the node with the smallest key larger than this node's key, or None</a:t>
            </a:r>
          </a:p>
          <a:p>
            <a:pPr algn="ctr">
              <a:lnSpc>
                <a:spcPts val="4479"/>
              </a:lnSpc>
              <a:spcBef>
                <a:spcPct val="0"/>
              </a:spcBef>
            </a:pPr>
            <a:r>
              <a:rPr lang="en-US" sz="3199">
                <a:solidFill>
                  <a:srgbClr val="FFFFFF"/>
                </a:solidFill>
                <a:latin typeface="Helvetica World"/>
                <a:ea typeface="Helvetica World"/>
                <a:cs typeface="Helvetica World"/>
                <a:sym typeface="Helvetica World"/>
              </a:rPr>
              <a:t>if this node has the largest key in the tree.</a:t>
            </a:r>
          </a:p>
        </p:txBody>
      </p:sp>
      <p:sp>
        <p:nvSpPr>
          <p:cNvPr name="Freeform 7" id="7"/>
          <p:cNvSpPr/>
          <p:nvPr/>
        </p:nvSpPr>
        <p:spPr>
          <a:xfrm flipH="false" flipV="false" rot="-3117037">
            <a:off x="16099474" y="7952721"/>
            <a:ext cx="2112604" cy="1859092"/>
          </a:xfrm>
          <a:custGeom>
            <a:avLst/>
            <a:gdLst/>
            <a:ahLst/>
            <a:cxnLst/>
            <a:rect r="r" b="b" t="t" l="l"/>
            <a:pathLst>
              <a:path h="1859092" w="2112604">
                <a:moveTo>
                  <a:pt x="0" y="0"/>
                </a:moveTo>
                <a:lnTo>
                  <a:pt x="2112605" y="0"/>
                </a:lnTo>
                <a:lnTo>
                  <a:pt x="2112605" y="1859092"/>
                </a:lnTo>
                <a:lnTo>
                  <a:pt x="0" y="185909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Tree>
  </p:cSld>
  <p:clrMapOvr>
    <a:masterClrMapping/>
  </p:clrMapOvr>
</p:sld>
</file>

<file path=ppt/slides/slide115.xml><?xml version="1.0" encoding="utf-8"?>
<p:sld xmlns:p="http://schemas.openxmlformats.org/presentationml/2006/main" xmlns:a="http://schemas.openxmlformats.org/drawingml/2006/main" xmlns:r="http://schemas.openxmlformats.org/officeDocument/2006/relationships">
  <p:cSld>
    <p:bg>
      <p:bgPr>
        <a:solidFill>
          <a:srgbClr val="1E1E3F"/>
        </a:solidFill>
      </p:bgPr>
    </p:bg>
    <p:spTree>
      <p:nvGrpSpPr>
        <p:cNvPr id="1" name=""/>
        <p:cNvGrpSpPr/>
        <p:nvPr/>
      </p:nvGrpSpPr>
      <p:grpSpPr>
        <a:xfrm>
          <a:off x="0" y="0"/>
          <a:ext cx="0" cy="0"/>
          <a:chOff x="0" y="0"/>
          <a:chExt cx="0" cy="0"/>
        </a:xfrm>
      </p:grpSpPr>
      <p:grpSp>
        <p:nvGrpSpPr>
          <p:cNvPr name="Group 2" id="2"/>
          <p:cNvGrpSpPr/>
          <p:nvPr/>
        </p:nvGrpSpPr>
        <p:grpSpPr>
          <a:xfrm rot="0">
            <a:off x="666750" y="666750"/>
            <a:ext cx="16954500" cy="8953500"/>
            <a:chOff x="0" y="0"/>
            <a:chExt cx="4465383" cy="2358123"/>
          </a:xfrm>
        </p:grpSpPr>
        <p:sp>
          <p:nvSpPr>
            <p:cNvPr name="Freeform 3" id="3"/>
            <p:cNvSpPr/>
            <p:nvPr/>
          </p:nvSpPr>
          <p:spPr>
            <a:xfrm flipH="false" flipV="false" rot="0">
              <a:off x="0" y="0"/>
              <a:ext cx="4465383" cy="2358124"/>
            </a:xfrm>
            <a:custGeom>
              <a:avLst/>
              <a:gdLst/>
              <a:ahLst/>
              <a:cxnLst/>
              <a:rect r="r" b="b" t="t" l="l"/>
              <a:pathLst>
                <a:path h="2358124" w="4465383">
                  <a:moveTo>
                    <a:pt x="20548" y="0"/>
                  </a:moveTo>
                  <a:lnTo>
                    <a:pt x="4444835" y="0"/>
                  </a:lnTo>
                  <a:cubicBezTo>
                    <a:pt x="4456183" y="0"/>
                    <a:pt x="4465383" y="9200"/>
                    <a:pt x="4465383" y="20548"/>
                  </a:cubicBezTo>
                  <a:lnTo>
                    <a:pt x="4465383" y="2337575"/>
                  </a:lnTo>
                  <a:cubicBezTo>
                    <a:pt x="4465383" y="2348924"/>
                    <a:pt x="4456183" y="2358124"/>
                    <a:pt x="4444835" y="2358124"/>
                  </a:cubicBezTo>
                  <a:lnTo>
                    <a:pt x="20548" y="2358124"/>
                  </a:lnTo>
                  <a:cubicBezTo>
                    <a:pt x="9200" y="2358124"/>
                    <a:pt x="0" y="2348924"/>
                    <a:pt x="0" y="2337575"/>
                  </a:cubicBezTo>
                  <a:lnTo>
                    <a:pt x="0" y="20548"/>
                  </a:lnTo>
                  <a:cubicBezTo>
                    <a:pt x="0" y="9200"/>
                    <a:pt x="9200" y="0"/>
                    <a:pt x="20548" y="0"/>
                  </a:cubicBezTo>
                  <a:close/>
                </a:path>
              </a:pathLst>
            </a:custGeom>
            <a:solidFill>
              <a:srgbClr val="4F5AAF"/>
            </a:solidFill>
            <a:ln cap="rnd">
              <a:noFill/>
              <a:prstDash val="solid"/>
              <a:round/>
            </a:ln>
          </p:spPr>
        </p:sp>
        <p:sp>
          <p:nvSpPr>
            <p:cNvPr name="TextBox 4" id="4"/>
            <p:cNvSpPr txBox="true"/>
            <p:nvPr/>
          </p:nvSpPr>
          <p:spPr>
            <a:xfrm>
              <a:off x="0" y="-57150"/>
              <a:ext cx="4465383" cy="2415273"/>
            </a:xfrm>
            <a:prstGeom prst="rect">
              <a:avLst/>
            </a:prstGeom>
          </p:spPr>
          <p:txBody>
            <a:bodyPr anchor="ctr" rtlCol="false" tIns="50800" lIns="50800" bIns="50800" rIns="50800"/>
            <a:lstStyle/>
            <a:p>
              <a:pPr algn="ctr" marL="0" indent="0" lvl="0">
                <a:lnSpc>
                  <a:spcPts val="3359"/>
                </a:lnSpc>
                <a:spcBef>
                  <a:spcPct val="0"/>
                </a:spcBef>
              </a:pPr>
            </a:p>
          </p:txBody>
        </p:sp>
      </p:grpSp>
      <p:sp>
        <p:nvSpPr>
          <p:cNvPr name="Freeform 5" id="5"/>
          <p:cNvSpPr/>
          <p:nvPr/>
        </p:nvSpPr>
        <p:spPr>
          <a:xfrm flipH="false" flipV="false" rot="0">
            <a:off x="3346287" y="855148"/>
            <a:ext cx="10244762" cy="6454200"/>
          </a:xfrm>
          <a:custGeom>
            <a:avLst/>
            <a:gdLst/>
            <a:ahLst/>
            <a:cxnLst/>
            <a:rect r="r" b="b" t="t" l="l"/>
            <a:pathLst>
              <a:path h="6454200" w="10244762">
                <a:moveTo>
                  <a:pt x="0" y="0"/>
                </a:moveTo>
                <a:lnTo>
                  <a:pt x="10244762" y="0"/>
                </a:lnTo>
                <a:lnTo>
                  <a:pt x="10244762" y="6454200"/>
                </a:lnTo>
                <a:lnTo>
                  <a:pt x="0" y="6454200"/>
                </a:lnTo>
                <a:lnTo>
                  <a:pt x="0" y="0"/>
                </a:lnTo>
                <a:close/>
              </a:path>
            </a:pathLst>
          </a:custGeom>
          <a:blipFill>
            <a:blip r:embed="rId2"/>
            <a:stretch>
              <a:fillRect l="0" t="0" r="0" b="0"/>
            </a:stretch>
          </a:blipFill>
        </p:spPr>
      </p:sp>
      <p:sp>
        <p:nvSpPr>
          <p:cNvPr name="TextBox 6" id="6"/>
          <p:cNvSpPr txBox="true"/>
          <p:nvPr/>
        </p:nvSpPr>
        <p:spPr>
          <a:xfrm rot="0">
            <a:off x="2346573" y="7597417"/>
            <a:ext cx="13594854" cy="1144906"/>
          </a:xfrm>
          <a:prstGeom prst="rect">
            <a:avLst/>
          </a:prstGeom>
        </p:spPr>
        <p:txBody>
          <a:bodyPr anchor="t" rtlCol="false" tIns="0" lIns="0" bIns="0" rIns="0">
            <a:spAutoFit/>
          </a:bodyPr>
          <a:lstStyle/>
          <a:p>
            <a:pPr algn="ctr">
              <a:lnSpc>
                <a:spcPts val="4619"/>
              </a:lnSpc>
              <a:spcBef>
                <a:spcPct val="0"/>
              </a:spcBef>
            </a:pPr>
            <a:r>
              <a:rPr lang="en-US" sz="3299">
                <a:solidFill>
                  <a:srgbClr val="FFFFFF"/>
                </a:solidFill>
                <a:latin typeface="Helvetica World"/>
                <a:ea typeface="Helvetica World"/>
                <a:cs typeface="Helvetica World"/>
                <a:sym typeface="Helvetica World"/>
              </a:rPr>
              <a:t>Returns the node with the largest key smaller than this node's key, or None</a:t>
            </a:r>
          </a:p>
          <a:p>
            <a:pPr algn="ctr">
              <a:lnSpc>
                <a:spcPts val="4619"/>
              </a:lnSpc>
              <a:spcBef>
                <a:spcPct val="0"/>
              </a:spcBef>
            </a:pPr>
            <a:r>
              <a:rPr lang="en-US" sz="3299">
                <a:solidFill>
                  <a:srgbClr val="FFFFFF"/>
                </a:solidFill>
                <a:latin typeface="Helvetica World"/>
                <a:ea typeface="Helvetica World"/>
                <a:cs typeface="Helvetica World"/>
                <a:sym typeface="Helvetica World"/>
              </a:rPr>
              <a:t>if this node has the smallest key in the tree.</a:t>
            </a:r>
          </a:p>
        </p:txBody>
      </p:sp>
      <p:sp>
        <p:nvSpPr>
          <p:cNvPr name="Freeform 7" id="7"/>
          <p:cNvSpPr/>
          <p:nvPr/>
        </p:nvSpPr>
        <p:spPr>
          <a:xfrm flipH="false" flipV="false" rot="-3117037">
            <a:off x="16099474" y="7952721"/>
            <a:ext cx="2112604" cy="1859092"/>
          </a:xfrm>
          <a:custGeom>
            <a:avLst/>
            <a:gdLst/>
            <a:ahLst/>
            <a:cxnLst/>
            <a:rect r="r" b="b" t="t" l="l"/>
            <a:pathLst>
              <a:path h="1859092" w="2112604">
                <a:moveTo>
                  <a:pt x="0" y="0"/>
                </a:moveTo>
                <a:lnTo>
                  <a:pt x="2112605" y="0"/>
                </a:lnTo>
                <a:lnTo>
                  <a:pt x="2112605" y="1859092"/>
                </a:lnTo>
                <a:lnTo>
                  <a:pt x="0" y="185909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Tree>
  </p:cSld>
  <p:clrMapOvr>
    <a:masterClrMapping/>
  </p:clrMapOvr>
</p:sld>
</file>

<file path=ppt/slides/slide116.xml><?xml version="1.0" encoding="utf-8"?>
<p:sld xmlns:p="http://schemas.openxmlformats.org/presentationml/2006/main" xmlns:a="http://schemas.openxmlformats.org/drawingml/2006/main" xmlns:r="http://schemas.openxmlformats.org/officeDocument/2006/relationships">
  <p:cSld>
    <p:bg>
      <p:bgPr>
        <a:solidFill>
          <a:srgbClr val="1E1E3F"/>
        </a:solidFill>
      </p:bgPr>
    </p:bg>
    <p:spTree>
      <p:nvGrpSpPr>
        <p:cNvPr id="1" name=""/>
        <p:cNvGrpSpPr/>
        <p:nvPr/>
      </p:nvGrpSpPr>
      <p:grpSpPr>
        <a:xfrm>
          <a:off x="0" y="0"/>
          <a:ext cx="0" cy="0"/>
          <a:chOff x="0" y="0"/>
          <a:chExt cx="0" cy="0"/>
        </a:xfrm>
      </p:grpSpPr>
      <p:grpSp>
        <p:nvGrpSpPr>
          <p:cNvPr name="Group 2" id="2"/>
          <p:cNvGrpSpPr/>
          <p:nvPr/>
        </p:nvGrpSpPr>
        <p:grpSpPr>
          <a:xfrm rot="0">
            <a:off x="666750" y="666750"/>
            <a:ext cx="16954500" cy="8953500"/>
            <a:chOff x="0" y="0"/>
            <a:chExt cx="4465383" cy="2358123"/>
          </a:xfrm>
        </p:grpSpPr>
        <p:sp>
          <p:nvSpPr>
            <p:cNvPr name="Freeform 3" id="3"/>
            <p:cNvSpPr/>
            <p:nvPr/>
          </p:nvSpPr>
          <p:spPr>
            <a:xfrm flipH="false" flipV="false" rot="0">
              <a:off x="0" y="0"/>
              <a:ext cx="4465383" cy="2358124"/>
            </a:xfrm>
            <a:custGeom>
              <a:avLst/>
              <a:gdLst/>
              <a:ahLst/>
              <a:cxnLst/>
              <a:rect r="r" b="b" t="t" l="l"/>
              <a:pathLst>
                <a:path h="2358124" w="4465383">
                  <a:moveTo>
                    <a:pt x="20548" y="0"/>
                  </a:moveTo>
                  <a:lnTo>
                    <a:pt x="4444835" y="0"/>
                  </a:lnTo>
                  <a:cubicBezTo>
                    <a:pt x="4456183" y="0"/>
                    <a:pt x="4465383" y="9200"/>
                    <a:pt x="4465383" y="20548"/>
                  </a:cubicBezTo>
                  <a:lnTo>
                    <a:pt x="4465383" y="2337575"/>
                  </a:lnTo>
                  <a:cubicBezTo>
                    <a:pt x="4465383" y="2348924"/>
                    <a:pt x="4456183" y="2358124"/>
                    <a:pt x="4444835" y="2358124"/>
                  </a:cubicBezTo>
                  <a:lnTo>
                    <a:pt x="20548" y="2358124"/>
                  </a:lnTo>
                  <a:cubicBezTo>
                    <a:pt x="9200" y="2358124"/>
                    <a:pt x="0" y="2348924"/>
                    <a:pt x="0" y="2337575"/>
                  </a:cubicBezTo>
                  <a:lnTo>
                    <a:pt x="0" y="20548"/>
                  </a:lnTo>
                  <a:cubicBezTo>
                    <a:pt x="0" y="9200"/>
                    <a:pt x="9200" y="0"/>
                    <a:pt x="20548" y="0"/>
                  </a:cubicBezTo>
                  <a:close/>
                </a:path>
              </a:pathLst>
            </a:custGeom>
            <a:solidFill>
              <a:srgbClr val="4F5AAF"/>
            </a:solidFill>
            <a:ln cap="rnd">
              <a:noFill/>
              <a:prstDash val="solid"/>
              <a:round/>
            </a:ln>
          </p:spPr>
        </p:sp>
        <p:sp>
          <p:nvSpPr>
            <p:cNvPr name="TextBox 4" id="4"/>
            <p:cNvSpPr txBox="true"/>
            <p:nvPr/>
          </p:nvSpPr>
          <p:spPr>
            <a:xfrm>
              <a:off x="0" y="-57150"/>
              <a:ext cx="4465383" cy="2415273"/>
            </a:xfrm>
            <a:prstGeom prst="rect">
              <a:avLst/>
            </a:prstGeom>
          </p:spPr>
          <p:txBody>
            <a:bodyPr anchor="ctr" rtlCol="false" tIns="50800" lIns="50800" bIns="50800" rIns="50800"/>
            <a:lstStyle/>
            <a:p>
              <a:pPr algn="ctr" marL="0" indent="0" lvl="0">
                <a:lnSpc>
                  <a:spcPts val="3359"/>
                </a:lnSpc>
                <a:spcBef>
                  <a:spcPct val="0"/>
                </a:spcBef>
              </a:pPr>
            </a:p>
          </p:txBody>
        </p:sp>
      </p:grpSp>
      <p:sp>
        <p:nvSpPr>
          <p:cNvPr name="Freeform 5" id="5"/>
          <p:cNvSpPr/>
          <p:nvPr/>
        </p:nvSpPr>
        <p:spPr>
          <a:xfrm flipH="false" flipV="false" rot="0">
            <a:off x="9895237" y="1510554"/>
            <a:ext cx="7364063" cy="6195018"/>
          </a:xfrm>
          <a:custGeom>
            <a:avLst/>
            <a:gdLst/>
            <a:ahLst/>
            <a:cxnLst/>
            <a:rect r="r" b="b" t="t" l="l"/>
            <a:pathLst>
              <a:path h="6195018" w="7364063">
                <a:moveTo>
                  <a:pt x="0" y="0"/>
                </a:moveTo>
                <a:lnTo>
                  <a:pt x="7364063" y="0"/>
                </a:lnTo>
                <a:lnTo>
                  <a:pt x="7364063" y="6195018"/>
                </a:lnTo>
                <a:lnTo>
                  <a:pt x="0" y="6195018"/>
                </a:lnTo>
                <a:lnTo>
                  <a:pt x="0" y="0"/>
                </a:lnTo>
                <a:close/>
              </a:path>
            </a:pathLst>
          </a:custGeom>
          <a:blipFill>
            <a:blip r:embed="rId2"/>
            <a:stretch>
              <a:fillRect l="0" t="0" r="0" b="0"/>
            </a:stretch>
          </a:blipFill>
        </p:spPr>
      </p:sp>
      <p:sp>
        <p:nvSpPr>
          <p:cNvPr name="TextBox 6" id="6"/>
          <p:cNvSpPr txBox="true"/>
          <p:nvPr/>
        </p:nvSpPr>
        <p:spPr>
          <a:xfrm rot="0">
            <a:off x="609569" y="3097792"/>
            <a:ext cx="9457118" cy="3470777"/>
          </a:xfrm>
          <a:prstGeom prst="rect">
            <a:avLst/>
          </a:prstGeom>
        </p:spPr>
        <p:txBody>
          <a:bodyPr anchor="t" rtlCol="false" tIns="0" lIns="0" bIns="0" rIns="0">
            <a:spAutoFit/>
          </a:bodyPr>
          <a:lstStyle/>
          <a:p>
            <a:pPr algn="ctr">
              <a:lnSpc>
                <a:spcPts val="4629"/>
              </a:lnSpc>
              <a:spcBef>
                <a:spcPct val="0"/>
              </a:spcBef>
            </a:pPr>
            <a:r>
              <a:rPr lang="en-US" sz="3306">
                <a:solidFill>
                  <a:srgbClr val="FFFFFF"/>
                </a:solidFill>
                <a:latin typeface="Helvetica World"/>
                <a:ea typeface="Helvetica World"/>
                <a:cs typeface="Helvetica World"/>
                <a:sym typeface="Helvetica World"/>
              </a:rPr>
              <a:t>Replace the node by a replacement tree.</a:t>
            </a:r>
          </a:p>
          <a:p>
            <a:pPr algn="ctr">
              <a:lnSpc>
                <a:spcPts val="4629"/>
              </a:lnSpc>
              <a:spcBef>
                <a:spcPct val="0"/>
              </a:spcBef>
            </a:pPr>
            <a:r>
              <a:rPr lang="en-US" sz="3306">
                <a:solidFill>
                  <a:srgbClr val="FFFFFF"/>
                </a:solidFill>
                <a:latin typeface="Helvetica World"/>
                <a:ea typeface="Helvetica World"/>
                <a:cs typeface="Helvetica World"/>
                <a:sym typeface="Helvetica World"/>
              </a:rPr>
              <a:t>Requires the current node to be a leaf.</a:t>
            </a:r>
          </a:p>
          <a:p>
            <a:pPr algn="ctr">
              <a:lnSpc>
                <a:spcPts val="4629"/>
              </a:lnSpc>
              <a:spcBef>
                <a:spcPct val="0"/>
              </a:spcBef>
            </a:pPr>
            <a:r>
              <a:rPr lang="en-US" sz="3306">
                <a:solidFill>
                  <a:srgbClr val="FFFFFF"/>
                </a:solidFill>
                <a:latin typeface="Helvetica World"/>
                <a:ea typeface="Helvetica World"/>
                <a:cs typeface="Helvetica World"/>
                <a:sym typeface="Helvetica World"/>
              </a:rPr>
              <a:t>:param replacement: (Node) The root node of the replacement sub tree</a:t>
            </a:r>
          </a:p>
          <a:p>
            <a:pPr algn="ctr">
              <a:lnSpc>
                <a:spcPts val="4629"/>
              </a:lnSpc>
              <a:spcBef>
                <a:spcPct val="0"/>
              </a:spcBef>
            </a:pPr>
            <a:r>
              <a:rPr lang="en-US" sz="3306">
                <a:solidFill>
                  <a:srgbClr val="FFFFFF"/>
                </a:solidFill>
                <a:latin typeface="Helvetica World"/>
                <a:ea typeface="Helvetica World"/>
                <a:cs typeface="Helvetica World"/>
                <a:sym typeface="Helvetica World"/>
              </a:rPr>
              <a:t>:param root: (Node) The root of the tree</a:t>
            </a:r>
          </a:p>
          <a:p>
            <a:pPr algn="ctr">
              <a:lnSpc>
                <a:spcPts val="4629"/>
              </a:lnSpc>
              <a:spcBef>
                <a:spcPct val="0"/>
              </a:spcBef>
            </a:pPr>
            <a:r>
              <a:rPr lang="en-US" sz="3306">
                <a:solidFill>
                  <a:srgbClr val="FFFFFF"/>
                </a:solidFill>
                <a:latin typeface="Helvetica World"/>
                <a:ea typeface="Helvetica World"/>
                <a:cs typeface="Helvetica World"/>
                <a:sym typeface="Helvetica World"/>
              </a:rPr>
              <a:t>:return: (Node) The root of the updated tree</a:t>
            </a:r>
          </a:p>
        </p:txBody>
      </p:sp>
    </p:spTree>
  </p:cSld>
  <p:clrMapOvr>
    <a:masterClrMapping/>
  </p:clrMapOvr>
</p:sld>
</file>

<file path=ppt/slides/slide117.xml><?xml version="1.0" encoding="utf-8"?>
<p:sld xmlns:p="http://schemas.openxmlformats.org/presentationml/2006/main" xmlns:a="http://schemas.openxmlformats.org/drawingml/2006/main" xmlns:r="http://schemas.openxmlformats.org/officeDocument/2006/relationships">
  <p:cSld>
    <p:bg>
      <p:bgPr>
        <a:solidFill>
          <a:srgbClr val="1E1E3F"/>
        </a:solidFill>
      </p:bgPr>
    </p:bg>
    <p:spTree>
      <p:nvGrpSpPr>
        <p:cNvPr id="1" name=""/>
        <p:cNvGrpSpPr/>
        <p:nvPr/>
      </p:nvGrpSpPr>
      <p:grpSpPr>
        <a:xfrm>
          <a:off x="0" y="0"/>
          <a:ext cx="0" cy="0"/>
          <a:chOff x="0" y="0"/>
          <a:chExt cx="0" cy="0"/>
        </a:xfrm>
      </p:grpSpPr>
      <p:grpSp>
        <p:nvGrpSpPr>
          <p:cNvPr name="Group 2" id="2"/>
          <p:cNvGrpSpPr/>
          <p:nvPr/>
        </p:nvGrpSpPr>
        <p:grpSpPr>
          <a:xfrm rot="0">
            <a:off x="666750" y="666750"/>
            <a:ext cx="16954500" cy="8953500"/>
            <a:chOff x="0" y="0"/>
            <a:chExt cx="4465383" cy="2358123"/>
          </a:xfrm>
        </p:grpSpPr>
        <p:sp>
          <p:nvSpPr>
            <p:cNvPr name="Freeform 3" id="3"/>
            <p:cNvSpPr/>
            <p:nvPr/>
          </p:nvSpPr>
          <p:spPr>
            <a:xfrm flipH="false" flipV="false" rot="0">
              <a:off x="0" y="0"/>
              <a:ext cx="4465383" cy="2358124"/>
            </a:xfrm>
            <a:custGeom>
              <a:avLst/>
              <a:gdLst/>
              <a:ahLst/>
              <a:cxnLst/>
              <a:rect r="r" b="b" t="t" l="l"/>
              <a:pathLst>
                <a:path h="2358124" w="4465383">
                  <a:moveTo>
                    <a:pt x="20548" y="0"/>
                  </a:moveTo>
                  <a:lnTo>
                    <a:pt x="4444835" y="0"/>
                  </a:lnTo>
                  <a:cubicBezTo>
                    <a:pt x="4456183" y="0"/>
                    <a:pt x="4465383" y="9200"/>
                    <a:pt x="4465383" y="20548"/>
                  </a:cubicBezTo>
                  <a:lnTo>
                    <a:pt x="4465383" y="2337575"/>
                  </a:lnTo>
                  <a:cubicBezTo>
                    <a:pt x="4465383" y="2348924"/>
                    <a:pt x="4456183" y="2358124"/>
                    <a:pt x="4444835" y="2358124"/>
                  </a:cubicBezTo>
                  <a:lnTo>
                    <a:pt x="20548" y="2358124"/>
                  </a:lnTo>
                  <a:cubicBezTo>
                    <a:pt x="9200" y="2358124"/>
                    <a:pt x="0" y="2348924"/>
                    <a:pt x="0" y="2337575"/>
                  </a:cubicBezTo>
                  <a:lnTo>
                    <a:pt x="0" y="20548"/>
                  </a:lnTo>
                  <a:cubicBezTo>
                    <a:pt x="0" y="9200"/>
                    <a:pt x="9200" y="0"/>
                    <a:pt x="20548" y="0"/>
                  </a:cubicBezTo>
                  <a:close/>
                </a:path>
              </a:pathLst>
            </a:custGeom>
            <a:solidFill>
              <a:srgbClr val="4F5AAF"/>
            </a:solidFill>
            <a:ln cap="rnd">
              <a:noFill/>
              <a:prstDash val="solid"/>
              <a:round/>
            </a:ln>
          </p:spPr>
        </p:sp>
        <p:sp>
          <p:nvSpPr>
            <p:cNvPr name="TextBox 4" id="4"/>
            <p:cNvSpPr txBox="true"/>
            <p:nvPr/>
          </p:nvSpPr>
          <p:spPr>
            <a:xfrm>
              <a:off x="0" y="-57150"/>
              <a:ext cx="4465383" cy="2415273"/>
            </a:xfrm>
            <a:prstGeom prst="rect">
              <a:avLst/>
            </a:prstGeom>
          </p:spPr>
          <p:txBody>
            <a:bodyPr anchor="ctr" rtlCol="false" tIns="50800" lIns="50800" bIns="50800" rIns="50800"/>
            <a:lstStyle/>
            <a:p>
              <a:pPr algn="ctr" marL="0" indent="0" lvl="0">
                <a:lnSpc>
                  <a:spcPts val="3359"/>
                </a:lnSpc>
                <a:spcBef>
                  <a:spcPct val="0"/>
                </a:spcBef>
              </a:pPr>
            </a:p>
          </p:txBody>
        </p:sp>
      </p:grpSp>
      <p:sp>
        <p:nvSpPr>
          <p:cNvPr name="Freeform 5" id="5"/>
          <p:cNvSpPr/>
          <p:nvPr/>
        </p:nvSpPr>
        <p:spPr>
          <a:xfrm flipH="false" flipV="false" rot="0">
            <a:off x="1623633" y="3184651"/>
            <a:ext cx="7520367" cy="1371847"/>
          </a:xfrm>
          <a:custGeom>
            <a:avLst/>
            <a:gdLst/>
            <a:ahLst/>
            <a:cxnLst/>
            <a:rect r="r" b="b" t="t" l="l"/>
            <a:pathLst>
              <a:path h="1371847" w="7520367">
                <a:moveTo>
                  <a:pt x="0" y="0"/>
                </a:moveTo>
                <a:lnTo>
                  <a:pt x="7520367" y="0"/>
                </a:lnTo>
                <a:lnTo>
                  <a:pt x="7520367" y="1371847"/>
                </a:lnTo>
                <a:lnTo>
                  <a:pt x="0" y="1371847"/>
                </a:lnTo>
                <a:lnTo>
                  <a:pt x="0" y="0"/>
                </a:lnTo>
                <a:close/>
              </a:path>
            </a:pathLst>
          </a:custGeom>
          <a:blipFill>
            <a:blip r:embed="rId2"/>
            <a:stretch>
              <a:fillRect l="0" t="0" r="0" b="0"/>
            </a:stretch>
          </a:blipFill>
        </p:spPr>
      </p:sp>
      <p:sp>
        <p:nvSpPr>
          <p:cNvPr name="Freeform 6" id="6"/>
          <p:cNvSpPr/>
          <p:nvPr/>
        </p:nvSpPr>
        <p:spPr>
          <a:xfrm flipH="false" flipV="false" rot="0">
            <a:off x="9423423" y="1554734"/>
            <a:ext cx="7835877" cy="4917013"/>
          </a:xfrm>
          <a:custGeom>
            <a:avLst/>
            <a:gdLst/>
            <a:ahLst/>
            <a:cxnLst/>
            <a:rect r="r" b="b" t="t" l="l"/>
            <a:pathLst>
              <a:path h="4917013" w="7835877">
                <a:moveTo>
                  <a:pt x="0" y="0"/>
                </a:moveTo>
                <a:lnTo>
                  <a:pt x="7835877" y="0"/>
                </a:lnTo>
                <a:lnTo>
                  <a:pt x="7835877" y="4917013"/>
                </a:lnTo>
                <a:lnTo>
                  <a:pt x="0" y="4917013"/>
                </a:lnTo>
                <a:lnTo>
                  <a:pt x="0" y="0"/>
                </a:lnTo>
                <a:close/>
              </a:path>
            </a:pathLst>
          </a:custGeom>
          <a:blipFill>
            <a:blip r:embed="rId3"/>
            <a:stretch>
              <a:fillRect l="0" t="0" r="0" b="0"/>
            </a:stretch>
          </a:blipFill>
        </p:spPr>
      </p:sp>
      <p:sp>
        <p:nvSpPr>
          <p:cNvPr name="TextBox 7" id="7"/>
          <p:cNvSpPr txBox="true"/>
          <p:nvPr/>
        </p:nvSpPr>
        <p:spPr>
          <a:xfrm rot="0">
            <a:off x="1429252" y="6762358"/>
            <a:ext cx="14781833" cy="1695729"/>
          </a:xfrm>
          <a:prstGeom prst="rect">
            <a:avLst/>
          </a:prstGeom>
        </p:spPr>
        <p:txBody>
          <a:bodyPr anchor="t" rtlCol="false" tIns="0" lIns="0" bIns="0" rIns="0">
            <a:spAutoFit/>
          </a:bodyPr>
          <a:lstStyle/>
          <a:p>
            <a:pPr algn="ctr">
              <a:lnSpc>
                <a:spcPts val="4501"/>
              </a:lnSpc>
              <a:spcBef>
                <a:spcPct val="0"/>
              </a:spcBef>
            </a:pPr>
            <a:r>
              <a:rPr lang="en-US" sz="3215">
                <a:solidFill>
                  <a:srgbClr val="FFFFFF"/>
                </a:solidFill>
                <a:latin typeface="Helvetica World"/>
                <a:ea typeface="Helvetica World"/>
                <a:cs typeface="Helvetica World"/>
                <a:sym typeface="Helvetica World"/>
              </a:rPr>
              <a:t>Visualize the node and its descendants.</a:t>
            </a:r>
          </a:p>
          <a:p>
            <a:pPr algn="ctr">
              <a:lnSpc>
                <a:spcPts val="4501"/>
              </a:lnSpc>
              <a:spcBef>
                <a:spcPct val="0"/>
              </a:spcBef>
            </a:pPr>
            <a:r>
              <a:rPr lang="en-US" sz="3215">
                <a:solidFill>
                  <a:srgbClr val="FFFFFF"/>
                </a:solidFill>
                <a:latin typeface="Helvetica World"/>
                <a:ea typeface="Helvetica World"/>
                <a:cs typeface="Helvetica World"/>
                <a:sym typeface="Helvetica World"/>
              </a:rPr>
              <a:t>:param depth: (int) Used by the recursive formula, should be left at the default value</a:t>
            </a:r>
          </a:p>
          <a:p>
            <a:pPr algn="ctr">
              <a:lnSpc>
                <a:spcPts val="4501"/>
              </a:lnSpc>
              <a:spcBef>
                <a:spcPct val="0"/>
              </a:spcBef>
            </a:pPr>
            <a:r>
              <a:rPr lang="en-US" sz="3215">
                <a:solidFill>
                  <a:srgbClr val="FFFFFF"/>
                </a:solidFill>
                <a:latin typeface="Helvetica World"/>
                <a:ea typeface="Helvetica World"/>
                <a:cs typeface="Helvetica World"/>
                <a:sym typeface="Helvetica World"/>
              </a:rPr>
              <a:t>:return: (str) String representation of the visualization</a:t>
            </a:r>
          </a:p>
        </p:txBody>
      </p:sp>
    </p:spTree>
  </p:cSld>
  <p:clrMapOvr>
    <a:masterClrMapping/>
  </p:clrMapOvr>
</p:sld>
</file>

<file path=ppt/slides/slide118.xml><?xml version="1.0" encoding="utf-8"?>
<p:sld xmlns:p="http://schemas.openxmlformats.org/presentationml/2006/main" xmlns:a="http://schemas.openxmlformats.org/drawingml/2006/main" xmlns:r="http://schemas.openxmlformats.org/officeDocument/2006/relationships">
  <p:cSld>
    <p:bg>
      <p:bgPr>
        <a:solidFill>
          <a:srgbClr val="1E1E3F"/>
        </a:solidFill>
      </p:bgPr>
    </p:bg>
    <p:spTree>
      <p:nvGrpSpPr>
        <p:cNvPr id="1" name=""/>
        <p:cNvGrpSpPr/>
        <p:nvPr/>
      </p:nvGrpSpPr>
      <p:grpSpPr>
        <a:xfrm>
          <a:off x="0" y="0"/>
          <a:ext cx="0" cy="0"/>
          <a:chOff x="0" y="0"/>
          <a:chExt cx="0" cy="0"/>
        </a:xfrm>
      </p:grpSpPr>
      <p:grpSp>
        <p:nvGrpSpPr>
          <p:cNvPr name="Group 2" id="2"/>
          <p:cNvGrpSpPr/>
          <p:nvPr/>
        </p:nvGrpSpPr>
        <p:grpSpPr>
          <a:xfrm rot="0">
            <a:off x="666750" y="666750"/>
            <a:ext cx="16954500" cy="8953500"/>
            <a:chOff x="0" y="0"/>
            <a:chExt cx="4465383" cy="2358123"/>
          </a:xfrm>
        </p:grpSpPr>
        <p:sp>
          <p:nvSpPr>
            <p:cNvPr name="Freeform 3" id="3"/>
            <p:cNvSpPr/>
            <p:nvPr/>
          </p:nvSpPr>
          <p:spPr>
            <a:xfrm flipH="false" flipV="false" rot="0">
              <a:off x="0" y="0"/>
              <a:ext cx="4465383" cy="2358124"/>
            </a:xfrm>
            <a:custGeom>
              <a:avLst/>
              <a:gdLst/>
              <a:ahLst/>
              <a:cxnLst/>
              <a:rect r="r" b="b" t="t" l="l"/>
              <a:pathLst>
                <a:path h="2358124" w="4465383">
                  <a:moveTo>
                    <a:pt x="20548" y="0"/>
                  </a:moveTo>
                  <a:lnTo>
                    <a:pt x="4444835" y="0"/>
                  </a:lnTo>
                  <a:cubicBezTo>
                    <a:pt x="4456183" y="0"/>
                    <a:pt x="4465383" y="9200"/>
                    <a:pt x="4465383" y="20548"/>
                  </a:cubicBezTo>
                  <a:lnTo>
                    <a:pt x="4465383" y="2337575"/>
                  </a:lnTo>
                  <a:cubicBezTo>
                    <a:pt x="4465383" y="2348924"/>
                    <a:pt x="4456183" y="2358124"/>
                    <a:pt x="4444835" y="2358124"/>
                  </a:cubicBezTo>
                  <a:lnTo>
                    <a:pt x="20548" y="2358124"/>
                  </a:lnTo>
                  <a:cubicBezTo>
                    <a:pt x="9200" y="2358124"/>
                    <a:pt x="0" y="2348924"/>
                    <a:pt x="0" y="2337575"/>
                  </a:cubicBezTo>
                  <a:lnTo>
                    <a:pt x="0" y="20548"/>
                  </a:lnTo>
                  <a:cubicBezTo>
                    <a:pt x="0" y="9200"/>
                    <a:pt x="9200" y="0"/>
                    <a:pt x="20548" y="0"/>
                  </a:cubicBezTo>
                  <a:close/>
                </a:path>
              </a:pathLst>
            </a:custGeom>
            <a:solidFill>
              <a:srgbClr val="4F5AAF"/>
            </a:solidFill>
            <a:ln cap="rnd">
              <a:noFill/>
              <a:prstDash val="solid"/>
              <a:round/>
            </a:ln>
          </p:spPr>
        </p:sp>
        <p:sp>
          <p:nvSpPr>
            <p:cNvPr name="TextBox 4" id="4"/>
            <p:cNvSpPr txBox="true"/>
            <p:nvPr/>
          </p:nvSpPr>
          <p:spPr>
            <a:xfrm>
              <a:off x="0" y="-57150"/>
              <a:ext cx="4465383" cy="2415273"/>
            </a:xfrm>
            <a:prstGeom prst="rect">
              <a:avLst/>
            </a:prstGeom>
          </p:spPr>
          <p:txBody>
            <a:bodyPr anchor="ctr" rtlCol="false" tIns="50800" lIns="50800" bIns="50800" rIns="50800"/>
            <a:lstStyle/>
            <a:p>
              <a:pPr algn="ctr" marL="0" indent="0" lvl="0">
                <a:lnSpc>
                  <a:spcPts val="3359"/>
                </a:lnSpc>
                <a:spcBef>
                  <a:spcPct val="0"/>
                </a:spcBef>
              </a:pPr>
            </a:p>
          </p:txBody>
        </p:sp>
      </p:grpSp>
      <p:sp>
        <p:nvSpPr>
          <p:cNvPr name="Freeform 5" id="5"/>
          <p:cNvSpPr/>
          <p:nvPr/>
        </p:nvSpPr>
        <p:spPr>
          <a:xfrm flipH="false" flipV="false" rot="-3117037">
            <a:off x="16099474" y="7952721"/>
            <a:ext cx="2112604" cy="1859092"/>
          </a:xfrm>
          <a:custGeom>
            <a:avLst/>
            <a:gdLst/>
            <a:ahLst/>
            <a:cxnLst/>
            <a:rect r="r" b="b" t="t" l="l"/>
            <a:pathLst>
              <a:path h="1859092" w="2112604">
                <a:moveTo>
                  <a:pt x="0" y="0"/>
                </a:moveTo>
                <a:lnTo>
                  <a:pt x="2112605" y="0"/>
                </a:lnTo>
                <a:lnTo>
                  <a:pt x="2112605" y="1859092"/>
                </a:lnTo>
                <a:lnTo>
                  <a:pt x="0" y="185909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grpSp>
        <p:nvGrpSpPr>
          <p:cNvPr name="Group 6" id="6"/>
          <p:cNvGrpSpPr/>
          <p:nvPr/>
        </p:nvGrpSpPr>
        <p:grpSpPr>
          <a:xfrm rot="0">
            <a:off x="1434569" y="2794292"/>
            <a:ext cx="14699626" cy="1019091"/>
            <a:chOff x="0" y="0"/>
            <a:chExt cx="19599501" cy="1358788"/>
          </a:xfrm>
        </p:grpSpPr>
        <p:sp>
          <p:nvSpPr>
            <p:cNvPr name="TextBox 7" id="7"/>
            <p:cNvSpPr txBox="true"/>
            <p:nvPr/>
          </p:nvSpPr>
          <p:spPr>
            <a:xfrm rot="0">
              <a:off x="0" y="-9525"/>
              <a:ext cx="19599501" cy="517525"/>
            </a:xfrm>
            <a:prstGeom prst="rect">
              <a:avLst/>
            </a:prstGeom>
          </p:spPr>
          <p:txBody>
            <a:bodyPr anchor="t" rtlCol="false" tIns="0" lIns="0" bIns="0" rIns="0">
              <a:spAutoFit/>
            </a:bodyPr>
            <a:lstStyle/>
            <a:p>
              <a:pPr algn="l" marL="0" indent="0" lvl="0">
                <a:lnSpc>
                  <a:spcPts val="3000"/>
                </a:lnSpc>
                <a:spcBef>
                  <a:spcPct val="0"/>
                </a:spcBef>
              </a:pPr>
            </a:p>
          </p:txBody>
        </p:sp>
        <p:sp>
          <p:nvSpPr>
            <p:cNvPr name="TextBox 8" id="8"/>
            <p:cNvSpPr txBox="true"/>
            <p:nvPr/>
          </p:nvSpPr>
          <p:spPr>
            <a:xfrm rot="0">
              <a:off x="0" y="811629"/>
              <a:ext cx="15344253" cy="547159"/>
            </a:xfrm>
            <a:prstGeom prst="rect">
              <a:avLst/>
            </a:prstGeom>
          </p:spPr>
          <p:txBody>
            <a:bodyPr anchor="t" rtlCol="false" tIns="0" lIns="0" bIns="0" rIns="0">
              <a:spAutoFit/>
            </a:bodyPr>
            <a:lstStyle/>
            <a:p>
              <a:pPr algn="l" marL="0" indent="0" lvl="0">
                <a:lnSpc>
                  <a:spcPts val="3499"/>
                </a:lnSpc>
              </a:pPr>
            </a:p>
          </p:txBody>
        </p:sp>
      </p:grpSp>
      <p:grpSp>
        <p:nvGrpSpPr>
          <p:cNvPr name="Group 9" id="9"/>
          <p:cNvGrpSpPr/>
          <p:nvPr/>
        </p:nvGrpSpPr>
        <p:grpSpPr>
          <a:xfrm rot="0">
            <a:off x="1614741" y="4374867"/>
            <a:ext cx="15058518" cy="2122317"/>
            <a:chOff x="0" y="0"/>
            <a:chExt cx="20078024" cy="2829756"/>
          </a:xfrm>
        </p:grpSpPr>
        <p:sp>
          <p:nvSpPr>
            <p:cNvPr name="TextBox 10" id="10"/>
            <p:cNvSpPr txBox="true"/>
            <p:nvPr/>
          </p:nvSpPr>
          <p:spPr>
            <a:xfrm rot="0">
              <a:off x="0" y="-66675"/>
              <a:ext cx="20078024" cy="1356050"/>
            </a:xfrm>
            <a:prstGeom prst="rect">
              <a:avLst/>
            </a:prstGeom>
          </p:spPr>
          <p:txBody>
            <a:bodyPr anchor="t" rtlCol="false" tIns="0" lIns="0" bIns="0" rIns="0">
              <a:spAutoFit/>
            </a:bodyPr>
            <a:lstStyle/>
            <a:p>
              <a:pPr algn="ctr" marL="0" indent="0" lvl="0">
                <a:lnSpc>
                  <a:spcPts val="8262"/>
                </a:lnSpc>
              </a:pPr>
              <a:r>
                <a:rPr lang="en-US" sz="6355" spc="-190">
                  <a:solidFill>
                    <a:srgbClr val="FFFFFF"/>
                  </a:solidFill>
                  <a:latin typeface="Georgia Pro Condensed"/>
                  <a:ea typeface="Georgia Pro Condensed"/>
                  <a:cs typeface="Georgia Pro Condensed"/>
                  <a:sym typeface="Georgia Pro Condensed"/>
                </a:rPr>
                <a:t>OUTPUT  TRACE</a:t>
              </a:r>
            </a:p>
          </p:txBody>
        </p:sp>
        <p:sp>
          <p:nvSpPr>
            <p:cNvPr name="TextBox 11" id="11"/>
            <p:cNvSpPr txBox="true"/>
            <p:nvPr/>
          </p:nvSpPr>
          <p:spPr>
            <a:xfrm rot="0">
              <a:off x="0" y="1740708"/>
              <a:ext cx="20078024" cy="413118"/>
            </a:xfrm>
            <a:prstGeom prst="rect">
              <a:avLst/>
            </a:prstGeom>
          </p:spPr>
          <p:txBody>
            <a:bodyPr anchor="t" rtlCol="false" tIns="0" lIns="0" bIns="0" rIns="0">
              <a:spAutoFit/>
            </a:bodyPr>
            <a:lstStyle/>
            <a:p>
              <a:pPr algn="l" marL="0" indent="0" lvl="0">
                <a:lnSpc>
                  <a:spcPts val="2383"/>
                </a:lnSpc>
                <a:spcBef>
                  <a:spcPct val="0"/>
                </a:spcBef>
              </a:pPr>
            </a:p>
          </p:txBody>
        </p:sp>
        <p:sp>
          <p:nvSpPr>
            <p:cNvPr name="TextBox 12" id="12"/>
            <p:cNvSpPr txBox="true"/>
            <p:nvPr/>
          </p:nvSpPr>
          <p:spPr>
            <a:xfrm rot="0">
              <a:off x="0" y="2385264"/>
              <a:ext cx="15718884" cy="444492"/>
            </a:xfrm>
            <a:prstGeom prst="rect">
              <a:avLst/>
            </a:prstGeom>
          </p:spPr>
          <p:txBody>
            <a:bodyPr anchor="t" rtlCol="false" tIns="0" lIns="0" bIns="0" rIns="0">
              <a:spAutoFit/>
            </a:bodyPr>
            <a:lstStyle/>
            <a:p>
              <a:pPr algn="l" marL="0" indent="0" lvl="0">
                <a:lnSpc>
                  <a:spcPts val="2780"/>
                </a:lnSpc>
              </a:pPr>
            </a:p>
          </p:txBody>
        </p:sp>
      </p:grpSp>
    </p:spTree>
  </p:cSld>
  <p:clrMapOvr>
    <a:masterClrMapping/>
  </p:clrMapOvr>
</p:sld>
</file>

<file path=ppt/slides/slide119.xml><?xml version="1.0" encoding="utf-8"?>
<p:sld xmlns:p="http://schemas.openxmlformats.org/presentationml/2006/main" xmlns:a="http://schemas.openxmlformats.org/drawingml/2006/main" xmlns:r="http://schemas.openxmlformats.org/officeDocument/2006/relationships">
  <p:cSld>
    <p:bg>
      <p:bgPr>
        <a:solidFill>
          <a:srgbClr val="1E1E3F"/>
        </a:solidFill>
      </p:bgPr>
    </p:bg>
    <p:spTree>
      <p:nvGrpSpPr>
        <p:cNvPr id="1" name=""/>
        <p:cNvGrpSpPr/>
        <p:nvPr/>
      </p:nvGrpSpPr>
      <p:grpSpPr>
        <a:xfrm>
          <a:off x="0" y="0"/>
          <a:ext cx="0" cy="0"/>
          <a:chOff x="0" y="0"/>
          <a:chExt cx="0" cy="0"/>
        </a:xfrm>
      </p:grpSpPr>
      <p:grpSp>
        <p:nvGrpSpPr>
          <p:cNvPr name="Group 2" id="2"/>
          <p:cNvGrpSpPr/>
          <p:nvPr/>
        </p:nvGrpSpPr>
        <p:grpSpPr>
          <a:xfrm rot="0">
            <a:off x="666750" y="666750"/>
            <a:ext cx="16954500" cy="8953500"/>
            <a:chOff x="0" y="0"/>
            <a:chExt cx="4465383" cy="2358123"/>
          </a:xfrm>
        </p:grpSpPr>
        <p:sp>
          <p:nvSpPr>
            <p:cNvPr name="Freeform 3" id="3"/>
            <p:cNvSpPr/>
            <p:nvPr/>
          </p:nvSpPr>
          <p:spPr>
            <a:xfrm flipH="false" flipV="false" rot="0">
              <a:off x="0" y="0"/>
              <a:ext cx="4465383" cy="2358124"/>
            </a:xfrm>
            <a:custGeom>
              <a:avLst/>
              <a:gdLst/>
              <a:ahLst/>
              <a:cxnLst/>
              <a:rect r="r" b="b" t="t" l="l"/>
              <a:pathLst>
                <a:path h="2358124" w="4465383">
                  <a:moveTo>
                    <a:pt x="20548" y="0"/>
                  </a:moveTo>
                  <a:lnTo>
                    <a:pt x="4444835" y="0"/>
                  </a:lnTo>
                  <a:cubicBezTo>
                    <a:pt x="4456183" y="0"/>
                    <a:pt x="4465383" y="9200"/>
                    <a:pt x="4465383" y="20548"/>
                  </a:cubicBezTo>
                  <a:lnTo>
                    <a:pt x="4465383" y="2337575"/>
                  </a:lnTo>
                  <a:cubicBezTo>
                    <a:pt x="4465383" y="2348924"/>
                    <a:pt x="4456183" y="2358124"/>
                    <a:pt x="4444835" y="2358124"/>
                  </a:cubicBezTo>
                  <a:lnTo>
                    <a:pt x="20548" y="2358124"/>
                  </a:lnTo>
                  <a:cubicBezTo>
                    <a:pt x="9200" y="2358124"/>
                    <a:pt x="0" y="2348924"/>
                    <a:pt x="0" y="2337575"/>
                  </a:cubicBezTo>
                  <a:lnTo>
                    <a:pt x="0" y="20548"/>
                  </a:lnTo>
                  <a:cubicBezTo>
                    <a:pt x="0" y="9200"/>
                    <a:pt x="9200" y="0"/>
                    <a:pt x="20548" y="0"/>
                  </a:cubicBezTo>
                  <a:close/>
                </a:path>
              </a:pathLst>
            </a:custGeom>
            <a:solidFill>
              <a:srgbClr val="4F5AAF"/>
            </a:solidFill>
            <a:ln cap="rnd">
              <a:noFill/>
              <a:prstDash val="solid"/>
              <a:round/>
            </a:ln>
          </p:spPr>
        </p:sp>
        <p:sp>
          <p:nvSpPr>
            <p:cNvPr name="TextBox 4" id="4"/>
            <p:cNvSpPr txBox="true"/>
            <p:nvPr/>
          </p:nvSpPr>
          <p:spPr>
            <a:xfrm>
              <a:off x="0" y="-57150"/>
              <a:ext cx="4465383" cy="2415273"/>
            </a:xfrm>
            <a:prstGeom prst="rect">
              <a:avLst/>
            </a:prstGeom>
          </p:spPr>
          <p:txBody>
            <a:bodyPr anchor="ctr" rtlCol="false" tIns="50800" lIns="50800" bIns="50800" rIns="50800"/>
            <a:lstStyle/>
            <a:p>
              <a:pPr algn="ctr" marL="0" indent="0" lvl="0">
                <a:lnSpc>
                  <a:spcPts val="3359"/>
                </a:lnSpc>
                <a:spcBef>
                  <a:spcPct val="0"/>
                </a:spcBef>
              </a:pPr>
            </a:p>
          </p:txBody>
        </p:sp>
      </p:grpSp>
      <p:sp>
        <p:nvSpPr>
          <p:cNvPr name="TextBox 5" id="5"/>
          <p:cNvSpPr txBox="true"/>
          <p:nvPr/>
        </p:nvSpPr>
        <p:spPr>
          <a:xfrm rot="0">
            <a:off x="1028700" y="3339479"/>
            <a:ext cx="16901388" cy="5026628"/>
          </a:xfrm>
          <a:prstGeom prst="rect">
            <a:avLst/>
          </a:prstGeom>
        </p:spPr>
        <p:txBody>
          <a:bodyPr anchor="t" rtlCol="false" tIns="0" lIns="0" bIns="0" rIns="0">
            <a:spAutoFit/>
          </a:bodyPr>
          <a:lstStyle/>
          <a:p>
            <a:pPr algn="l">
              <a:lnSpc>
                <a:spcPts val="3622"/>
              </a:lnSpc>
              <a:spcBef>
                <a:spcPct val="0"/>
              </a:spcBef>
            </a:pPr>
            <a:r>
              <a:rPr lang="en-US" sz="2587">
                <a:solidFill>
                  <a:srgbClr val="FFFFFF"/>
                </a:solidFill>
                <a:latin typeface="Helvetica World"/>
                <a:ea typeface="Helvetica World"/>
                <a:cs typeface="Helvetica World"/>
                <a:sym typeface="Helvetica World"/>
              </a:rPr>
              <a:t>We have four sites, ordered by decreasing y-value (because the sweep line moves downward).</a:t>
            </a:r>
          </a:p>
          <a:p>
            <a:pPr algn="l">
              <a:lnSpc>
                <a:spcPts val="3622"/>
              </a:lnSpc>
              <a:spcBef>
                <a:spcPct val="0"/>
              </a:spcBef>
            </a:pPr>
            <a:r>
              <a:rPr lang="en-US" sz="2587">
                <a:solidFill>
                  <a:srgbClr val="FFFFFF"/>
                </a:solidFill>
                <a:latin typeface="Helvetica World"/>
                <a:ea typeface="Helvetica World"/>
                <a:cs typeface="Helvetica World"/>
                <a:sym typeface="Helvetica World"/>
              </a:rPr>
              <a:t> Indices follow the same ordering used in your images:</a:t>
            </a:r>
          </a:p>
          <a:p>
            <a:pPr algn="l">
              <a:lnSpc>
                <a:spcPts val="3622"/>
              </a:lnSpc>
              <a:spcBef>
                <a:spcPct val="0"/>
              </a:spcBef>
            </a:pPr>
            <a:r>
              <a:rPr lang="en-US" sz="2587">
                <a:solidFill>
                  <a:srgbClr val="FFFFFF"/>
                </a:solidFill>
                <a:latin typeface="Helvetica World"/>
                <a:ea typeface="Helvetica World"/>
                <a:cs typeface="Helvetica World"/>
                <a:sym typeface="Helvetica World"/>
              </a:rPr>
              <a:t>index 0 → P0 = (7,6)</a:t>
            </a:r>
          </a:p>
          <a:p>
            <a:pPr algn="l">
              <a:lnSpc>
                <a:spcPts val="3622"/>
              </a:lnSpc>
              <a:spcBef>
                <a:spcPct val="0"/>
              </a:spcBef>
            </a:pPr>
            <a:r>
              <a:rPr lang="en-US" sz="2587">
                <a:solidFill>
                  <a:srgbClr val="FFFFFF"/>
                </a:solidFill>
                <a:latin typeface="Helvetica World"/>
                <a:ea typeface="Helvetica World"/>
                <a:cs typeface="Helvetica World"/>
                <a:sym typeface="Helvetica World"/>
              </a:rPr>
              <a:t>index 1 → P1 = (4,5)</a:t>
            </a:r>
          </a:p>
          <a:p>
            <a:pPr algn="l">
              <a:lnSpc>
                <a:spcPts val="3622"/>
              </a:lnSpc>
              <a:spcBef>
                <a:spcPct val="0"/>
              </a:spcBef>
            </a:pPr>
            <a:r>
              <a:rPr lang="en-US" sz="2587">
                <a:solidFill>
                  <a:srgbClr val="FFFFFF"/>
                </a:solidFill>
                <a:latin typeface="Helvetica World"/>
                <a:ea typeface="Helvetica World"/>
                <a:cs typeface="Helvetica World"/>
                <a:sym typeface="Helvetica World"/>
              </a:rPr>
              <a:t>index 2 → P2 = (1,3)</a:t>
            </a:r>
          </a:p>
          <a:p>
            <a:pPr algn="l">
              <a:lnSpc>
                <a:spcPts val="3622"/>
              </a:lnSpc>
              <a:spcBef>
                <a:spcPct val="0"/>
              </a:spcBef>
            </a:pPr>
            <a:r>
              <a:rPr lang="en-US" sz="2587">
                <a:solidFill>
                  <a:srgbClr val="FFFFFF"/>
                </a:solidFill>
                <a:latin typeface="Helvetica World"/>
                <a:ea typeface="Helvetica World"/>
                <a:cs typeface="Helvetica World"/>
                <a:sym typeface="Helvetica World"/>
              </a:rPr>
              <a:t>index 3 → P3 = (8,2)</a:t>
            </a:r>
          </a:p>
          <a:p>
            <a:pPr algn="l">
              <a:lnSpc>
                <a:spcPts val="3622"/>
              </a:lnSpc>
              <a:spcBef>
                <a:spcPct val="0"/>
              </a:spcBef>
            </a:pPr>
            <a:r>
              <a:rPr lang="en-US" sz="2587">
                <a:solidFill>
                  <a:srgbClr val="FFFFFF"/>
                </a:solidFill>
                <a:latin typeface="Helvetica World"/>
                <a:ea typeface="Helvetica World"/>
                <a:cs typeface="Helvetica World"/>
                <a:sym typeface="Helvetica World"/>
              </a:rPr>
              <a:t>To compute breakpoints, we use the directrix (the y-position of the sweep line) slightly below the y-coordinate of the site being inserted:</a:t>
            </a:r>
          </a:p>
          <a:p>
            <a:pPr algn="l">
              <a:lnSpc>
                <a:spcPts val="3622"/>
              </a:lnSpc>
              <a:spcBef>
                <a:spcPct val="0"/>
              </a:spcBef>
            </a:pPr>
            <a:r>
              <a:rPr lang="en-US" sz="2587">
                <a:solidFill>
                  <a:srgbClr val="FFFFFF"/>
                </a:solidFill>
                <a:latin typeface="Helvetica World"/>
                <a:ea typeface="Helvetica World"/>
                <a:cs typeface="Helvetica World"/>
                <a:sym typeface="Helvetica World"/>
              </a:rPr>
              <a:t>d = y_site − ε</a:t>
            </a:r>
          </a:p>
          <a:p>
            <a:pPr algn="l">
              <a:lnSpc>
                <a:spcPts val="3622"/>
              </a:lnSpc>
              <a:spcBef>
                <a:spcPct val="0"/>
              </a:spcBef>
            </a:pPr>
            <a:r>
              <a:rPr lang="en-US" sz="2587">
                <a:solidFill>
                  <a:srgbClr val="FFFFFF"/>
                </a:solidFill>
                <a:latin typeface="Helvetica World"/>
                <a:ea typeface="Helvetica World"/>
                <a:cs typeface="Helvetica World"/>
                <a:sym typeface="Helvetica World"/>
              </a:rPr>
              <a:t>This is necessary because if we use d = y_site, the parabola formula becomes undefined (division by zero).</a:t>
            </a:r>
          </a:p>
          <a:p>
            <a:pPr algn="l">
              <a:lnSpc>
                <a:spcPts val="3622"/>
              </a:lnSpc>
              <a:spcBef>
                <a:spcPct val="0"/>
              </a:spcBef>
            </a:pPr>
            <a:r>
              <a:rPr lang="en-US" sz="2587">
                <a:solidFill>
                  <a:srgbClr val="FFFFFF"/>
                </a:solidFill>
                <a:latin typeface="Helvetica World"/>
                <a:ea typeface="Helvetica World"/>
                <a:cs typeface="Helvetica World"/>
                <a:sym typeface="Helvetica World"/>
              </a:rPr>
              <a:t> So all numeric results below are computed as a limit, using a directrix just below the site.</a:t>
            </a:r>
          </a:p>
        </p:txBody>
      </p:sp>
      <p:sp>
        <p:nvSpPr>
          <p:cNvPr name="TextBox 6" id="6"/>
          <p:cNvSpPr txBox="true"/>
          <p:nvPr/>
        </p:nvSpPr>
        <p:spPr>
          <a:xfrm rot="0">
            <a:off x="6960468" y="1930026"/>
            <a:ext cx="4367064" cy="804546"/>
          </a:xfrm>
          <a:prstGeom prst="rect">
            <a:avLst/>
          </a:prstGeom>
        </p:spPr>
        <p:txBody>
          <a:bodyPr anchor="t" rtlCol="false" tIns="0" lIns="0" bIns="0" rIns="0">
            <a:spAutoFit/>
          </a:bodyPr>
          <a:lstStyle/>
          <a:p>
            <a:pPr algn="ctr">
              <a:lnSpc>
                <a:spcPts val="6579"/>
              </a:lnSpc>
              <a:spcBef>
                <a:spcPct val="0"/>
              </a:spcBef>
            </a:pPr>
            <a:r>
              <a:rPr lang="en-US" sz="4699">
                <a:solidFill>
                  <a:srgbClr val="FF6161"/>
                </a:solidFill>
                <a:latin typeface="Playfair Display SC"/>
                <a:ea typeface="Playfair Display SC"/>
                <a:cs typeface="Playfair Display SC"/>
                <a:sym typeface="Playfair Display SC"/>
              </a:rPr>
              <a:t>Introduction</a:t>
            </a:r>
          </a:p>
        </p:txBody>
      </p:sp>
      <p:sp>
        <p:nvSpPr>
          <p:cNvPr name="Freeform 7" id="7"/>
          <p:cNvSpPr/>
          <p:nvPr/>
        </p:nvSpPr>
        <p:spPr>
          <a:xfrm flipH="false" flipV="false" rot="-3117037">
            <a:off x="16099474" y="7952721"/>
            <a:ext cx="2112604" cy="1859092"/>
          </a:xfrm>
          <a:custGeom>
            <a:avLst/>
            <a:gdLst/>
            <a:ahLst/>
            <a:cxnLst/>
            <a:rect r="r" b="b" t="t" l="l"/>
            <a:pathLst>
              <a:path h="1859092" w="2112604">
                <a:moveTo>
                  <a:pt x="0" y="0"/>
                </a:moveTo>
                <a:lnTo>
                  <a:pt x="2112605" y="0"/>
                </a:lnTo>
                <a:lnTo>
                  <a:pt x="2112605" y="1859092"/>
                </a:lnTo>
                <a:lnTo>
                  <a:pt x="0" y="185909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1E1E3F"/>
        </a:solidFill>
      </p:bgPr>
    </p:bg>
    <p:spTree>
      <p:nvGrpSpPr>
        <p:cNvPr id="1" name=""/>
        <p:cNvGrpSpPr/>
        <p:nvPr/>
      </p:nvGrpSpPr>
      <p:grpSpPr>
        <a:xfrm>
          <a:off x="0" y="0"/>
          <a:ext cx="0" cy="0"/>
          <a:chOff x="0" y="0"/>
          <a:chExt cx="0" cy="0"/>
        </a:xfrm>
      </p:grpSpPr>
      <p:grpSp>
        <p:nvGrpSpPr>
          <p:cNvPr name="Group 2" id="2"/>
          <p:cNvGrpSpPr/>
          <p:nvPr/>
        </p:nvGrpSpPr>
        <p:grpSpPr>
          <a:xfrm rot="0">
            <a:off x="666750" y="666750"/>
            <a:ext cx="16954500" cy="8953500"/>
            <a:chOff x="0" y="0"/>
            <a:chExt cx="4465383" cy="2358123"/>
          </a:xfrm>
        </p:grpSpPr>
        <p:sp>
          <p:nvSpPr>
            <p:cNvPr name="Freeform 3" id="3"/>
            <p:cNvSpPr/>
            <p:nvPr/>
          </p:nvSpPr>
          <p:spPr>
            <a:xfrm flipH="false" flipV="false" rot="0">
              <a:off x="0" y="0"/>
              <a:ext cx="4465383" cy="2358124"/>
            </a:xfrm>
            <a:custGeom>
              <a:avLst/>
              <a:gdLst/>
              <a:ahLst/>
              <a:cxnLst/>
              <a:rect r="r" b="b" t="t" l="l"/>
              <a:pathLst>
                <a:path h="2358124" w="4465383">
                  <a:moveTo>
                    <a:pt x="20548" y="0"/>
                  </a:moveTo>
                  <a:lnTo>
                    <a:pt x="4444835" y="0"/>
                  </a:lnTo>
                  <a:cubicBezTo>
                    <a:pt x="4456183" y="0"/>
                    <a:pt x="4465383" y="9200"/>
                    <a:pt x="4465383" y="20548"/>
                  </a:cubicBezTo>
                  <a:lnTo>
                    <a:pt x="4465383" y="2337575"/>
                  </a:lnTo>
                  <a:cubicBezTo>
                    <a:pt x="4465383" y="2348924"/>
                    <a:pt x="4456183" y="2358124"/>
                    <a:pt x="4444835" y="2358124"/>
                  </a:cubicBezTo>
                  <a:lnTo>
                    <a:pt x="20548" y="2358124"/>
                  </a:lnTo>
                  <a:cubicBezTo>
                    <a:pt x="9200" y="2358124"/>
                    <a:pt x="0" y="2348924"/>
                    <a:pt x="0" y="2337575"/>
                  </a:cubicBezTo>
                  <a:lnTo>
                    <a:pt x="0" y="20548"/>
                  </a:lnTo>
                  <a:cubicBezTo>
                    <a:pt x="0" y="9200"/>
                    <a:pt x="9200" y="0"/>
                    <a:pt x="20548" y="0"/>
                  </a:cubicBezTo>
                  <a:close/>
                </a:path>
              </a:pathLst>
            </a:custGeom>
            <a:solidFill>
              <a:srgbClr val="4F5AAF"/>
            </a:solidFill>
            <a:ln cap="rnd">
              <a:noFill/>
              <a:prstDash val="solid"/>
              <a:round/>
            </a:ln>
          </p:spPr>
        </p:sp>
        <p:sp>
          <p:nvSpPr>
            <p:cNvPr name="TextBox 4" id="4"/>
            <p:cNvSpPr txBox="true"/>
            <p:nvPr/>
          </p:nvSpPr>
          <p:spPr>
            <a:xfrm>
              <a:off x="0" y="-66675"/>
              <a:ext cx="4465383" cy="2424798"/>
            </a:xfrm>
            <a:prstGeom prst="rect">
              <a:avLst/>
            </a:prstGeom>
          </p:spPr>
          <p:txBody>
            <a:bodyPr anchor="ctr" rtlCol="false" tIns="50800" lIns="50800" bIns="50800" rIns="50800"/>
            <a:lstStyle/>
            <a:p>
              <a:pPr algn="ctr" marL="0" indent="0" lvl="0">
                <a:lnSpc>
                  <a:spcPts val="8262"/>
                </a:lnSpc>
                <a:spcBef>
                  <a:spcPct val="0"/>
                </a:spcBef>
              </a:pPr>
            </a:p>
          </p:txBody>
        </p:sp>
      </p:grpSp>
      <p:sp>
        <p:nvSpPr>
          <p:cNvPr name="Freeform 5" id="5"/>
          <p:cNvSpPr/>
          <p:nvPr/>
        </p:nvSpPr>
        <p:spPr>
          <a:xfrm flipH="false" flipV="false" rot="0">
            <a:off x="9144000" y="1500452"/>
            <a:ext cx="8364991" cy="4321557"/>
          </a:xfrm>
          <a:custGeom>
            <a:avLst/>
            <a:gdLst/>
            <a:ahLst/>
            <a:cxnLst/>
            <a:rect r="r" b="b" t="t" l="l"/>
            <a:pathLst>
              <a:path h="4321557" w="8364991">
                <a:moveTo>
                  <a:pt x="0" y="0"/>
                </a:moveTo>
                <a:lnTo>
                  <a:pt x="8364991" y="0"/>
                </a:lnTo>
                <a:lnTo>
                  <a:pt x="8364991" y="4321557"/>
                </a:lnTo>
                <a:lnTo>
                  <a:pt x="0" y="4321557"/>
                </a:lnTo>
                <a:lnTo>
                  <a:pt x="0" y="0"/>
                </a:lnTo>
                <a:close/>
              </a:path>
            </a:pathLst>
          </a:custGeom>
          <a:blipFill>
            <a:blip r:embed="rId2"/>
            <a:stretch>
              <a:fillRect l="0" t="-649" r="0" b="-649"/>
            </a:stretch>
          </a:blipFill>
        </p:spPr>
      </p:sp>
      <p:sp>
        <p:nvSpPr>
          <p:cNvPr name="TextBox 6" id="6"/>
          <p:cNvSpPr txBox="true"/>
          <p:nvPr/>
        </p:nvSpPr>
        <p:spPr>
          <a:xfrm rot="0">
            <a:off x="1028700" y="807559"/>
            <a:ext cx="7868829" cy="8450742"/>
          </a:xfrm>
          <a:prstGeom prst="rect">
            <a:avLst/>
          </a:prstGeom>
        </p:spPr>
        <p:txBody>
          <a:bodyPr anchor="t" rtlCol="false" tIns="0" lIns="0" bIns="0" rIns="0">
            <a:spAutoFit/>
          </a:bodyPr>
          <a:lstStyle/>
          <a:p>
            <a:pPr algn="l">
              <a:lnSpc>
                <a:spcPts val="5717"/>
              </a:lnSpc>
            </a:pPr>
            <a:r>
              <a:rPr lang="en-US" sz="4083" b="true">
                <a:solidFill>
                  <a:srgbClr val="FFFFFF"/>
                </a:solidFill>
                <a:latin typeface="Canva Sans Bold"/>
                <a:ea typeface="Canva Sans Bold"/>
                <a:cs typeface="Canva Sans Bold"/>
                <a:sym typeface="Canva Sans Bold"/>
              </a:rPr>
              <a:t>1.Artificial Intelligence &amp; Pat Planning:</a:t>
            </a:r>
          </a:p>
          <a:p>
            <a:pPr algn="l">
              <a:lnSpc>
                <a:spcPts val="5297"/>
              </a:lnSpc>
            </a:pPr>
          </a:p>
          <a:p>
            <a:pPr algn="l" marL="0" indent="0" lvl="0">
              <a:lnSpc>
                <a:spcPts val="4737"/>
              </a:lnSpc>
              <a:spcBef>
                <a:spcPct val="0"/>
              </a:spcBef>
            </a:pPr>
            <a:r>
              <a:rPr lang="en-US" sz="3383" strike="noStrike" u="none">
                <a:solidFill>
                  <a:srgbClr val="FFFFFF"/>
                </a:solidFill>
                <a:latin typeface="Canva Sans"/>
                <a:ea typeface="Canva Sans"/>
                <a:cs typeface="Canva Sans"/>
                <a:sym typeface="Canva Sans"/>
              </a:rPr>
              <a:t>Used in robotics and autonomous</a:t>
            </a:r>
            <a:r>
              <a:rPr lang="en-US" sz="3383" strike="noStrike" u="none">
                <a:solidFill>
                  <a:srgbClr val="FFFFFF"/>
                </a:solidFill>
                <a:latin typeface="Canva Sans"/>
                <a:ea typeface="Canva Sans"/>
                <a:cs typeface="Canva Sans"/>
                <a:sym typeface="Canva Sans"/>
              </a:rPr>
              <a:t> navigation to generate:</a:t>
            </a:r>
          </a:p>
          <a:p>
            <a:pPr algn="l" marL="0" indent="0" lvl="0">
              <a:lnSpc>
                <a:spcPts val="4555"/>
              </a:lnSpc>
              <a:spcBef>
                <a:spcPct val="0"/>
              </a:spcBef>
            </a:pPr>
          </a:p>
          <a:p>
            <a:pPr algn="l" marL="702476" indent="-351238" lvl="1">
              <a:lnSpc>
                <a:spcPts val="4555"/>
              </a:lnSpc>
              <a:buFont typeface="Arial"/>
              <a:buChar char="•"/>
            </a:pPr>
            <a:r>
              <a:rPr lang="en-US" sz="3253" strike="noStrike" u="none">
                <a:solidFill>
                  <a:srgbClr val="FFFFFF"/>
                </a:solidFill>
                <a:latin typeface="Canva Sans"/>
                <a:ea typeface="Canva Sans"/>
                <a:cs typeface="Canva Sans"/>
                <a:sym typeface="Canva Sans"/>
              </a:rPr>
              <a:t>Safe, collision-free paths</a:t>
            </a:r>
          </a:p>
          <a:p>
            <a:pPr algn="l" marL="702476" indent="-351238" lvl="1">
              <a:lnSpc>
                <a:spcPts val="4555"/>
              </a:lnSpc>
              <a:buFont typeface="Arial"/>
              <a:buChar char="•"/>
            </a:pPr>
            <a:r>
              <a:rPr lang="en-US" sz="3253" strike="noStrike" u="none">
                <a:solidFill>
                  <a:srgbClr val="FFFFFF"/>
                </a:solidFill>
                <a:latin typeface="Canva Sans"/>
                <a:ea typeface="Canva Sans"/>
                <a:cs typeface="Canva Sans"/>
                <a:sym typeface="Canva Sans"/>
              </a:rPr>
              <a:t>Routes that stay maximally far from obstacles</a:t>
            </a:r>
          </a:p>
          <a:p>
            <a:pPr algn="l" marL="702476" indent="-351238" lvl="1">
              <a:lnSpc>
                <a:spcPts val="4555"/>
              </a:lnSpc>
              <a:buFont typeface="Arial"/>
              <a:buChar char="•"/>
            </a:pPr>
            <a:r>
              <a:rPr lang="en-US" sz="3253" strike="noStrike" u="none">
                <a:solidFill>
                  <a:srgbClr val="FFFFFF"/>
                </a:solidFill>
                <a:latin typeface="Canva Sans"/>
                <a:ea typeface="Canva Sans"/>
                <a:cs typeface="Canva Sans"/>
                <a:sym typeface="Canva Sans"/>
              </a:rPr>
              <a:t>Stable navigation in dynamic environments</a:t>
            </a:r>
          </a:p>
          <a:p>
            <a:pPr algn="l" marL="702476" indent="-351238" lvl="1">
              <a:lnSpc>
                <a:spcPts val="4555"/>
              </a:lnSpc>
              <a:buFont typeface="Arial"/>
              <a:buChar char="•"/>
            </a:pPr>
            <a:r>
              <a:rPr lang="en-US" sz="3253" strike="noStrike" u="none">
                <a:solidFill>
                  <a:srgbClr val="FFFFFF"/>
                </a:solidFill>
                <a:latin typeface="Canva Sans"/>
                <a:ea typeface="Canva Sans"/>
                <a:cs typeface="Canva Sans"/>
                <a:sym typeface="Canva Sans"/>
              </a:rPr>
              <a:t>Robots often use Voronoi skeletons to compute “safe corridors” for movement.</a:t>
            </a:r>
          </a:p>
        </p:txBody>
      </p:sp>
    </p:spTree>
  </p:cSld>
  <p:clrMapOvr>
    <a:masterClrMapping/>
  </p:clrMapOvr>
</p:sld>
</file>

<file path=ppt/slides/slide120.xml><?xml version="1.0" encoding="utf-8"?>
<p:sld xmlns:p="http://schemas.openxmlformats.org/presentationml/2006/main" xmlns:a="http://schemas.openxmlformats.org/drawingml/2006/main" xmlns:r="http://schemas.openxmlformats.org/officeDocument/2006/relationships">
  <p:cSld>
    <p:bg>
      <p:bgPr>
        <a:solidFill>
          <a:srgbClr val="1E1E3F"/>
        </a:solidFill>
      </p:bgPr>
    </p:bg>
    <p:spTree>
      <p:nvGrpSpPr>
        <p:cNvPr id="1" name=""/>
        <p:cNvGrpSpPr/>
        <p:nvPr/>
      </p:nvGrpSpPr>
      <p:grpSpPr>
        <a:xfrm>
          <a:off x="0" y="0"/>
          <a:ext cx="0" cy="0"/>
          <a:chOff x="0" y="0"/>
          <a:chExt cx="0" cy="0"/>
        </a:xfrm>
      </p:grpSpPr>
      <p:grpSp>
        <p:nvGrpSpPr>
          <p:cNvPr name="Group 2" id="2"/>
          <p:cNvGrpSpPr/>
          <p:nvPr/>
        </p:nvGrpSpPr>
        <p:grpSpPr>
          <a:xfrm rot="0">
            <a:off x="581025" y="666750"/>
            <a:ext cx="16954500" cy="8953500"/>
            <a:chOff x="0" y="0"/>
            <a:chExt cx="4465383" cy="2358123"/>
          </a:xfrm>
        </p:grpSpPr>
        <p:sp>
          <p:nvSpPr>
            <p:cNvPr name="Freeform 3" id="3"/>
            <p:cNvSpPr/>
            <p:nvPr/>
          </p:nvSpPr>
          <p:spPr>
            <a:xfrm flipH="false" flipV="false" rot="0">
              <a:off x="0" y="0"/>
              <a:ext cx="4465383" cy="2358124"/>
            </a:xfrm>
            <a:custGeom>
              <a:avLst/>
              <a:gdLst/>
              <a:ahLst/>
              <a:cxnLst/>
              <a:rect r="r" b="b" t="t" l="l"/>
              <a:pathLst>
                <a:path h="2358124" w="4465383">
                  <a:moveTo>
                    <a:pt x="20548" y="0"/>
                  </a:moveTo>
                  <a:lnTo>
                    <a:pt x="4444835" y="0"/>
                  </a:lnTo>
                  <a:cubicBezTo>
                    <a:pt x="4456183" y="0"/>
                    <a:pt x="4465383" y="9200"/>
                    <a:pt x="4465383" y="20548"/>
                  </a:cubicBezTo>
                  <a:lnTo>
                    <a:pt x="4465383" y="2337575"/>
                  </a:lnTo>
                  <a:cubicBezTo>
                    <a:pt x="4465383" y="2348924"/>
                    <a:pt x="4456183" y="2358124"/>
                    <a:pt x="4444835" y="2358124"/>
                  </a:cubicBezTo>
                  <a:lnTo>
                    <a:pt x="20548" y="2358124"/>
                  </a:lnTo>
                  <a:cubicBezTo>
                    <a:pt x="9200" y="2358124"/>
                    <a:pt x="0" y="2348924"/>
                    <a:pt x="0" y="2337575"/>
                  </a:cubicBezTo>
                  <a:lnTo>
                    <a:pt x="0" y="20548"/>
                  </a:lnTo>
                  <a:cubicBezTo>
                    <a:pt x="0" y="9200"/>
                    <a:pt x="9200" y="0"/>
                    <a:pt x="20548" y="0"/>
                  </a:cubicBezTo>
                  <a:close/>
                </a:path>
              </a:pathLst>
            </a:custGeom>
            <a:solidFill>
              <a:srgbClr val="4F5AAF"/>
            </a:solidFill>
            <a:ln cap="rnd">
              <a:noFill/>
              <a:prstDash val="solid"/>
              <a:round/>
            </a:ln>
          </p:spPr>
        </p:sp>
        <p:sp>
          <p:nvSpPr>
            <p:cNvPr name="TextBox 4" id="4"/>
            <p:cNvSpPr txBox="true"/>
            <p:nvPr/>
          </p:nvSpPr>
          <p:spPr>
            <a:xfrm>
              <a:off x="0" y="-57150"/>
              <a:ext cx="4465383" cy="2415273"/>
            </a:xfrm>
            <a:prstGeom prst="rect">
              <a:avLst/>
            </a:prstGeom>
          </p:spPr>
          <p:txBody>
            <a:bodyPr anchor="ctr" rtlCol="false" tIns="50800" lIns="50800" bIns="50800" rIns="50800"/>
            <a:lstStyle/>
            <a:p>
              <a:pPr algn="ctr" marL="0" indent="0" lvl="0">
                <a:lnSpc>
                  <a:spcPts val="3359"/>
                </a:lnSpc>
                <a:spcBef>
                  <a:spcPct val="0"/>
                </a:spcBef>
              </a:pPr>
            </a:p>
          </p:txBody>
        </p:sp>
      </p:grpSp>
      <p:sp>
        <p:nvSpPr>
          <p:cNvPr name="TextBox 5" id="5"/>
          <p:cNvSpPr txBox="true"/>
          <p:nvPr/>
        </p:nvSpPr>
        <p:spPr>
          <a:xfrm rot="0">
            <a:off x="1340332" y="751118"/>
            <a:ext cx="8965924" cy="8727614"/>
          </a:xfrm>
          <a:prstGeom prst="rect">
            <a:avLst/>
          </a:prstGeom>
        </p:spPr>
        <p:txBody>
          <a:bodyPr anchor="t" rtlCol="false" tIns="0" lIns="0" bIns="0" rIns="0">
            <a:spAutoFit/>
          </a:bodyPr>
          <a:lstStyle/>
          <a:p>
            <a:pPr algn="l">
              <a:lnSpc>
                <a:spcPts val="4050"/>
              </a:lnSpc>
              <a:spcBef>
                <a:spcPct val="0"/>
              </a:spcBef>
            </a:pPr>
            <a:r>
              <a:rPr lang="en-US" sz="2893">
                <a:solidFill>
                  <a:srgbClr val="FFFFFF"/>
                </a:solidFill>
                <a:latin typeface="Helvetica World"/>
                <a:ea typeface="Helvetica World"/>
                <a:cs typeface="Helvetica World"/>
                <a:sym typeface="Helvetica World"/>
              </a:rPr>
              <a:t>Parabola Formula (used repeatedly)</a:t>
            </a:r>
          </a:p>
          <a:p>
            <a:pPr algn="l">
              <a:lnSpc>
                <a:spcPts val="4050"/>
              </a:lnSpc>
              <a:spcBef>
                <a:spcPct val="0"/>
              </a:spcBef>
            </a:pPr>
            <a:r>
              <a:rPr lang="en-US" sz="2893">
                <a:solidFill>
                  <a:srgbClr val="FFFFFF"/>
                </a:solidFill>
                <a:latin typeface="Helvetica World"/>
                <a:ea typeface="Helvetica World"/>
                <a:cs typeface="Helvetica World"/>
                <a:sym typeface="Helvetica World"/>
              </a:rPr>
              <a:t>For a site point ( P=(x_i, y_i) ) and a directrix ( y = d ) with ( d &lt; y_i ):</a:t>
            </a:r>
          </a:p>
          <a:p>
            <a:pPr algn="l">
              <a:lnSpc>
                <a:spcPts val="4050"/>
              </a:lnSpc>
              <a:spcBef>
                <a:spcPct val="0"/>
              </a:spcBef>
            </a:pPr>
            <a:r>
              <a:rPr lang="en-US" sz="2893">
                <a:solidFill>
                  <a:srgbClr val="FFFFFF"/>
                </a:solidFill>
                <a:latin typeface="Helvetica World"/>
                <a:ea typeface="Helvetica World"/>
                <a:cs typeface="Helvetica World"/>
                <a:sym typeface="Helvetica World"/>
              </a:rPr>
              <a:t>[</a:t>
            </a:r>
          </a:p>
          <a:p>
            <a:pPr algn="l">
              <a:lnSpc>
                <a:spcPts val="4050"/>
              </a:lnSpc>
              <a:spcBef>
                <a:spcPct val="0"/>
              </a:spcBef>
            </a:pPr>
            <a:r>
              <a:rPr lang="en-US" sz="2893">
                <a:solidFill>
                  <a:srgbClr val="FFFFFF"/>
                </a:solidFill>
                <a:latin typeface="Helvetica World"/>
                <a:ea typeface="Helvetica World"/>
                <a:cs typeface="Helvetica World"/>
                <a:sym typeface="Helvetica World"/>
              </a:rPr>
              <a:t> y = \frac{(x-x_i)^2 + y_i^2 - d^2}{2(y_i - d)}</a:t>
            </a:r>
          </a:p>
          <a:p>
            <a:pPr algn="l">
              <a:lnSpc>
                <a:spcPts val="4050"/>
              </a:lnSpc>
              <a:spcBef>
                <a:spcPct val="0"/>
              </a:spcBef>
            </a:pPr>
            <a:r>
              <a:rPr lang="en-US" sz="2893">
                <a:solidFill>
                  <a:srgbClr val="FFFFFF"/>
                </a:solidFill>
                <a:latin typeface="Helvetica World"/>
                <a:ea typeface="Helvetica World"/>
                <a:cs typeface="Helvetica World"/>
                <a:sym typeface="Helvetica World"/>
              </a:rPr>
              <a:t> ]</a:t>
            </a:r>
          </a:p>
          <a:p>
            <a:pPr algn="l">
              <a:lnSpc>
                <a:spcPts val="4050"/>
              </a:lnSpc>
              <a:spcBef>
                <a:spcPct val="0"/>
              </a:spcBef>
            </a:pPr>
            <a:r>
              <a:rPr lang="en-US" sz="2893">
                <a:solidFill>
                  <a:srgbClr val="FFFFFF"/>
                </a:solidFill>
                <a:latin typeface="Helvetica World"/>
                <a:ea typeface="Helvetica World"/>
                <a:cs typeface="Helvetica World"/>
                <a:sym typeface="Helvetica World"/>
              </a:rPr>
              <a:t>A breakpoint between two sites (P_a) and (P_b) is found by solving:</a:t>
            </a:r>
          </a:p>
          <a:p>
            <a:pPr algn="l">
              <a:lnSpc>
                <a:spcPts val="4050"/>
              </a:lnSpc>
              <a:spcBef>
                <a:spcPct val="0"/>
              </a:spcBef>
            </a:pPr>
            <a:r>
              <a:rPr lang="en-US" sz="2893">
                <a:solidFill>
                  <a:srgbClr val="FFFFFF"/>
                </a:solidFill>
                <a:latin typeface="Helvetica World"/>
                <a:ea typeface="Helvetica World"/>
                <a:cs typeface="Helvetica World"/>
                <a:sym typeface="Helvetica World"/>
              </a:rPr>
              <a:t>[ \text{Parabola}_a(x) = \text{Parabola}_b(x) ]</a:t>
            </a:r>
          </a:p>
          <a:p>
            <a:pPr algn="l">
              <a:lnSpc>
                <a:spcPts val="4050"/>
              </a:lnSpc>
              <a:spcBef>
                <a:spcPct val="0"/>
              </a:spcBef>
            </a:pPr>
            <a:r>
              <a:rPr lang="en-US" sz="2893">
                <a:solidFill>
                  <a:srgbClr val="FFFFFF"/>
                </a:solidFill>
                <a:latin typeface="Helvetica World"/>
                <a:ea typeface="Helvetica World"/>
                <a:cs typeface="Helvetica World"/>
                <a:sym typeface="Helvetica World"/>
              </a:rPr>
              <a:t>This gives two roots; only the root consistent with the left-to-right structure of the beachline is used.</a:t>
            </a:r>
          </a:p>
          <a:p>
            <a:pPr algn="l">
              <a:lnSpc>
                <a:spcPts val="4050"/>
              </a:lnSpc>
              <a:spcBef>
                <a:spcPct val="0"/>
              </a:spcBef>
            </a:pPr>
            <a:r>
              <a:rPr lang="en-US" sz="2893">
                <a:solidFill>
                  <a:srgbClr val="FFFFFF"/>
                </a:solidFill>
                <a:latin typeface="Helvetica World"/>
                <a:ea typeface="Helvetica World"/>
                <a:cs typeface="Helvetica World"/>
                <a:sym typeface="Helvetica World"/>
              </a:rPr>
              <a:t>A circle event is determined by the circumcircle of three consecutive sites.</a:t>
            </a:r>
          </a:p>
          <a:p>
            <a:pPr algn="l">
              <a:lnSpc>
                <a:spcPts val="4050"/>
              </a:lnSpc>
              <a:spcBef>
                <a:spcPct val="0"/>
              </a:spcBef>
            </a:pPr>
            <a:r>
              <a:rPr lang="en-US" sz="2893">
                <a:solidFill>
                  <a:srgbClr val="FFFFFF"/>
                </a:solidFill>
                <a:latin typeface="Helvetica World"/>
                <a:ea typeface="Helvetica World"/>
                <a:cs typeface="Helvetica World"/>
                <a:sym typeface="Helvetica World"/>
              </a:rPr>
              <a:t> The circle event happens when the sweep line reaches:</a:t>
            </a:r>
          </a:p>
          <a:p>
            <a:pPr algn="l">
              <a:lnSpc>
                <a:spcPts val="4050"/>
              </a:lnSpc>
              <a:spcBef>
                <a:spcPct val="0"/>
              </a:spcBef>
            </a:pPr>
            <a:r>
              <a:rPr lang="en-US" sz="2893">
                <a:solidFill>
                  <a:srgbClr val="FFFFFF"/>
                </a:solidFill>
                <a:latin typeface="Helvetica World"/>
                <a:ea typeface="Helvetica World"/>
                <a:cs typeface="Helvetica World"/>
                <a:sym typeface="Helvetica World"/>
              </a:rPr>
              <a:t>[y_{event} = u_y - r]</a:t>
            </a:r>
          </a:p>
          <a:p>
            <a:pPr algn="l">
              <a:lnSpc>
                <a:spcPts val="4050"/>
              </a:lnSpc>
              <a:spcBef>
                <a:spcPct val="0"/>
              </a:spcBef>
            </a:pPr>
            <a:r>
              <a:rPr lang="en-US" sz="2893">
                <a:solidFill>
                  <a:srgbClr val="FFFFFF"/>
                </a:solidFill>
                <a:latin typeface="Helvetica World"/>
                <a:ea typeface="Helvetica World"/>
                <a:cs typeface="Helvetica World"/>
                <a:sym typeface="Helvetica World"/>
              </a:rPr>
              <a:t>where ((u_x,u_y)) is the center and (r) is the radius.</a:t>
            </a:r>
          </a:p>
        </p:txBody>
      </p:sp>
      <p:sp>
        <p:nvSpPr>
          <p:cNvPr name="Freeform 6" id="6"/>
          <p:cNvSpPr/>
          <p:nvPr/>
        </p:nvSpPr>
        <p:spPr>
          <a:xfrm flipH="false" flipV="false" rot="-3117037">
            <a:off x="16099474" y="7952721"/>
            <a:ext cx="2112604" cy="1859092"/>
          </a:xfrm>
          <a:custGeom>
            <a:avLst/>
            <a:gdLst/>
            <a:ahLst/>
            <a:cxnLst/>
            <a:rect r="r" b="b" t="t" l="l"/>
            <a:pathLst>
              <a:path h="1859092" w="2112604">
                <a:moveTo>
                  <a:pt x="0" y="0"/>
                </a:moveTo>
                <a:lnTo>
                  <a:pt x="2112605" y="0"/>
                </a:lnTo>
                <a:lnTo>
                  <a:pt x="2112605" y="1859092"/>
                </a:lnTo>
                <a:lnTo>
                  <a:pt x="0" y="185909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Tree>
  </p:cSld>
  <p:clrMapOvr>
    <a:masterClrMapping/>
  </p:clrMapOvr>
</p:sld>
</file>

<file path=ppt/slides/slide121.xml><?xml version="1.0" encoding="utf-8"?>
<p:sld xmlns:p="http://schemas.openxmlformats.org/presentationml/2006/main" xmlns:a="http://schemas.openxmlformats.org/drawingml/2006/main" xmlns:r="http://schemas.openxmlformats.org/officeDocument/2006/relationships">
  <p:cSld>
    <p:bg>
      <p:bgPr>
        <a:solidFill>
          <a:srgbClr val="1E1E3F"/>
        </a:solidFill>
      </p:bgPr>
    </p:bg>
    <p:spTree>
      <p:nvGrpSpPr>
        <p:cNvPr id="1" name=""/>
        <p:cNvGrpSpPr/>
        <p:nvPr/>
      </p:nvGrpSpPr>
      <p:grpSpPr>
        <a:xfrm>
          <a:off x="0" y="0"/>
          <a:ext cx="0" cy="0"/>
          <a:chOff x="0" y="0"/>
          <a:chExt cx="0" cy="0"/>
        </a:xfrm>
      </p:grpSpPr>
      <p:grpSp>
        <p:nvGrpSpPr>
          <p:cNvPr name="Group 2" id="2"/>
          <p:cNvGrpSpPr/>
          <p:nvPr/>
        </p:nvGrpSpPr>
        <p:grpSpPr>
          <a:xfrm rot="0">
            <a:off x="556185" y="666750"/>
            <a:ext cx="16954500" cy="8953500"/>
            <a:chOff x="0" y="0"/>
            <a:chExt cx="4465383" cy="2358123"/>
          </a:xfrm>
        </p:grpSpPr>
        <p:sp>
          <p:nvSpPr>
            <p:cNvPr name="Freeform 3" id="3"/>
            <p:cNvSpPr/>
            <p:nvPr/>
          </p:nvSpPr>
          <p:spPr>
            <a:xfrm flipH="false" flipV="false" rot="0">
              <a:off x="0" y="0"/>
              <a:ext cx="4465383" cy="2358124"/>
            </a:xfrm>
            <a:custGeom>
              <a:avLst/>
              <a:gdLst/>
              <a:ahLst/>
              <a:cxnLst/>
              <a:rect r="r" b="b" t="t" l="l"/>
              <a:pathLst>
                <a:path h="2358124" w="4465383">
                  <a:moveTo>
                    <a:pt x="20548" y="0"/>
                  </a:moveTo>
                  <a:lnTo>
                    <a:pt x="4444835" y="0"/>
                  </a:lnTo>
                  <a:cubicBezTo>
                    <a:pt x="4456183" y="0"/>
                    <a:pt x="4465383" y="9200"/>
                    <a:pt x="4465383" y="20548"/>
                  </a:cubicBezTo>
                  <a:lnTo>
                    <a:pt x="4465383" y="2337575"/>
                  </a:lnTo>
                  <a:cubicBezTo>
                    <a:pt x="4465383" y="2348924"/>
                    <a:pt x="4456183" y="2358124"/>
                    <a:pt x="4444835" y="2358124"/>
                  </a:cubicBezTo>
                  <a:lnTo>
                    <a:pt x="20548" y="2358124"/>
                  </a:lnTo>
                  <a:cubicBezTo>
                    <a:pt x="9200" y="2358124"/>
                    <a:pt x="0" y="2348924"/>
                    <a:pt x="0" y="2337575"/>
                  </a:cubicBezTo>
                  <a:lnTo>
                    <a:pt x="0" y="20548"/>
                  </a:lnTo>
                  <a:cubicBezTo>
                    <a:pt x="0" y="9200"/>
                    <a:pt x="9200" y="0"/>
                    <a:pt x="20548" y="0"/>
                  </a:cubicBezTo>
                  <a:close/>
                </a:path>
              </a:pathLst>
            </a:custGeom>
            <a:solidFill>
              <a:srgbClr val="4F5AAF"/>
            </a:solidFill>
            <a:ln cap="rnd">
              <a:noFill/>
              <a:prstDash val="solid"/>
              <a:round/>
            </a:ln>
          </p:spPr>
        </p:sp>
        <p:sp>
          <p:nvSpPr>
            <p:cNvPr name="TextBox 4" id="4"/>
            <p:cNvSpPr txBox="true"/>
            <p:nvPr/>
          </p:nvSpPr>
          <p:spPr>
            <a:xfrm>
              <a:off x="0" y="-57150"/>
              <a:ext cx="4465383" cy="2415273"/>
            </a:xfrm>
            <a:prstGeom prst="rect">
              <a:avLst/>
            </a:prstGeom>
          </p:spPr>
          <p:txBody>
            <a:bodyPr anchor="ctr" rtlCol="false" tIns="50800" lIns="50800" bIns="50800" rIns="50800"/>
            <a:lstStyle/>
            <a:p>
              <a:pPr algn="ctr" marL="0" indent="0" lvl="0">
                <a:lnSpc>
                  <a:spcPts val="3359"/>
                </a:lnSpc>
                <a:spcBef>
                  <a:spcPct val="0"/>
                </a:spcBef>
              </a:pPr>
            </a:p>
          </p:txBody>
        </p:sp>
      </p:grpSp>
      <p:sp>
        <p:nvSpPr>
          <p:cNvPr name="Freeform 5" id="5"/>
          <p:cNvSpPr/>
          <p:nvPr/>
        </p:nvSpPr>
        <p:spPr>
          <a:xfrm flipH="false" flipV="false" rot="-3117037">
            <a:off x="16099474" y="7952721"/>
            <a:ext cx="2112604" cy="1859092"/>
          </a:xfrm>
          <a:custGeom>
            <a:avLst/>
            <a:gdLst/>
            <a:ahLst/>
            <a:cxnLst/>
            <a:rect r="r" b="b" t="t" l="l"/>
            <a:pathLst>
              <a:path h="1859092" w="2112604">
                <a:moveTo>
                  <a:pt x="0" y="0"/>
                </a:moveTo>
                <a:lnTo>
                  <a:pt x="2112605" y="0"/>
                </a:lnTo>
                <a:lnTo>
                  <a:pt x="2112605" y="1859092"/>
                </a:lnTo>
                <a:lnTo>
                  <a:pt x="0" y="185909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6" id="6"/>
          <p:cNvSpPr/>
          <p:nvPr/>
        </p:nvSpPr>
        <p:spPr>
          <a:xfrm flipH="false" flipV="false" rot="0">
            <a:off x="1614741" y="1647328"/>
            <a:ext cx="8714855" cy="1656510"/>
          </a:xfrm>
          <a:custGeom>
            <a:avLst/>
            <a:gdLst/>
            <a:ahLst/>
            <a:cxnLst/>
            <a:rect r="r" b="b" t="t" l="l"/>
            <a:pathLst>
              <a:path h="1656510" w="8714855">
                <a:moveTo>
                  <a:pt x="0" y="0"/>
                </a:moveTo>
                <a:lnTo>
                  <a:pt x="8714855" y="0"/>
                </a:lnTo>
                <a:lnTo>
                  <a:pt x="8714855" y="1656510"/>
                </a:lnTo>
                <a:lnTo>
                  <a:pt x="0" y="1656510"/>
                </a:lnTo>
                <a:lnTo>
                  <a:pt x="0" y="0"/>
                </a:lnTo>
                <a:close/>
              </a:path>
            </a:pathLst>
          </a:custGeom>
          <a:blipFill>
            <a:blip r:embed="rId4"/>
            <a:stretch>
              <a:fillRect l="-25356" t="-66332" r="0" b="-322518"/>
            </a:stretch>
          </a:blipFill>
        </p:spPr>
      </p:sp>
      <p:grpSp>
        <p:nvGrpSpPr>
          <p:cNvPr name="Group 7" id="7"/>
          <p:cNvGrpSpPr/>
          <p:nvPr/>
        </p:nvGrpSpPr>
        <p:grpSpPr>
          <a:xfrm rot="0">
            <a:off x="1434569" y="2794292"/>
            <a:ext cx="14699626" cy="1019091"/>
            <a:chOff x="0" y="0"/>
            <a:chExt cx="19599501" cy="1358788"/>
          </a:xfrm>
        </p:grpSpPr>
        <p:sp>
          <p:nvSpPr>
            <p:cNvPr name="TextBox 8" id="8"/>
            <p:cNvSpPr txBox="true"/>
            <p:nvPr/>
          </p:nvSpPr>
          <p:spPr>
            <a:xfrm rot="0">
              <a:off x="0" y="-9525"/>
              <a:ext cx="19599501" cy="517525"/>
            </a:xfrm>
            <a:prstGeom prst="rect">
              <a:avLst/>
            </a:prstGeom>
          </p:spPr>
          <p:txBody>
            <a:bodyPr anchor="t" rtlCol="false" tIns="0" lIns="0" bIns="0" rIns="0">
              <a:spAutoFit/>
            </a:bodyPr>
            <a:lstStyle/>
            <a:p>
              <a:pPr algn="l" marL="0" indent="0" lvl="0">
                <a:lnSpc>
                  <a:spcPts val="3000"/>
                </a:lnSpc>
                <a:spcBef>
                  <a:spcPct val="0"/>
                </a:spcBef>
              </a:pPr>
            </a:p>
          </p:txBody>
        </p:sp>
        <p:sp>
          <p:nvSpPr>
            <p:cNvPr name="TextBox 9" id="9"/>
            <p:cNvSpPr txBox="true"/>
            <p:nvPr/>
          </p:nvSpPr>
          <p:spPr>
            <a:xfrm rot="0">
              <a:off x="0" y="811629"/>
              <a:ext cx="15344253" cy="547159"/>
            </a:xfrm>
            <a:prstGeom prst="rect">
              <a:avLst/>
            </a:prstGeom>
          </p:spPr>
          <p:txBody>
            <a:bodyPr anchor="t" rtlCol="false" tIns="0" lIns="0" bIns="0" rIns="0">
              <a:spAutoFit/>
            </a:bodyPr>
            <a:lstStyle/>
            <a:p>
              <a:pPr algn="l" marL="0" indent="0" lvl="0">
                <a:lnSpc>
                  <a:spcPts val="3499"/>
                </a:lnSpc>
              </a:pPr>
            </a:p>
          </p:txBody>
        </p:sp>
      </p:grpSp>
      <p:grpSp>
        <p:nvGrpSpPr>
          <p:cNvPr name="Group 10" id="10"/>
          <p:cNvGrpSpPr/>
          <p:nvPr/>
        </p:nvGrpSpPr>
        <p:grpSpPr>
          <a:xfrm rot="0">
            <a:off x="6239090" y="6406515"/>
            <a:ext cx="15058518" cy="1615370"/>
            <a:chOff x="0" y="0"/>
            <a:chExt cx="20078024" cy="2153826"/>
          </a:xfrm>
        </p:grpSpPr>
        <p:sp>
          <p:nvSpPr>
            <p:cNvPr name="TextBox 11" id="11"/>
            <p:cNvSpPr txBox="true"/>
            <p:nvPr/>
          </p:nvSpPr>
          <p:spPr>
            <a:xfrm rot="0">
              <a:off x="0" y="-66675"/>
              <a:ext cx="20078024" cy="1356050"/>
            </a:xfrm>
            <a:prstGeom prst="rect">
              <a:avLst/>
            </a:prstGeom>
          </p:spPr>
          <p:txBody>
            <a:bodyPr anchor="t" rtlCol="false" tIns="0" lIns="0" bIns="0" rIns="0">
              <a:spAutoFit/>
            </a:bodyPr>
            <a:lstStyle/>
            <a:p>
              <a:pPr algn="ctr" marL="0" indent="0" lvl="0">
                <a:lnSpc>
                  <a:spcPts val="8262"/>
                </a:lnSpc>
              </a:pPr>
            </a:p>
          </p:txBody>
        </p:sp>
        <p:sp>
          <p:nvSpPr>
            <p:cNvPr name="TextBox 12" id="12"/>
            <p:cNvSpPr txBox="true"/>
            <p:nvPr/>
          </p:nvSpPr>
          <p:spPr>
            <a:xfrm rot="0">
              <a:off x="0" y="1740708"/>
              <a:ext cx="20078024" cy="413118"/>
            </a:xfrm>
            <a:prstGeom prst="rect">
              <a:avLst/>
            </a:prstGeom>
          </p:spPr>
          <p:txBody>
            <a:bodyPr anchor="t" rtlCol="false" tIns="0" lIns="0" bIns="0" rIns="0">
              <a:spAutoFit/>
            </a:bodyPr>
            <a:lstStyle/>
            <a:p>
              <a:pPr algn="l" marL="0" indent="0" lvl="0">
                <a:lnSpc>
                  <a:spcPts val="2383"/>
                </a:lnSpc>
                <a:spcBef>
                  <a:spcPct val="0"/>
                </a:spcBef>
              </a:pPr>
            </a:p>
          </p:txBody>
        </p:sp>
      </p:grpSp>
      <p:sp>
        <p:nvSpPr>
          <p:cNvPr name="TextBox 13" id="13"/>
          <p:cNvSpPr txBox="true"/>
          <p:nvPr/>
        </p:nvSpPr>
        <p:spPr>
          <a:xfrm rot="0">
            <a:off x="0" y="850403"/>
            <a:ext cx="16954500" cy="596901"/>
          </a:xfrm>
          <a:prstGeom prst="rect">
            <a:avLst/>
          </a:prstGeom>
        </p:spPr>
        <p:txBody>
          <a:bodyPr anchor="t" rtlCol="false" tIns="0" lIns="0" bIns="0" rIns="0">
            <a:spAutoFit/>
          </a:bodyPr>
          <a:lstStyle/>
          <a:p>
            <a:pPr algn="ctr">
              <a:lnSpc>
                <a:spcPts val="4899"/>
              </a:lnSpc>
              <a:spcBef>
                <a:spcPct val="0"/>
              </a:spcBef>
            </a:pPr>
            <a:r>
              <a:rPr lang="en-US" b="true" sz="3499">
                <a:solidFill>
                  <a:srgbClr val="FF6161"/>
                </a:solidFill>
                <a:latin typeface="Playfair Display SC Bold"/>
                <a:ea typeface="Playfair Display SC Bold"/>
                <a:cs typeface="Playfair Display SC Bold"/>
                <a:sym typeface="Playfair Display SC Bold"/>
              </a:rPr>
              <a:t>Parabola Formula (used repeatedly)</a:t>
            </a:r>
          </a:p>
        </p:txBody>
      </p:sp>
      <p:sp>
        <p:nvSpPr>
          <p:cNvPr name="TextBox 14" id="14"/>
          <p:cNvSpPr txBox="true"/>
          <p:nvPr/>
        </p:nvSpPr>
        <p:spPr>
          <a:xfrm rot="0">
            <a:off x="-2505082" y="3545556"/>
            <a:ext cx="16954500" cy="497840"/>
          </a:xfrm>
          <a:prstGeom prst="rect">
            <a:avLst/>
          </a:prstGeom>
        </p:spPr>
        <p:txBody>
          <a:bodyPr anchor="t" rtlCol="false" tIns="0" lIns="0" bIns="0" rIns="0">
            <a:spAutoFit/>
          </a:bodyPr>
          <a:lstStyle/>
          <a:p>
            <a:pPr algn="ctr">
              <a:lnSpc>
                <a:spcPts val="4059"/>
              </a:lnSpc>
              <a:spcBef>
                <a:spcPct val="0"/>
              </a:spcBef>
            </a:pPr>
            <a:r>
              <a:rPr lang="en-US" sz="2899">
                <a:solidFill>
                  <a:srgbClr val="FFFFFF"/>
                </a:solidFill>
                <a:latin typeface="Helvetica World"/>
                <a:ea typeface="Helvetica World"/>
                <a:cs typeface="Helvetica World"/>
                <a:sym typeface="Helvetica World"/>
              </a:rPr>
              <a:t>A breakpoint between two sites aP and bP is found by solving</a:t>
            </a:r>
          </a:p>
        </p:txBody>
      </p:sp>
      <p:sp>
        <p:nvSpPr>
          <p:cNvPr name="TextBox 15" id="15"/>
          <p:cNvSpPr txBox="true"/>
          <p:nvPr/>
        </p:nvSpPr>
        <p:spPr>
          <a:xfrm rot="0">
            <a:off x="-2505082" y="4097372"/>
            <a:ext cx="16954500" cy="497840"/>
          </a:xfrm>
          <a:prstGeom prst="rect">
            <a:avLst/>
          </a:prstGeom>
        </p:spPr>
        <p:txBody>
          <a:bodyPr anchor="t" rtlCol="false" tIns="0" lIns="0" bIns="0" rIns="0">
            <a:spAutoFit/>
          </a:bodyPr>
          <a:lstStyle/>
          <a:p>
            <a:pPr algn="ctr">
              <a:lnSpc>
                <a:spcPts val="4059"/>
              </a:lnSpc>
              <a:spcBef>
                <a:spcPct val="0"/>
              </a:spcBef>
            </a:pPr>
            <a:r>
              <a:rPr lang="en-US" sz="2899">
                <a:solidFill>
                  <a:srgbClr val="FFFFFF"/>
                </a:solidFill>
                <a:latin typeface="Helvetica World"/>
                <a:ea typeface="Helvetica World"/>
                <a:cs typeface="Helvetica World"/>
                <a:sym typeface="Helvetica World"/>
              </a:rPr>
              <a:t>Parabolab​(x)=Parabolaa​(x)</a:t>
            </a:r>
          </a:p>
        </p:txBody>
      </p:sp>
      <p:sp>
        <p:nvSpPr>
          <p:cNvPr name="TextBox 16" id="16"/>
          <p:cNvSpPr txBox="true"/>
          <p:nvPr/>
        </p:nvSpPr>
        <p:spPr>
          <a:xfrm rot="0">
            <a:off x="712223" y="4689475"/>
            <a:ext cx="15995408" cy="497840"/>
          </a:xfrm>
          <a:prstGeom prst="rect">
            <a:avLst/>
          </a:prstGeom>
        </p:spPr>
        <p:txBody>
          <a:bodyPr anchor="t" rtlCol="false" tIns="0" lIns="0" bIns="0" rIns="0">
            <a:spAutoFit/>
          </a:bodyPr>
          <a:lstStyle/>
          <a:p>
            <a:pPr algn="ctr">
              <a:lnSpc>
                <a:spcPts val="4059"/>
              </a:lnSpc>
              <a:spcBef>
                <a:spcPct val="0"/>
              </a:spcBef>
            </a:pPr>
            <a:r>
              <a:rPr lang="en-US" sz="2899">
                <a:solidFill>
                  <a:srgbClr val="FFFFFF"/>
                </a:solidFill>
                <a:latin typeface="Helvetica World"/>
                <a:ea typeface="Helvetica World"/>
                <a:cs typeface="Helvetica World"/>
                <a:sym typeface="Helvetica World"/>
              </a:rPr>
              <a:t>This gives two roots; only the root consistent with the left-to-right structure of the beachline is used</a:t>
            </a:r>
          </a:p>
        </p:txBody>
      </p:sp>
      <p:sp>
        <p:nvSpPr>
          <p:cNvPr name="TextBox 17" id="17"/>
          <p:cNvSpPr txBox="true"/>
          <p:nvPr/>
        </p:nvSpPr>
        <p:spPr>
          <a:xfrm rot="0">
            <a:off x="-1181764" y="5330190"/>
            <a:ext cx="16954500" cy="497840"/>
          </a:xfrm>
          <a:prstGeom prst="rect">
            <a:avLst/>
          </a:prstGeom>
        </p:spPr>
        <p:txBody>
          <a:bodyPr anchor="t" rtlCol="false" tIns="0" lIns="0" bIns="0" rIns="0">
            <a:spAutoFit/>
          </a:bodyPr>
          <a:lstStyle/>
          <a:p>
            <a:pPr algn="ctr">
              <a:lnSpc>
                <a:spcPts val="4059"/>
              </a:lnSpc>
              <a:spcBef>
                <a:spcPct val="0"/>
              </a:spcBef>
            </a:pPr>
            <a:r>
              <a:rPr lang="en-US" sz="2899">
                <a:solidFill>
                  <a:srgbClr val="FFFFFF"/>
                </a:solidFill>
                <a:latin typeface="Helvetica World"/>
                <a:ea typeface="Helvetica World"/>
                <a:cs typeface="Helvetica World"/>
                <a:sym typeface="Helvetica World"/>
              </a:rPr>
              <a:t>A circle event is determined by the circumcircle of three consecutive sites</a:t>
            </a:r>
          </a:p>
        </p:txBody>
      </p:sp>
      <p:sp>
        <p:nvSpPr>
          <p:cNvPr name="TextBox 18" id="18"/>
          <p:cNvSpPr txBox="true"/>
          <p:nvPr/>
        </p:nvSpPr>
        <p:spPr>
          <a:xfrm rot="0">
            <a:off x="-2238160" y="5885180"/>
            <a:ext cx="16954500" cy="497840"/>
          </a:xfrm>
          <a:prstGeom prst="rect">
            <a:avLst/>
          </a:prstGeom>
        </p:spPr>
        <p:txBody>
          <a:bodyPr anchor="t" rtlCol="false" tIns="0" lIns="0" bIns="0" rIns="0">
            <a:spAutoFit/>
          </a:bodyPr>
          <a:lstStyle/>
          <a:p>
            <a:pPr algn="ctr">
              <a:lnSpc>
                <a:spcPts val="4059"/>
              </a:lnSpc>
              <a:spcBef>
                <a:spcPct val="0"/>
              </a:spcBef>
            </a:pPr>
            <a:r>
              <a:rPr lang="en-US" sz="2899">
                <a:solidFill>
                  <a:srgbClr val="FFFFFF"/>
                </a:solidFill>
                <a:latin typeface="Helvetica World"/>
                <a:ea typeface="Helvetica World"/>
                <a:cs typeface="Helvetica World"/>
                <a:sym typeface="Helvetica World"/>
              </a:rPr>
              <a:t>t</a:t>
            </a:r>
            <a:r>
              <a:rPr lang="en-US" sz="2899">
                <a:solidFill>
                  <a:srgbClr val="FFFFFF"/>
                </a:solidFill>
                <a:latin typeface="Helvetica World"/>
                <a:ea typeface="Helvetica World"/>
                <a:cs typeface="Helvetica World"/>
                <a:sym typeface="Helvetica World"/>
              </a:rPr>
              <a:t>he circle event happens when the sweep line reaches:</a:t>
            </a:r>
          </a:p>
        </p:txBody>
      </p:sp>
      <p:sp>
        <p:nvSpPr>
          <p:cNvPr name="TextBox 19" id="19"/>
          <p:cNvSpPr txBox="true"/>
          <p:nvPr/>
        </p:nvSpPr>
        <p:spPr>
          <a:xfrm rot="0">
            <a:off x="-3186151" y="6525896"/>
            <a:ext cx="16954500" cy="497840"/>
          </a:xfrm>
          <a:prstGeom prst="rect">
            <a:avLst/>
          </a:prstGeom>
        </p:spPr>
        <p:txBody>
          <a:bodyPr anchor="t" rtlCol="false" tIns="0" lIns="0" bIns="0" rIns="0">
            <a:spAutoFit/>
          </a:bodyPr>
          <a:lstStyle/>
          <a:p>
            <a:pPr algn="ctr">
              <a:lnSpc>
                <a:spcPts val="4059"/>
              </a:lnSpc>
              <a:spcBef>
                <a:spcPct val="0"/>
              </a:spcBef>
            </a:pPr>
            <a:r>
              <a:rPr lang="en-US" sz="2899">
                <a:solidFill>
                  <a:srgbClr val="FFFFFF"/>
                </a:solidFill>
                <a:latin typeface="Helvetica World"/>
                <a:ea typeface="Helvetica World"/>
                <a:cs typeface="Helvetica World"/>
                <a:sym typeface="Helvetica World"/>
              </a:rPr>
              <a:t>r−yu​=eventy</a:t>
            </a:r>
          </a:p>
        </p:txBody>
      </p:sp>
      <p:sp>
        <p:nvSpPr>
          <p:cNvPr name="TextBox 20" id="20"/>
          <p:cNvSpPr txBox="true"/>
          <p:nvPr/>
        </p:nvSpPr>
        <p:spPr>
          <a:xfrm rot="0">
            <a:off x="1434569" y="7080886"/>
            <a:ext cx="10197703" cy="497840"/>
          </a:xfrm>
          <a:prstGeom prst="rect">
            <a:avLst/>
          </a:prstGeom>
        </p:spPr>
        <p:txBody>
          <a:bodyPr anchor="t" rtlCol="false" tIns="0" lIns="0" bIns="0" rIns="0">
            <a:spAutoFit/>
          </a:bodyPr>
          <a:lstStyle/>
          <a:p>
            <a:pPr algn="ctr">
              <a:lnSpc>
                <a:spcPts val="4059"/>
              </a:lnSpc>
              <a:spcBef>
                <a:spcPct val="0"/>
              </a:spcBef>
            </a:pPr>
            <a:r>
              <a:rPr lang="en-US" sz="2899">
                <a:solidFill>
                  <a:srgbClr val="FFFFFF"/>
                </a:solidFill>
                <a:latin typeface="Helvetica World"/>
                <a:ea typeface="Helvetica World"/>
                <a:cs typeface="Helvetica World"/>
                <a:sym typeface="Helvetica World"/>
              </a:rPr>
              <a:t>where (yu,xu)(y_u, x_u)(yu​,xu​) is the center and rrr is the radius</a:t>
            </a:r>
          </a:p>
        </p:txBody>
      </p:sp>
    </p:spTree>
  </p:cSld>
  <p:clrMapOvr>
    <a:masterClrMapping/>
  </p:clrMapOvr>
</p:sld>
</file>

<file path=ppt/slides/slide122.xml><?xml version="1.0" encoding="utf-8"?>
<p:sld xmlns:p="http://schemas.openxmlformats.org/presentationml/2006/main" xmlns:a="http://schemas.openxmlformats.org/drawingml/2006/main" xmlns:r="http://schemas.openxmlformats.org/officeDocument/2006/relationships">
  <p:cSld>
    <p:bg>
      <p:bgPr>
        <a:solidFill>
          <a:srgbClr val="1E1E3F"/>
        </a:solidFill>
      </p:bgPr>
    </p:bg>
    <p:spTree>
      <p:nvGrpSpPr>
        <p:cNvPr id="1" name=""/>
        <p:cNvGrpSpPr/>
        <p:nvPr/>
      </p:nvGrpSpPr>
      <p:grpSpPr>
        <a:xfrm>
          <a:off x="0" y="0"/>
          <a:ext cx="0" cy="0"/>
          <a:chOff x="0" y="0"/>
          <a:chExt cx="0" cy="0"/>
        </a:xfrm>
      </p:grpSpPr>
      <p:grpSp>
        <p:nvGrpSpPr>
          <p:cNvPr name="Group 2" id="2"/>
          <p:cNvGrpSpPr/>
          <p:nvPr/>
        </p:nvGrpSpPr>
        <p:grpSpPr>
          <a:xfrm rot="0">
            <a:off x="666750" y="666750"/>
            <a:ext cx="16954500" cy="8953500"/>
            <a:chOff x="0" y="0"/>
            <a:chExt cx="4465383" cy="2358123"/>
          </a:xfrm>
        </p:grpSpPr>
        <p:sp>
          <p:nvSpPr>
            <p:cNvPr name="Freeform 3" id="3"/>
            <p:cNvSpPr/>
            <p:nvPr/>
          </p:nvSpPr>
          <p:spPr>
            <a:xfrm flipH="false" flipV="false" rot="0">
              <a:off x="0" y="0"/>
              <a:ext cx="4465383" cy="2358124"/>
            </a:xfrm>
            <a:custGeom>
              <a:avLst/>
              <a:gdLst/>
              <a:ahLst/>
              <a:cxnLst/>
              <a:rect r="r" b="b" t="t" l="l"/>
              <a:pathLst>
                <a:path h="2358124" w="4465383">
                  <a:moveTo>
                    <a:pt x="20548" y="0"/>
                  </a:moveTo>
                  <a:lnTo>
                    <a:pt x="4444835" y="0"/>
                  </a:lnTo>
                  <a:cubicBezTo>
                    <a:pt x="4456183" y="0"/>
                    <a:pt x="4465383" y="9200"/>
                    <a:pt x="4465383" y="20548"/>
                  </a:cubicBezTo>
                  <a:lnTo>
                    <a:pt x="4465383" y="2337575"/>
                  </a:lnTo>
                  <a:cubicBezTo>
                    <a:pt x="4465383" y="2348924"/>
                    <a:pt x="4456183" y="2358124"/>
                    <a:pt x="4444835" y="2358124"/>
                  </a:cubicBezTo>
                  <a:lnTo>
                    <a:pt x="20548" y="2358124"/>
                  </a:lnTo>
                  <a:cubicBezTo>
                    <a:pt x="9200" y="2358124"/>
                    <a:pt x="0" y="2348924"/>
                    <a:pt x="0" y="2337575"/>
                  </a:cubicBezTo>
                  <a:lnTo>
                    <a:pt x="0" y="20548"/>
                  </a:lnTo>
                  <a:cubicBezTo>
                    <a:pt x="0" y="9200"/>
                    <a:pt x="9200" y="0"/>
                    <a:pt x="20548" y="0"/>
                  </a:cubicBezTo>
                  <a:close/>
                </a:path>
              </a:pathLst>
            </a:custGeom>
            <a:solidFill>
              <a:srgbClr val="4F5AAF"/>
            </a:solidFill>
            <a:ln cap="rnd">
              <a:noFill/>
              <a:prstDash val="solid"/>
              <a:round/>
            </a:ln>
          </p:spPr>
        </p:sp>
        <p:sp>
          <p:nvSpPr>
            <p:cNvPr name="TextBox 4" id="4"/>
            <p:cNvSpPr txBox="true"/>
            <p:nvPr/>
          </p:nvSpPr>
          <p:spPr>
            <a:xfrm>
              <a:off x="0" y="-57150"/>
              <a:ext cx="4465383" cy="2415273"/>
            </a:xfrm>
            <a:prstGeom prst="rect">
              <a:avLst/>
            </a:prstGeom>
          </p:spPr>
          <p:txBody>
            <a:bodyPr anchor="ctr" rtlCol="false" tIns="50800" lIns="50800" bIns="50800" rIns="50800"/>
            <a:lstStyle/>
            <a:p>
              <a:pPr algn="ctr" marL="0" indent="0" lvl="0">
                <a:lnSpc>
                  <a:spcPts val="3359"/>
                </a:lnSpc>
                <a:spcBef>
                  <a:spcPct val="0"/>
                </a:spcBef>
              </a:pPr>
            </a:p>
          </p:txBody>
        </p:sp>
      </p:grpSp>
      <p:sp>
        <p:nvSpPr>
          <p:cNvPr name="Freeform 5" id="5"/>
          <p:cNvSpPr/>
          <p:nvPr/>
        </p:nvSpPr>
        <p:spPr>
          <a:xfrm flipH="false" flipV="false" rot="0">
            <a:off x="7938261" y="1348359"/>
            <a:ext cx="9321039" cy="4951802"/>
          </a:xfrm>
          <a:custGeom>
            <a:avLst/>
            <a:gdLst/>
            <a:ahLst/>
            <a:cxnLst/>
            <a:rect r="r" b="b" t="t" l="l"/>
            <a:pathLst>
              <a:path h="4951802" w="9321039">
                <a:moveTo>
                  <a:pt x="0" y="0"/>
                </a:moveTo>
                <a:lnTo>
                  <a:pt x="9321039" y="0"/>
                </a:lnTo>
                <a:lnTo>
                  <a:pt x="9321039" y="4951802"/>
                </a:lnTo>
                <a:lnTo>
                  <a:pt x="0" y="4951802"/>
                </a:lnTo>
                <a:lnTo>
                  <a:pt x="0" y="0"/>
                </a:lnTo>
                <a:close/>
              </a:path>
            </a:pathLst>
          </a:custGeom>
          <a:blipFill>
            <a:blip r:embed="rId2"/>
            <a:stretch>
              <a:fillRect l="0" t="0" r="0" b="0"/>
            </a:stretch>
          </a:blipFill>
        </p:spPr>
      </p:sp>
      <p:sp>
        <p:nvSpPr>
          <p:cNvPr name="TextBox 6" id="6"/>
          <p:cNvSpPr txBox="true"/>
          <p:nvPr/>
        </p:nvSpPr>
        <p:spPr>
          <a:xfrm rot="0">
            <a:off x="1028700" y="5076825"/>
            <a:ext cx="9526508" cy="3175523"/>
          </a:xfrm>
          <a:prstGeom prst="rect">
            <a:avLst/>
          </a:prstGeom>
        </p:spPr>
        <p:txBody>
          <a:bodyPr anchor="t" rtlCol="false" tIns="0" lIns="0" bIns="0" rIns="0">
            <a:spAutoFit/>
          </a:bodyPr>
          <a:lstStyle/>
          <a:p>
            <a:pPr algn="l">
              <a:lnSpc>
                <a:spcPts val="4941"/>
              </a:lnSpc>
              <a:spcBef>
                <a:spcPct val="0"/>
              </a:spcBef>
            </a:pPr>
            <a:r>
              <a:rPr lang="en-US" b="true" sz="3529">
                <a:solidFill>
                  <a:srgbClr val="FF6161"/>
                </a:solidFill>
                <a:latin typeface="Playfair Display SC Bold"/>
                <a:ea typeface="Playfair Display SC Bold"/>
                <a:cs typeface="Playfair Display SC Bold"/>
                <a:sym typeface="Playfair Display SC Bold"/>
              </a:rPr>
              <a:t>Slide 0 — Initial State</a:t>
            </a:r>
          </a:p>
          <a:p>
            <a:pPr algn="l">
              <a:lnSpc>
                <a:spcPts val="4101"/>
              </a:lnSpc>
              <a:spcBef>
                <a:spcPct val="0"/>
              </a:spcBef>
            </a:pPr>
            <a:r>
              <a:rPr lang="en-US" sz="2929">
                <a:solidFill>
                  <a:srgbClr val="FFFFFF"/>
                </a:solidFill>
                <a:latin typeface="Helvetica World"/>
                <a:ea typeface="Helvetica World"/>
                <a:cs typeface="Helvetica World"/>
                <a:sym typeface="Helvetica World"/>
              </a:rPr>
              <a:t>State:</a:t>
            </a:r>
          </a:p>
          <a:p>
            <a:pPr algn="l">
              <a:lnSpc>
                <a:spcPts val="4101"/>
              </a:lnSpc>
              <a:spcBef>
                <a:spcPct val="0"/>
              </a:spcBef>
            </a:pPr>
            <a:r>
              <a:rPr lang="en-US" sz="2929">
                <a:solidFill>
                  <a:srgbClr val="FFFFFF"/>
                </a:solidFill>
                <a:latin typeface="Helvetica World"/>
                <a:ea typeface="Helvetica World"/>
                <a:cs typeface="Helvetica World"/>
                <a:sym typeface="Helvetica World"/>
              </a:rPr>
              <a:t>No SiteEvents have occurred.</a:t>
            </a:r>
          </a:p>
          <a:p>
            <a:pPr algn="l">
              <a:lnSpc>
                <a:spcPts val="4101"/>
              </a:lnSpc>
              <a:spcBef>
                <a:spcPct val="0"/>
              </a:spcBef>
            </a:pPr>
            <a:r>
              <a:rPr lang="en-US" sz="2929">
                <a:solidFill>
                  <a:srgbClr val="FFFFFF"/>
                </a:solidFill>
                <a:latin typeface="Helvetica World"/>
                <a:ea typeface="Helvetica World"/>
                <a:cs typeface="Helvetica World"/>
                <a:sym typeface="Helvetica World"/>
              </a:rPr>
              <a:t> The tree is empty — no arcs, no breakpoints, no parabolas.</a:t>
            </a:r>
          </a:p>
          <a:p>
            <a:pPr algn="l">
              <a:lnSpc>
                <a:spcPts val="4101"/>
              </a:lnSpc>
              <a:spcBef>
                <a:spcPct val="0"/>
              </a:spcBef>
            </a:pPr>
            <a:r>
              <a:rPr lang="en-US" sz="2929">
                <a:solidFill>
                  <a:srgbClr val="FFFFFF"/>
                </a:solidFill>
                <a:latin typeface="Helvetica World"/>
                <a:ea typeface="Helvetica World"/>
                <a:cs typeface="Helvetica World"/>
                <a:sym typeface="Helvetica World"/>
              </a:rPr>
              <a:t>Nothing to compute here.</a:t>
            </a:r>
          </a:p>
        </p:txBody>
      </p:sp>
      <p:sp>
        <p:nvSpPr>
          <p:cNvPr name="Freeform 7" id="7"/>
          <p:cNvSpPr/>
          <p:nvPr/>
        </p:nvSpPr>
        <p:spPr>
          <a:xfrm flipH="false" flipV="false" rot="-3117037">
            <a:off x="16099474" y="7952721"/>
            <a:ext cx="2112604" cy="1859092"/>
          </a:xfrm>
          <a:custGeom>
            <a:avLst/>
            <a:gdLst/>
            <a:ahLst/>
            <a:cxnLst/>
            <a:rect r="r" b="b" t="t" l="l"/>
            <a:pathLst>
              <a:path h="1859092" w="2112604">
                <a:moveTo>
                  <a:pt x="0" y="0"/>
                </a:moveTo>
                <a:lnTo>
                  <a:pt x="2112605" y="0"/>
                </a:lnTo>
                <a:lnTo>
                  <a:pt x="2112605" y="1859092"/>
                </a:lnTo>
                <a:lnTo>
                  <a:pt x="0" y="185909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Tree>
  </p:cSld>
  <p:clrMapOvr>
    <a:masterClrMapping/>
  </p:clrMapOvr>
</p:sld>
</file>

<file path=ppt/slides/slide123.xml><?xml version="1.0" encoding="utf-8"?>
<p:sld xmlns:p="http://schemas.openxmlformats.org/presentationml/2006/main" xmlns:a="http://schemas.openxmlformats.org/drawingml/2006/main" xmlns:r="http://schemas.openxmlformats.org/officeDocument/2006/relationships">
  <p:cSld>
    <p:bg>
      <p:bgPr>
        <a:solidFill>
          <a:srgbClr val="1E1E3F"/>
        </a:solidFill>
      </p:bgPr>
    </p:bg>
    <p:spTree>
      <p:nvGrpSpPr>
        <p:cNvPr id="1" name=""/>
        <p:cNvGrpSpPr/>
        <p:nvPr/>
      </p:nvGrpSpPr>
      <p:grpSpPr>
        <a:xfrm>
          <a:off x="0" y="0"/>
          <a:ext cx="0" cy="0"/>
          <a:chOff x="0" y="0"/>
          <a:chExt cx="0" cy="0"/>
        </a:xfrm>
      </p:grpSpPr>
      <p:grpSp>
        <p:nvGrpSpPr>
          <p:cNvPr name="Group 2" id="2"/>
          <p:cNvGrpSpPr/>
          <p:nvPr/>
        </p:nvGrpSpPr>
        <p:grpSpPr>
          <a:xfrm rot="0">
            <a:off x="666750" y="666750"/>
            <a:ext cx="16954500" cy="8953500"/>
            <a:chOff x="0" y="0"/>
            <a:chExt cx="4465383" cy="2358123"/>
          </a:xfrm>
        </p:grpSpPr>
        <p:sp>
          <p:nvSpPr>
            <p:cNvPr name="Freeform 3" id="3"/>
            <p:cNvSpPr/>
            <p:nvPr/>
          </p:nvSpPr>
          <p:spPr>
            <a:xfrm flipH="false" flipV="false" rot="0">
              <a:off x="0" y="0"/>
              <a:ext cx="4465383" cy="2358124"/>
            </a:xfrm>
            <a:custGeom>
              <a:avLst/>
              <a:gdLst/>
              <a:ahLst/>
              <a:cxnLst/>
              <a:rect r="r" b="b" t="t" l="l"/>
              <a:pathLst>
                <a:path h="2358124" w="4465383">
                  <a:moveTo>
                    <a:pt x="20548" y="0"/>
                  </a:moveTo>
                  <a:lnTo>
                    <a:pt x="4444835" y="0"/>
                  </a:lnTo>
                  <a:cubicBezTo>
                    <a:pt x="4456183" y="0"/>
                    <a:pt x="4465383" y="9200"/>
                    <a:pt x="4465383" y="20548"/>
                  </a:cubicBezTo>
                  <a:lnTo>
                    <a:pt x="4465383" y="2337575"/>
                  </a:lnTo>
                  <a:cubicBezTo>
                    <a:pt x="4465383" y="2348924"/>
                    <a:pt x="4456183" y="2358124"/>
                    <a:pt x="4444835" y="2358124"/>
                  </a:cubicBezTo>
                  <a:lnTo>
                    <a:pt x="20548" y="2358124"/>
                  </a:lnTo>
                  <a:cubicBezTo>
                    <a:pt x="9200" y="2358124"/>
                    <a:pt x="0" y="2348924"/>
                    <a:pt x="0" y="2337575"/>
                  </a:cubicBezTo>
                  <a:lnTo>
                    <a:pt x="0" y="20548"/>
                  </a:lnTo>
                  <a:cubicBezTo>
                    <a:pt x="0" y="9200"/>
                    <a:pt x="9200" y="0"/>
                    <a:pt x="20548" y="0"/>
                  </a:cubicBezTo>
                  <a:close/>
                </a:path>
              </a:pathLst>
            </a:custGeom>
            <a:solidFill>
              <a:srgbClr val="4F5AAF"/>
            </a:solidFill>
            <a:ln cap="rnd">
              <a:noFill/>
              <a:prstDash val="solid"/>
              <a:round/>
            </a:ln>
          </p:spPr>
        </p:sp>
        <p:sp>
          <p:nvSpPr>
            <p:cNvPr name="TextBox 4" id="4"/>
            <p:cNvSpPr txBox="true"/>
            <p:nvPr/>
          </p:nvSpPr>
          <p:spPr>
            <a:xfrm>
              <a:off x="0" y="-57150"/>
              <a:ext cx="4465383" cy="2415273"/>
            </a:xfrm>
            <a:prstGeom prst="rect">
              <a:avLst/>
            </a:prstGeom>
          </p:spPr>
          <p:txBody>
            <a:bodyPr anchor="ctr" rtlCol="false" tIns="50800" lIns="50800" bIns="50800" rIns="50800"/>
            <a:lstStyle/>
            <a:p>
              <a:pPr algn="ctr" marL="0" indent="0" lvl="0">
                <a:lnSpc>
                  <a:spcPts val="3359"/>
                </a:lnSpc>
                <a:spcBef>
                  <a:spcPct val="0"/>
                </a:spcBef>
              </a:pPr>
            </a:p>
          </p:txBody>
        </p:sp>
      </p:grpSp>
      <p:sp>
        <p:nvSpPr>
          <p:cNvPr name="Freeform 5" id="5"/>
          <p:cNvSpPr/>
          <p:nvPr/>
        </p:nvSpPr>
        <p:spPr>
          <a:xfrm flipH="false" flipV="false" rot="0">
            <a:off x="8119263" y="1247559"/>
            <a:ext cx="9140037" cy="3895941"/>
          </a:xfrm>
          <a:custGeom>
            <a:avLst/>
            <a:gdLst/>
            <a:ahLst/>
            <a:cxnLst/>
            <a:rect r="r" b="b" t="t" l="l"/>
            <a:pathLst>
              <a:path h="3895941" w="9140037">
                <a:moveTo>
                  <a:pt x="0" y="0"/>
                </a:moveTo>
                <a:lnTo>
                  <a:pt x="9140037" y="0"/>
                </a:lnTo>
                <a:lnTo>
                  <a:pt x="9140037" y="3895941"/>
                </a:lnTo>
                <a:lnTo>
                  <a:pt x="0" y="3895941"/>
                </a:lnTo>
                <a:lnTo>
                  <a:pt x="0" y="0"/>
                </a:lnTo>
                <a:close/>
              </a:path>
            </a:pathLst>
          </a:custGeom>
          <a:blipFill>
            <a:blip r:embed="rId2"/>
            <a:stretch>
              <a:fillRect l="0" t="0" r="0" b="0"/>
            </a:stretch>
          </a:blipFill>
        </p:spPr>
      </p:sp>
      <p:sp>
        <p:nvSpPr>
          <p:cNvPr name="TextBox 6" id="6"/>
          <p:cNvSpPr txBox="true"/>
          <p:nvPr/>
        </p:nvSpPr>
        <p:spPr>
          <a:xfrm rot="0">
            <a:off x="1028700" y="5272365"/>
            <a:ext cx="9038183" cy="4109721"/>
          </a:xfrm>
          <a:prstGeom prst="rect">
            <a:avLst/>
          </a:prstGeom>
        </p:spPr>
        <p:txBody>
          <a:bodyPr anchor="t" rtlCol="false" tIns="0" lIns="0" bIns="0" rIns="0">
            <a:spAutoFit/>
          </a:bodyPr>
          <a:lstStyle/>
          <a:p>
            <a:pPr algn="l">
              <a:lnSpc>
                <a:spcPts val="4899"/>
              </a:lnSpc>
              <a:spcBef>
                <a:spcPct val="0"/>
              </a:spcBef>
            </a:pPr>
            <a:r>
              <a:rPr lang="en-US" b="true" sz="3499">
                <a:solidFill>
                  <a:srgbClr val="FF6161"/>
                </a:solidFill>
                <a:latin typeface="Playfair Display SC Bold"/>
                <a:ea typeface="Playfair Display SC Bold"/>
                <a:cs typeface="Playfair Display SC Bold"/>
                <a:sym typeface="Playfair Display SC Bold"/>
              </a:rPr>
              <a:t>Slide 1 — First Site Event: P0 = (7,6)</a:t>
            </a:r>
          </a:p>
          <a:p>
            <a:pPr algn="l">
              <a:lnSpc>
                <a:spcPts val="3359"/>
              </a:lnSpc>
              <a:spcBef>
                <a:spcPct val="0"/>
              </a:spcBef>
            </a:pPr>
          </a:p>
          <a:p>
            <a:pPr algn="l">
              <a:lnSpc>
                <a:spcPts val="4059"/>
              </a:lnSpc>
              <a:spcBef>
                <a:spcPct val="0"/>
              </a:spcBef>
            </a:pPr>
            <a:r>
              <a:rPr lang="en-US" sz="2899">
                <a:solidFill>
                  <a:srgbClr val="FFFFFF"/>
                </a:solidFill>
                <a:latin typeface="Helvetica World"/>
                <a:ea typeface="Helvetica World"/>
                <a:cs typeface="Helvetica World"/>
                <a:sym typeface="Helvetica World"/>
              </a:rPr>
              <a:t> Directrix: ( d \to 6^- )</a:t>
            </a:r>
          </a:p>
          <a:p>
            <a:pPr algn="l">
              <a:lnSpc>
                <a:spcPts val="4059"/>
              </a:lnSpc>
              <a:spcBef>
                <a:spcPct val="0"/>
              </a:spcBef>
            </a:pPr>
            <a:r>
              <a:rPr lang="en-US" sz="2899">
                <a:solidFill>
                  <a:srgbClr val="FFFFFF"/>
                </a:solidFill>
                <a:latin typeface="Helvetica World"/>
                <a:ea typeface="Helvetica World"/>
                <a:cs typeface="Helvetica World"/>
                <a:sym typeface="Helvetica World"/>
              </a:rPr>
              <a:t>After inserting the first site, there is only one arc.</a:t>
            </a:r>
          </a:p>
          <a:p>
            <a:pPr algn="l">
              <a:lnSpc>
                <a:spcPts val="4059"/>
              </a:lnSpc>
              <a:spcBef>
                <a:spcPct val="0"/>
              </a:spcBef>
            </a:pPr>
            <a:r>
              <a:rPr lang="en-US" sz="2899">
                <a:solidFill>
                  <a:srgbClr val="FFFFFF"/>
                </a:solidFill>
                <a:latin typeface="Helvetica World"/>
                <a:ea typeface="Helvetica World"/>
                <a:cs typeface="Helvetica World"/>
                <a:sym typeface="Helvetica World"/>
              </a:rPr>
              <a:t>Tree:</a:t>
            </a:r>
          </a:p>
          <a:p>
            <a:pPr algn="l">
              <a:lnSpc>
                <a:spcPts val="4059"/>
              </a:lnSpc>
              <a:spcBef>
                <a:spcPct val="0"/>
              </a:spcBef>
            </a:pPr>
            <a:r>
              <a:rPr lang="en-US" sz="2899">
                <a:solidFill>
                  <a:srgbClr val="FFFFFF"/>
                </a:solidFill>
                <a:latin typeface="Helvetica World"/>
                <a:ea typeface="Helvetica World"/>
                <a:cs typeface="Helvetica World"/>
                <a:sym typeface="Helvetica World"/>
              </a:rPr>
              <a:t>A single leaf holding the value:</a:t>
            </a:r>
          </a:p>
          <a:p>
            <a:pPr algn="l">
              <a:lnSpc>
                <a:spcPts val="4059"/>
              </a:lnSpc>
              <a:spcBef>
                <a:spcPct val="0"/>
              </a:spcBef>
            </a:pPr>
            <a:r>
              <a:rPr lang="en-US" sz="2899">
                <a:solidFill>
                  <a:srgbClr val="FFFFFF"/>
                </a:solidFill>
                <a:latin typeface="Helvetica World"/>
                <a:ea typeface="Helvetica World"/>
                <a:cs typeface="Helvetica World"/>
                <a:sym typeface="Helvetica World"/>
              </a:rPr>
              <a:t>0</a:t>
            </a:r>
          </a:p>
          <a:p>
            <a:pPr algn="l">
              <a:lnSpc>
                <a:spcPts val="4059"/>
              </a:lnSpc>
              <a:spcBef>
                <a:spcPct val="0"/>
              </a:spcBef>
            </a:pPr>
            <a:r>
              <a:rPr lang="en-US" sz="2899">
                <a:solidFill>
                  <a:srgbClr val="FFFFFF"/>
                </a:solidFill>
                <a:latin typeface="Helvetica World"/>
                <a:ea typeface="Helvetica World"/>
                <a:cs typeface="Helvetica World"/>
                <a:sym typeface="Helvetica World"/>
              </a:rPr>
              <a:t>No breakpoints exist because there is only one parabola</a:t>
            </a:r>
          </a:p>
        </p:txBody>
      </p:sp>
      <p:sp>
        <p:nvSpPr>
          <p:cNvPr name="Freeform 7" id="7"/>
          <p:cNvSpPr/>
          <p:nvPr/>
        </p:nvSpPr>
        <p:spPr>
          <a:xfrm flipH="false" flipV="false" rot="-3117037">
            <a:off x="16099474" y="7952721"/>
            <a:ext cx="2112604" cy="1859092"/>
          </a:xfrm>
          <a:custGeom>
            <a:avLst/>
            <a:gdLst/>
            <a:ahLst/>
            <a:cxnLst/>
            <a:rect r="r" b="b" t="t" l="l"/>
            <a:pathLst>
              <a:path h="1859092" w="2112604">
                <a:moveTo>
                  <a:pt x="0" y="0"/>
                </a:moveTo>
                <a:lnTo>
                  <a:pt x="2112605" y="0"/>
                </a:lnTo>
                <a:lnTo>
                  <a:pt x="2112605" y="1859092"/>
                </a:lnTo>
                <a:lnTo>
                  <a:pt x="0" y="185909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Tree>
  </p:cSld>
  <p:clrMapOvr>
    <a:masterClrMapping/>
  </p:clrMapOvr>
</p:sld>
</file>

<file path=ppt/slides/slide124.xml><?xml version="1.0" encoding="utf-8"?>
<p:sld xmlns:p="http://schemas.openxmlformats.org/presentationml/2006/main" xmlns:a="http://schemas.openxmlformats.org/drawingml/2006/main" xmlns:r="http://schemas.openxmlformats.org/officeDocument/2006/relationships">
  <p:cSld>
    <p:bg>
      <p:bgPr>
        <a:solidFill>
          <a:srgbClr val="1E1E3F"/>
        </a:solidFill>
      </p:bgPr>
    </p:bg>
    <p:spTree>
      <p:nvGrpSpPr>
        <p:cNvPr id="1" name=""/>
        <p:cNvGrpSpPr/>
        <p:nvPr/>
      </p:nvGrpSpPr>
      <p:grpSpPr>
        <a:xfrm>
          <a:off x="0" y="0"/>
          <a:ext cx="0" cy="0"/>
          <a:chOff x="0" y="0"/>
          <a:chExt cx="0" cy="0"/>
        </a:xfrm>
      </p:grpSpPr>
      <p:grpSp>
        <p:nvGrpSpPr>
          <p:cNvPr name="Group 2" id="2"/>
          <p:cNvGrpSpPr/>
          <p:nvPr/>
        </p:nvGrpSpPr>
        <p:grpSpPr>
          <a:xfrm rot="0">
            <a:off x="326788" y="666750"/>
            <a:ext cx="17294462" cy="8953500"/>
            <a:chOff x="0" y="0"/>
            <a:chExt cx="4554920" cy="2358123"/>
          </a:xfrm>
        </p:grpSpPr>
        <p:sp>
          <p:nvSpPr>
            <p:cNvPr name="Freeform 3" id="3"/>
            <p:cNvSpPr/>
            <p:nvPr/>
          </p:nvSpPr>
          <p:spPr>
            <a:xfrm flipH="false" flipV="false" rot="0">
              <a:off x="0" y="0"/>
              <a:ext cx="4554920" cy="2358124"/>
            </a:xfrm>
            <a:custGeom>
              <a:avLst/>
              <a:gdLst/>
              <a:ahLst/>
              <a:cxnLst/>
              <a:rect r="r" b="b" t="t" l="l"/>
              <a:pathLst>
                <a:path h="2358124" w="4554920">
                  <a:moveTo>
                    <a:pt x="20144" y="0"/>
                  </a:moveTo>
                  <a:lnTo>
                    <a:pt x="4534776" y="0"/>
                  </a:lnTo>
                  <a:cubicBezTo>
                    <a:pt x="4540118" y="0"/>
                    <a:pt x="4545242" y="2122"/>
                    <a:pt x="4549020" y="5900"/>
                  </a:cubicBezTo>
                  <a:cubicBezTo>
                    <a:pt x="4552798" y="9678"/>
                    <a:pt x="4554920" y="14802"/>
                    <a:pt x="4554920" y="20144"/>
                  </a:cubicBezTo>
                  <a:lnTo>
                    <a:pt x="4554920" y="2337979"/>
                  </a:lnTo>
                  <a:cubicBezTo>
                    <a:pt x="4554920" y="2349104"/>
                    <a:pt x="4545901" y="2358124"/>
                    <a:pt x="4534776" y="2358124"/>
                  </a:cubicBezTo>
                  <a:lnTo>
                    <a:pt x="20144" y="2358124"/>
                  </a:lnTo>
                  <a:cubicBezTo>
                    <a:pt x="14802" y="2358124"/>
                    <a:pt x="9678" y="2356001"/>
                    <a:pt x="5900" y="2352223"/>
                  </a:cubicBezTo>
                  <a:cubicBezTo>
                    <a:pt x="2122" y="2348446"/>
                    <a:pt x="0" y="2343322"/>
                    <a:pt x="0" y="2337979"/>
                  </a:cubicBezTo>
                  <a:lnTo>
                    <a:pt x="0" y="20144"/>
                  </a:lnTo>
                  <a:cubicBezTo>
                    <a:pt x="0" y="14802"/>
                    <a:pt x="2122" y="9678"/>
                    <a:pt x="5900" y="5900"/>
                  </a:cubicBezTo>
                  <a:cubicBezTo>
                    <a:pt x="9678" y="2122"/>
                    <a:pt x="14802" y="0"/>
                    <a:pt x="20144" y="0"/>
                  </a:cubicBezTo>
                  <a:close/>
                </a:path>
              </a:pathLst>
            </a:custGeom>
            <a:solidFill>
              <a:srgbClr val="4F5AAF"/>
            </a:solidFill>
            <a:ln cap="rnd">
              <a:noFill/>
              <a:prstDash val="solid"/>
              <a:round/>
            </a:ln>
          </p:spPr>
        </p:sp>
        <p:sp>
          <p:nvSpPr>
            <p:cNvPr name="TextBox 4" id="4"/>
            <p:cNvSpPr txBox="true"/>
            <p:nvPr/>
          </p:nvSpPr>
          <p:spPr>
            <a:xfrm>
              <a:off x="0" y="-57150"/>
              <a:ext cx="4554920" cy="2415273"/>
            </a:xfrm>
            <a:prstGeom prst="rect">
              <a:avLst/>
            </a:prstGeom>
          </p:spPr>
          <p:txBody>
            <a:bodyPr anchor="ctr" rtlCol="false" tIns="50800" lIns="50800" bIns="50800" rIns="50800"/>
            <a:lstStyle/>
            <a:p>
              <a:pPr algn="ctr" marL="0" indent="0" lvl="0">
                <a:lnSpc>
                  <a:spcPts val="3359"/>
                </a:lnSpc>
                <a:spcBef>
                  <a:spcPct val="0"/>
                </a:spcBef>
              </a:pPr>
            </a:p>
          </p:txBody>
        </p:sp>
      </p:grpSp>
      <p:sp>
        <p:nvSpPr>
          <p:cNvPr name="Freeform 5" id="5"/>
          <p:cNvSpPr/>
          <p:nvPr/>
        </p:nvSpPr>
        <p:spPr>
          <a:xfrm flipH="false" flipV="false" rot="0">
            <a:off x="8043466" y="3408433"/>
            <a:ext cx="9385814" cy="5091804"/>
          </a:xfrm>
          <a:custGeom>
            <a:avLst/>
            <a:gdLst/>
            <a:ahLst/>
            <a:cxnLst/>
            <a:rect r="r" b="b" t="t" l="l"/>
            <a:pathLst>
              <a:path h="5091804" w="9385814">
                <a:moveTo>
                  <a:pt x="0" y="0"/>
                </a:moveTo>
                <a:lnTo>
                  <a:pt x="9385815" y="0"/>
                </a:lnTo>
                <a:lnTo>
                  <a:pt x="9385815" y="5091804"/>
                </a:lnTo>
                <a:lnTo>
                  <a:pt x="0" y="5091804"/>
                </a:lnTo>
                <a:lnTo>
                  <a:pt x="0" y="0"/>
                </a:lnTo>
                <a:close/>
              </a:path>
            </a:pathLst>
          </a:custGeom>
          <a:blipFill>
            <a:blip r:embed="rId2"/>
            <a:stretch>
              <a:fillRect l="0" t="0" r="0" b="0"/>
            </a:stretch>
          </a:blipFill>
        </p:spPr>
      </p:sp>
      <p:sp>
        <p:nvSpPr>
          <p:cNvPr name="TextBox 6" id="6"/>
          <p:cNvSpPr txBox="true"/>
          <p:nvPr/>
        </p:nvSpPr>
        <p:spPr>
          <a:xfrm rot="0">
            <a:off x="518757" y="962025"/>
            <a:ext cx="9375007" cy="8319771"/>
          </a:xfrm>
          <a:prstGeom prst="rect">
            <a:avLst/>
          </a:prstGeom>
        </p:spPr>
        <p:txBody>
          <a:bodyPr anchor="t" rtlCol="false" tIns="0" lIns="0" bIns="0" rIns="0">
            <a:spAutoFit/>
          </a:bodyPr>
          <a:lstStyle/>
          <a:p>
            <a:pPr algn="l">
              <a:lnSpc>
                <a:spcPts val="4899"/>
              </a:lnSpc>
              <a:spcBef>
                <a:spcPct val="0"/>
              </a:spcBef>
            </a:pPr>
            <a:r>
              <a:rPr lang="en-US" b="true" sz="3499">
                <a:solidFill>
                  <a:srgbClr val="FF6161"/>
                </a:solidFill>
                <a:latin typeface="Playfair Display SC Bold"/>
                <a:ea typeface="Playfair Display SC Bold"/>
                <a:cs typeface="Playfair Display SC Bold"/>
                <a:sym typeface="Playfair Display SC Bold"/>
              </a:rPr>
              <a:t>Slide 2 — Insert P1 = (4,5)</a:t>
            </a:r>
          </a:p>
          <a:p>
            <a:pPr algn="l">
              <a:lnSpc>
                <a:spcPts val="4059"/>
              </a:lnSpc>
              <a:spcBef>
                <a:spcPct val="0"/>
              </a:spcBef>
            </a:pPr>
            <a:r>
              <a:rPr lang="en-US" sz="2899">
                <a:solidFill>
                  <a:srgbClr val="FFFFFF"/>
                </a:solidFill>
                <a:latin typeface="Helvetica World"/>
                <a:ea typeface="Helvetica World"/>
                <a:cs typeface="Helvetica World"/>
                <a:sym typeface="Helvetica World"/>
              </a:rPr>
              <a:t>Directrix: ( d \to 5^- )</a:t>
            </a:r>
          </a:p>
          <a:p>
            <a:pPr algn="l">
              <a:lnSpc>
                <a:spcPts val="4059"/>
              </a:lnSpc>
              <a:spcBef>
                <a:spcPct val="0"/>
              </a:spcBef>
            </a:pPr>
            <a:r>
              <a:rPr lang="en-US" sz="2899">
                <a:solidFill>
                  <a:srgbClr val="FFFFFF"/>
                </a:solidFill>
                <a:latin typeface="Helvetica World"/>
                <a:ea typeface="Helvetica World"/>
                <a:cs typeface="Helvetica World"/>
                <a:sym typeface="Helvetica World"/>
              </a:rPr>
              <a:t>Computing Breakpoint BP(0,1)</a:t>
            </a:r>
          </a:p>
          <a:p>
            <a:pPr algn="l">
              <a:lnSpc>
                <a:spcPts val="4059"/>
              </a:lnSpc>
              <a:spcBef>
                <a:spcPct val="0"/>
              </a:spcBef>
            </a:pPr>
            <a:r>
              <a:rPr lang="en-US" sz="2899">
                <a:solidFill>
                  <a:srgbClr val="FFFFFF"/>
                </a:solidFill>
                <a:latin typeface="Helvetica World"/>
                <a:ea typeface="Helvetica World"/>
                <a:cs typeface="Helvetica World"/>
                <a:sym typeface="Helvetica World"/>
              </a:rPr>
              <a:t>Solving the parabola intersection gives two x-roots:</a:t>
            </a:r>
          </a:p>
          <a:p>
            <a:pPr algn="l">
              <a:lnSpc>
                <a:spcPts val="4059"/>
              </a:lnSpc>
              <a:spcBef>
                <a:spcPct val="0"/>
              </a:spcBef>
            </a:pPr>
            <a:r>
              <a:rPr lang="en-US" sz="2899">
                <a:solidFill>
                  <a:srgbClr val="FFFFFF"/>
                </a:solidFill>
                <a:latin typeface="Helvetica World"/>
                <a:ea typeface="Helvetica World"/>
                <a:cs typeface="Helvetica World"/>
                <a:sym typeface="Helvetica World"/>
              </a:rPr>
              <a:t>( x \approx 3.89695 )</a:t>
            </a:r>
          </a:p>
          <a:p>
            <a:pPr algn="l">
              <a:lnSpc>
                <a:spcPts val="4059"/>
              </a:lnSpc>
              <a:spcBef>
                <a:spcPct val="0"/>
              </a:spcBef>
            </a:pPr>
            <a:r>
              <a:rPr lang="en-US" sz="2899">
                <a:solidFill>
                  <a:srgbClr val="FFFFFF"/>
                </a:solidFill>
                <a:latin typeface="Helvetica World"/>
                <a:ea typeface="Helvetica World"/>
                <a:cs typeface="Helvetica World"/>
                <a:sym typeface="Helvetica World"/>
              </a:rPr>
              <a:t>( x \approx 4.09705 )</a:t>
            </a:r>
          </a:p>
          <a:p>
            <a:pPr algn="l">
              <a:lnSpc>
                <a:spcPts val="4059"/>
              </a:lnSpc>
              <a:spcBef>
                <a:spcPct val="0"/>
              </a:spcBef>
            </a:pPr>
            <a:r>
              <a:rPr lang="en-US" sz="2899">
                <a:solidFill>
                  <a:srgbClr val="FFFFFF"/>
                </a:solidFill>
                <a:latin typeface="Helvetica World"/>
                <a:ea typeface="Helvetica World"/>
                <a:cs typeface="Helvetica World"/>
                <a:sym typeface="Helvetica World"/>
              </a:rPr>
              <a:t>We choose the second one because it lies </a:t>
            </a:r>
          </a:p>
          <a:p>
            <a:pPr algn="l">
              <a:lnSpc>
                <a:spcPts val="4059"/>
              </a:lnSpc>
              <a:spcBef>
                <a:spcPct val="0"/>
              </a:spcBef>
            </a:pPr>
            <a:r>
              <a:rPr lang="en-US" sz="2899">
                <a:solidFill>
                  <a:srgbClr val="FFFFFF"/>
                </a:solidFill>
                <a:latin typeface="Helvetica World"/>
                <a:ea typeface="Helvetica World"/>
                <a:cs typeface="Helvetica World"/>
                <a:sym typeface="Helvetica World"/>
              </a:rPr>
              <a:t>between the x-positions of P1 (4) and P0 (7).</a:t>
            </a:r>
          </a:p>
          <a:p>
            <a:pPr algn="l">
              <a:lnSpc>
                <a:spcPts val="4059"/>
              </a:lnSpc>
              <a:spcBef>
                <a:spcPct val="0"/>
              </a:spcBef>
            </a:pPr>
            <a:r>
              <a:rPr lang="en-US" sz="2899">
                <a:solidFill>
                  <a:srgbClr val="FFFFFF"/>
                </a:solidFill>
                <a:latin typeface="Helvetica World"/>
                <a:ea typeface="Helvetica World"/>
                <a:cs typeface="Helvetica World"/>
                <a:sym typeface="Helvetica World"/>
              </a:rPr>
              <a:t>Valid breakpoint:</a:t>
            </a:r>
          </a:p>
          <a:p>
            <a:pPr algn="l">
              <a:lnSpc>
                <a:spcPts val="4059"/>
              </a:lnSpc>
              <a:spcBef>
                <a:spcPct val="0"/>
              </a:spcBef>
            </a:pPr>
            <a:r>
              <a:rPr lang="en-US" sz="2899">
                <a:solidFill>
                  <a:srgbClr val="FFFFFF"/>
                </a:solidFill>
                <a:latin typeface="Helvetica World"/>
                <a:ea typeface="Helvetica World"/>
                <a:cs typeface="Helvetica World"/>
                <a:sym typeface="Helvetica World"/>
              </a:rPr>
              <a:t> [</a:t>
            </a:r>
          </a:p>
          <a:p>
            <a:pPr algn="l">
              <a:lnSpc>
                <a:spcPts val="4059"/>
              </a:lnSpc>
              <a:spcBef>
                <a:spcPct val="0"/>
              </a:spcBef>
            </a:pPr>
            <a:r>
              <a:rPr lang="en-US" sz="2899">
                <a:solidFill>
                  <a:srgbClr val="FFFFFF"/>
                </a:solidFill>
                <a:latin typeface="Helvetica World"/>
                <a:ea typeface="Helvetica World"/>
                <a:cs typeface="Helvetica World"/>
                <a:sym typeface="Helvetica World"/>
              </a:rPr>
              <a:t> x \approx 4.09705</a:t>
            </a:r>
          </a:p>
          <a:p>
            <a:pPr algn="l">
              <a:lnSpc>
                <a:spcPts val="4059"/>
              </a:lnSpc>
              <a:spcBef>
                <a:spcPct val="0"/>
              </a:spcBef>
            </a:pPr>
            <a:r>
              <a:rPr lang="en-US" sz="2899">
                <a:solidFill>
                  <a:srgbClr val="FFFFFF"/>
                </a:solidFill>
                <a:latin typeface="Helvetica World"/>
                <a:ea typeface="Helvetica World"/>
                <a:cs typeface="Helvetica World"/>
                <a:sym typeface="Helvetica World"/>
              </a:rPr>
              <a:t> ]</a:t>
            </a:r>
          </a:p>
          <a:p>
            <a:pPr algn="l">
              <a:lnSpc>
                <a:spcPts val="4059"/>
              </a:lnSpc>
              <a:spcBef>
                <a:spcPct val="0"/>
              </a:spcBef>
            </a:pPr>
            <a:r>
              <a:rPr lang="en-US" sz="2899">
                <a:solidFill>
                  <a:srgbClr val="FFFFFF"/>
                </a:solidFill>
                <a:latin typeface="Helvetica World"/>
                <a:ea typeface="Helvetica World"/>
                <a:cs typeface="Helvetica World"/>
                <a:sym typeface="Helvetica World"/>
              </a:rPr>
              <a:t>Tree After Insertion:</a:t>
            </a:r>
          </a:p>
          <a:p>
            <a:pPr algn="l">
              <a:lnSpc>
                <a:spcPts val="4059"/>
              </a:lnSpc>
              <a:spcBef>
                <a:spcPct val="0"/>
              </a:spcBef>
            </a:pPr>
            <a:r>
              <a:rPr lang="en-US" sz="2899">
                <a:solidFill>
                  <a:srgbClr val="FFFFFF"/>
                </a:solidFill>
                <a:latin typeface="Helvetica World"/>
                <a:ea typeface="Helvetica World"/>
                <a:cs typeface="Helvetica World"/>
                <a:sym typeface="Helvetica World"/>
              </a:rPr>
              <a:t>Arc 0 splits into: left-0, new-1, right-0</a:t>
            </a:r>
          </a:p>
          <a:p>
            <a:pPr algn="l">
              <a:lnSpc>
                <a:spcPts val="4059"/>
              </a:lnSpc>
              <a:spcBef>
                <a:spcPct val="0"/>
              </a:spcBef>
            </a:pPr>
            <a:r>
              <a:rPr lang="en-US" sz="2899">
                <a:solidFill>
                  <a:srgbClr val="FFFFFF"/>
                </a:solidFill>
                <a:latin typeface="Helvetica World"/>
                <a:ea typeface="Helvetica World"/>
                <a:cs typeface="Helvetica World"/>
                <a:sym typeface="Helvetica World"/>
              </a:rPr>
              <a:t>A new internal node (0,1) is created</a:t>
            </a:r>
          </a:p>
          <a:p>
            <a:pPr algn="l">
              <a:lnSpc>
                <a:spcPts val="4059"/>
              </a:lnSpc>
              <a:spcBef>
                <a:spcPct val="0"/>
              </a:spcBef>
            </a:pPr>
            <a:r>
              <a:rPr lang="en-US" sz="2899">
                <a:solidFill>
                  <a:srgbClr val="FFFFFF"/>
                </a:solidFill>
                <a:latin typeface="Helvetica World"/>
                <a:ea typeface="Helvetica World"/>
                <a:cs typeface="Helvetica World"/>
                <a:sym typeface="Helvetica World"/>
              </a:rPr>
              <a:t>This matches the beachline 0–1–0 in the picture.</a:t>
            </a:r>
          </a:p>
        </p:txBody>
      </p:sp>
      <p:sp>
        <p:nvSpPr>
          <p:cNvPr name="Freeform 7" id="7"/>
          <p:cNvSpPr/>
          <p:nvPr/>
        </p:nvSpPr>
        <p:spPr>
          <a:xfrm flipH="false" flipV="false" rot="-3117037">
            <a:off x="16099474" y="7952721"/>
            <a:ext cx="2112604" cy="1859092"/>
          </a:xfrm>
          <a:custGeom>
            <a:avLst/>
            <a:gdLst/>
            <a:ahLst/>
            <a:cxnLst/>
            <a:rect r="r" b="b" t="t" l="l"/>
            <a:pathLst>
              <a:path h="1859092" w="2112604">
                <a:moveTo>
                  <a:pt x="0" y="0"/>
                </a:moveTo>
                <a:lnTo>
                  <a:pt x="2112605" y="0"/>
                </a:lnTo>
                <a:lnTo>
                  <a:pt x="2112605" y="1859092"/>
                </a:lnTo>
                <a:lnTo>
                  <a:pt x="0" y="185909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Tree>
  </p:cSld>
  <p:clrMapOvr>
    <a:masterClrMapping/>
  </p:clrMapOvr>
</p:sld>
</file>

<file path=ppt/slides/slide125.xml><?xml version="1.0" encoding="utf-8"?>
<p:sld xmlns:p="http://schemas.openxmlformats.org/presentationml/2006/main" xmlns:a="http://schemas.openxmlformats.org/drawingml/2006/main" xmlns:r="http://schemas.openxmlformats.org/officeDocument/2006/relationships">
  <p:cSld>
    <p:bg>
      <p:bgPr>
        <a:solidFill>
          <a:srgbClr val="1E1E3F"/>
        </a:solidFill>
      </p:bgPr>
    </p:bg>
    <p:spTree>
      <p:nvGrpSpPr>
        <p:cNvPr id="1" name=""/>
        <p:cNvGrpSpPr/>
        <p:nvPr/>
      </p:nvGrpSpPr>
      <p:grpSpPr>
        <a:xfrm>
          <a:off x="0" y="0"/>
          <a:ext cx="0" cy="0"/>
          <a:chOff x="0" y="0"/>
          <a:chExt cx="0" cy="0"/>
        </a:xfrm>
      </p:grpSpPr>
      <p:grpSp>
        <p:nvGrpSpPr>
          <p:cNvPr name="Group 2" id="2"/>
          <p:cNvGrpSpPr/>
          <p:nvPr/>
        </p:nvGrpSpPr>
        <p:grpSpPr>
          <a:xfrm rot="0">
            <a:off x="326788" y="666750"/>
            <a:ext cx="17634424" cy="8953500"/>
            <a:chOff x="0" y="0"/>
            <a:chExt cx="4644457" cy="2358123"/>
          </a:xfrm>
        </p:grpSpPr>
        <p:sp>
          <p:nvSpPr>
            <p:cNvPr name="Freeform 3" id="3"/>
            <p:cNvSpPr/>
            <p:nvPr/>
          </p:nvSpPr>
          <p:spPr>
            <a:xfrm flipH="false" flipV="false" rot="0">
              <a:off x="0" y="0"/>
              <a:ext cx="4644457" cy="2358124"/>
            </a:xfrm>
            <a:custGeom>
              <a:avLst/>
              <a:gdLst/>
              <a:ahLst/>
              <a:cxnLst/>
              <a:rect r="r" b="b" t="t" l="l"/>
              <a:pathLst>
                <a:path h="2358124" w="4644457">
                  <a:moveTo>
                    <a:pt x="19756" y="0"/>
                  </a:moveTo>
                  <a:lnTo>
                    <a:pt x="4624701" y="0"/>
                  </a:lnTo>
                  <a:cubicBezTo>
                    <a:pt x="4629941" y="0"/>
                    <a:pt x="4634966" y="2081"/>
                    <a:pt x="4638671" y="5786"/>
                  </a:cubicBezTo>
                  <a:cubicBezTo>
                    <a:pt x="4642376" y="9491"/>
                    <a:pt x="4644457" y="14516"/>
                    <a:pt x="4644457" y="19756"/>
                  </a:cubicBezTo>
                  <a:lnTo>
                    <a:pt x="4644457" y="2338368"/>
                  </a:lnTo>
                  <a:cubicBezTo>
                    <a:pt x="4644457" y="2349279"/>
                    <a:pt x="4635612" y="2358124"/>
                    <a:pt x="4624701" y="2358124"/>
                  </a:cubicBezTo>
                  <a:lnTo>
                    <a:pt x="19756" y="2358124"/>
                  </a:lnTo>
                  <a:cubicBezTo>
                    <a:pt x="14516" y="2358124"/>
                    <a:pt x="9491" y="2356042"/>
                    <a:pt x="5786" y="2352337"/>
                  </a:cubicBezTo>
                  <a:cubicBezTo>
                    <a:pt x="2081" y="2348632"/>
                    <a:pt x="0" y="2343607"/>
                    <a:pt x="0" y="2338368"/>
                  </a:cubicBezTo>
                  <a:lnTo>
                    <a:pt x="0" y="19756"/>
                  </a:lnTo>
                  <a:cubicBezTo>
                    <a:pt x="0" y="8845"/>
                    <a:pt x="8845" y="0"/>
                    <a:pt x="19756" y="0"/>
                  </a:cubicBezTo>
                  <a:close/>
                </a:path>
              </a:pathLst>
            </a:custGeom>
            <a:solidFill>
              <a:srgbClr val="4F5AAF"/>
            </a:solidFill>
            <a:ln cap="rnd">
              <a:noFill/>
              <a:prstDash val="solid"/>
              <a:round/>
            </a:ln>
          </p:spPr>
        </p:sp>
        <p:sp>
          <p:nvSpPr>
            <p:cNvPr name="TextBox 4" id="4"/>
            <p:cNvSpPr txBox="true"/>
            <p:nvPr/>
          </p:nvSpPr>
          <p:spPr>
            <a:xfrm>
              <a:off x="0" y="-57150"/>
              <a:ext cx="4644457" cy="2415273"/>
            </a:xfrm>
            <a:prstGeom prst="rect">
              <a:avLst/>
            </a:prstGeom>
          </p:spPr>
          <p:txBody>
            <a:bodyPr anchor="ctr" rtlCol="false" tIns="50800" lIns="50800" bIns="50800" rIns="50800"/>
            <a:lstStyle/>
            <a:p>
              <a:pPr algn="ctr" marL="0" indent="0" lvl="0">
                <a:lnSpc>
                  <a:spcPts val="3359"/>
                </a:lnSpc>
                <a:spcBef>
                  <a:spcPct val="0"/>
                </a:spcBef>
              </a:pPr>
            </a:p>
          </p:txBody>
        </p:sp>
      </p:grpSp>
      <p:sp>
        <p:nvSpPr>
          <p:cNvPr name="Freeform 5" id="5"/>
          <p:cNvSpPr/>
          <p:nvPr/>
        </p:nvSpPr>
        <p:spPr>
          <a:xfrm flipH="false" flipV="false" rot="0">
            <a:off x="7393054" y="1028700"/>
            <a:ext cx="9866246" cy="4908457"/>
          </a:xfrm>
          <a:custGeom>
            <a:avLst/>
            <a:gdLst/>
            <a:ahLst/>
            <a:cxnLst/>
            <a:rect r="r" b="b" t="t" l="l"/>
            <a:pathLst>
              <a:path h="4908457" w="9866246">
                <a:moveTo>
                  <a:pt x="0" y="0"/>
                </a:moveTo>
                <a:lnTo>
                  <a:pt x="9866246" y="0"/>
                </a:lnTo>
                <a:lnTo>
                  <a:pt x="9866246" y="4908457"/>
                </a:lnTo>
                <a:lnTo>
                  <a:pt x="0" y="4908457"/>
                </a:lnTo>
                <a:lnTo>
                  <a:pt x="0" y="0"/>
                </a:lnTo>
                <a:close/>
              </a:path>
            </a:pathLst>
          </a:custGeom>
          <a:blipFill>
            <a:blip r:embed="rId2"/>
            <a:stretch>
              <a:fillRect l="0" t="0" r="0" b="0"/>
            </a:stretch>
          </a:blipFill>
        </p:spPr>
      </p:sp>
      <p:sp>
        <p:nvSpPr>
          <p:cNvPr name="TextBox 6" id="6"/>
          <p:cNvSpPr txBox="true"/>
          <p:nvPr/>
        </p:nvSpPr>
        <p:spPr>
          <a:xfrm rot="0">
            <a:off x="518757" y="942975"/>
            <a:ext cx="13748593" cy="8240148"/>
          </a:xfrm>
          <a:prstGeom prst="rect">
            <a:avLst/>
          </a:prstGeom>
        </p:spPr>
        <p:txBody>
          <a:bodyPr anchor="t" rtlCol="false" tIns="0" lIns="0" bIns="0" rIns="0">
            <a:spAutoFit/>
          </a:bodyPr>
          <a:lstStyle/>
          <a:p>
            <a:pPr algn="l">
              <a:lnSpc>
                <a:spcPts val="5306"/>
              </a:lnSpc>
              <a:spcBef>
                <a:spcPct val="0"/>
              </a:spcBef>
            </a:pPr>
            <a:r>
              <a:rPr lang="en-US" b="true" sz="3790">
                <a:solidFill>
                  <a:srgbClr val="FF6161"/>
                </a:solidFill>
                <a:latin typeface="Playfair Display SC Bold"/>
                <a:ea typeface="Playfair Display SC Bold"/>
                <a:cs typeface="Playfair Display SC Bold"/>
                <a:sym typeface="Playfair Display SC Bold"/>
              </a:rPr>
              <a:t>Slide 3 — Insert P2 = (1,3)</a:t>
            </a:r>
          </a:p>
          <a:p>
            <a:pPr algn="l">
              <a:lnSpc>
                <a:spcPts val="4030"/>
              </a:lnSpc>
              <a:spcBef>
                <a:spcPct val="0"/>
              </a:spcBef>
            </a:pPr>
            <a:r>
              <a:rPr lang="en-US" sz="2879">
                <a:solidFill>
                  <a:srgbClr val="FFFFFF"/>
                </a:solidFill>
                <a:latin typeface="Helvetica World"/>
                <a:ea typeface="Helvetica World"/>
                <a:cs typeface="Helvetica World"/>
                <a:sym typeface="Helvetica World"/>
              </a:rPr>
              <a:t>Directrix: ( d \to 3^- )</a:t>
            </a:r>
          </a:p>
          <a:p>
            <a:pPr algn="l">
              <a:lnSpc>
                <a:spcPts val="4030"/>
              </a:lnSpc>
              <a:spcBef>
                <a:spcPct val="0"/>
              </a:spcBef>
            </a:pPr>
            <a:r>
              <a:rPr lang="en-US" sz="2879">
                <a:solidFill>
                  <a:srgbClr val="FFFFFF"/>
                </a:solidFill>
                <a:latin typeface="Helvetica World"/>
                <a:ea typeface="Helvetica World"/>
                <a:cs typeface="Helvetica World"/>
                <a:sym typeface="Helvetica World"/>
              </a:rPr>
              <a:t>P2 is far to the left, so it splits </a:t>
            </a:r>
          </a:p>
          <a:p>
            <a:pPr algn="l">
              <a:lnSpc>
                <a:spcPts val="4030"/>
              </a:lnSpc>
              <a:spcBef>
                <a:spcPct val="0"/>
              </a:spcBef>
            </a:pPr>
            <a:r>
              <a:rPr lang="en-US" sz="2879">
                <a:solidFill>
                  <a:srgbClr val="FFFFFF"/>
                </a:solidFill>
                <a:latin typeface="Helvetica World"/>
                <a:ea typeface="Helvetica World"/>
                <a:cs typeface="Helvetica World"/>
                <a:sym typeface="Helvetica World"/>
              </a:rPr>
              <a:t>the leftmost arc (which is arc 0).</a:t>
            </a:r>
          </a:p>
          <a:p>
            <a:pPr algn="l">
              <a:lnSpc>
                <a:spcPts val="4030"/>
              </a:lnSpc>
              <a:spcBef>
                <a:spcPct val="0"/>
              </a:spcBef>
            </a:pPr>
            <a:r>
              <a:rPr lang="en-US" sz="2879">
                <a:solidFill>
                  <a:srgbClr val="FFFFFF"/>
                </a:solidFill>
                <a:latin typeface="Helvetica World"/>
                <a:ea typeface="Helvetica World"/>
                <a:cs typeface="Helvetica World"/>
                <a:sym typeface="Helvetica World"/>
              </a:rPr>
              <a:t>Computing Breakpoints:</a:t>
            </a:r>
          </a:p>
          <a:p>
            <a:pPr algn="l">
              <a:lnSpc>
                <a:spcPts val="4030"/>
              </a:lnSpc>
              <a:spcBef>
                <a:spcPct val="0"/>
              </a:spcBef>
            </a:pPr>
            <a:r>
              <a:rPr lang="en-US" sz="2879">
                <a:solidFill>
                  <a:srgbClr val="FFFFFF"/>
                </a:solidFill>
                <a:latin typeface="Helvetica World"/>
                <a:ea typeface="Helvetica World"/>
                <a:cs typeface="Helvetica World"/>
                <a:sym typeface="Helvetica World"/>
              </a:rPr>
              <a:t>1) BP(0,1):Roots:−9.7522</a:t>
            </a:r>
          </a:p>
          <a:p>
            <a:pPr algn="l">
              <a:lnSpc>
                <a:spcPts val="4030"/>
              </a:lnSpc>
              <a:spcBef>
                <a:spcPct val="0"/>
              </a:spcBef>
            </a:pPr>
            <a:r>
              <a:rPr lang="en-US" sz="2879">
                <a:solidFill>
                  <a:srgbClr val="FFFFFF"/>
                </a:solidFill>
                <a:latin typeface="Helvetica World"/>
                <a:ea typeface="Helvetica World"/>
                <a:cs typeface="Helvetica World"/>
                <a:sym typeface="Helvetica World"/>
              </a:rPr>
              <a:t>5.7462 ← valid one</a:t>
            </a:r>
          </a:p>
          <a:p>
            <a:pPr algn="l">
              <a:lnSpc>
                <a:spcPts val="4030"/>
              </a:lnSpc>
              <a:spcBef>
                <a:spcPct val="0"/>
              </a:spcBef>
            </a:pPr>
            <a:r>
              <a:rPr lang="en-US" sz="2879">
                <a:solidFill>
                  <a:srgbClr val="FFFFFF"/>
                </a:solidFill>
                <a:latin typeface="Helvetica World"/>
                <a:ea typeface="Helvetica World"/>
                <a:cs typeface="Helvetica World"/>
                <a:sym typeface="Helvetica World"/>
              </a:rPr>
              <a:t>2) BP(1,2):Roots:0.91786</a:t>
            </a:r>
          </a:p>
          <a:p>
            <a:pPr algn="l">
              <a:lnSpc>
                <a:spcPts val="4030"/>
              </a:lnSpc>
              <a:spcBef>
                <a:spcPct val="0"/>
              </a:spcBef>
            </a:pPr>
            <a:r>
              <a:rPr lang="en-US" sz="2879">
                <a:solidFill>
                  <a:srgbClr val="FFFFFF"/>
                </a:solidFill>
                <a:latin typeface="Helvetica World"/>
                <a:ea typeface="Helvetica World"/>
                <a:cs typeface="Helvetica World"/>
                <a:sym typeface="Helvetica World"/>
              </a:rPr>
              <a:t>1.07914 ← valid</a:t>
            </a:r>
          </a:p>
          <a:p>
            <a:pPr algn="l">
              <a:lnSpc>
                <a:spcPts val="4030"/>
              </a:lnSpc>
              <a:spcBef>
                <a:spcPct val="0"/>
              </a:spcBef>
            </a:pPr>
            <a:r>
              <a:rPr lang="en-US" sz="2879">
                <a:solidFill>
                  <a:srgbClr val="FFFFFF"/>
                </a:solidFill>
                <a:latin typeface="Helvetica World"/>
                <a:ea typeface="Helvetica World"/>
                <a:cs typeface="Helvetica World"/>
                <a:sym typeface="Helvetica World"/>
              </a:rPr>
              <a:t>3) BP(0,2):Roots:0.8755</a:t>
            </a:r>
          </a:p>
          <a:p>
            <a:pPr algn="l">
              <a:lnSpc>
                <a:spcPts val="4030"/>
              </a:lnSpc>
              <a:spcBef>
                <a:spcPct val="0"/>
              </a:spcBef>
            </a:pPr>
            <a:r>
              <a:rPr lang="en-US" sz="2879">
                <a:solidFill>
                  <a:srgbClr val="FFFFFF"/>
                </a:solidFill>
                <a:latin typeface="Helvetica World"/>
                <a:ea typeface="Helvetica World"/>
                <a:cs typeface="Helvetica World"/>
                <a:sym typeface="Helvetica World"/>
              </a:rPr>
              <a:t>1.1205 ← valid (for left-side geometry)</a:t>
            </a:r>
          </a:p>
          <a:p>
            <a:pPr algn="l">
              <a:lnSpc>
                <a:spcPts val="4030"/>
              </a:lnSpc>
              <a:spcBef>
                <a:spcPct val="0"/>
              </a:spcBef>
            </a:pPr>
            <a:r>
              <a:rPr lang="en-US" sz="2879">
                <a:solidFill>
                  <a:srgbClr val="FFFFFF"/>
                </a:solidFill>
                <a:latin typeface="Helvetica World"/>
                <a:ea typeface="Helvetica World"/>
                <a:cs typeface="Helvetica World"/>
                <a:sym typeface="Helvetica World"/>
              </a:rPr>
              <a:t>Only the roots that respect the correct left-to-right order become actual breakpoints.</a:t>
            </a:r>
          </a:p>
          <a:p>
            <a:pPr algn="l">
              <a:lnSpc>
                <a:spcPts val="4030"/>
              </a:lnSpc>
              <a:spcBef>
                <a:spcPct val="0"/>
              </a:spcBef>
            </a:pPr>
            <a:r>
              <a:rPr lang="en-US" sz="2879">
                <a:solidFill>
                  <a:srgbClr val="FFFFFF"/>
                </a:solidFill>
                <a:latin typeface="Helvetica World"/>
                <a:ea typeface="Helvetica World"/>
                <a:cs typeface="Helvetica World"/>
                <a:sym typeface="Helvetica World"/>
              </a:rPr>
              <a:t>Geometric Meaning:</a:t>
            </a:r>
          </a:p>
          <a:p>
            <a:pPr algn="l">
              <a:lnSpc>
                <a:spcPts val="4030"/>
              </a:lnSpc>
              <a:spcBef>
                <a:spcPct val="0"/>
              </a:spcBef>
            </a:pPr>
            <a:r>
              <a:rPr lang="en-US" sz="2879">
                <a:solidFill>
                  <a:srgbClr val="FFFFFF"/>
                </a:solidFill>
                <a:latin typeface="Helvetica World"/>
                <a:ea typeface="Helvetica World"/>
                <a:cs typeface="Helvetica World"/>
                <a:sym typeface="Helvetica World"/>
              </a:rPr>
              <a:t>P2 cuts the left part of arc 0, creating:</a:t>
            </a:r>
          </a:p>
          <a:p>
            <a:pPr algn="l">
              <a:lnSpc>
                <a:spcPts val="4030"/>
              </a:lnSpc>
              <a:spcBef>
                <a:spcPct val="0"/>
              </a:spcBef>
            </a:pPr>
            <a:r>
              <a:rPr lang="en-US" sz="2879">
                <a:solidFill>
                  <a:srgbClr val="FFFFFF"/>
                </a:solidFill>
                <a:latin typeface="Helvetica World"/>
                <a:ea typeface="Helvetica World"/>
                <a:cs typeface="Helvetica World"/>
                <a:sym typeface="Helvetica World"/>
              </a:rPr>
              <a:t>0 → 0, 2, 0</a:t>
            </a:r>
          </a:p>
          <a:p>
            <a:pPr algn="l">
              <a:lnSpc>
                <a:spcPts val="4030"/>
              </a:lnSpc>
              <a:spcBef>
                <a:spcPct val="0"/>
              </a:spcBef>
            </a:pPr>
            <a:r>
              <a:rPr lang="en-US" sz="2879">
                <a:solidFill>
                  <a:srgbClr val="FFFFFF"/>
                </a:solidFill>
                <a:latin typeface="Helvetica World"/>
                <a:ea typeface="Helvetica World"/>
                <a:cs typeface="Helvetica World"/>
                <a:sym typeface="Helvetica World"/>
              </a:rPr>
              <a:t>This introduces new breakpoints (0,2) and (1,2), and the new top node becomes (2,1).</a:t>
            </a:r>
          </a:p>
        </p:txBody>
      </p:sp>
      <p:sp>
        <p:nvSpPr>
          <p:cNvPr name="Freeform 7" id="7"/>
          <p:cNvSpPr/>
          <p:nvPr/>
        </p:nvSpPr>
        <p:spPr>
          <a:xfrm flipH="false" flipV="false" rot="-3117037">
            <a:off x="16099474" y="7952721"/>
            <a:ext cx="2112604" cy="1859092"/>
          </a:xfrm>
          <a:custGeom>
            <a:avLst/>
            <a:gdLst/>
            <a:ahLst/>
            <a:cxnLst/>
            <a:rect r="r" b="b" t="t" l="l"/>
            <a:pathLst>
              <a:path h="1859092" w="2112604">
                <a:moveTo>
                  <a:pt x="0" y="0"/>
                </a:moveTo>
                <a:lnTo>
                  <a:pt x="2112605" y="0"/>
                </a:lnTo>
                <a:lnTo>
                  <a:pt x="2112605" y="1859092"/>
                </a:lnTo>
                <a:lnTo>
                  <a:pt x="0" y="185909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Tree>
  </p:cSld>
  <p:clrMapOvr>
    <a:masterClrMapping/>
  </p:clrMapOvr>
</p:sld>
</file>

<file path=ppt/slides/slide126.xml><?xml version="1.0" encoding="utf-8"?>
<p:sld xmlns:p="http://schemas.openxmlformats.org/presentationml/2006/main" xmlns:a="http://schemas.openxmlformats.org/drawingml/2006/main" xmlns:r="http://schemas.openxmlformats.org/officeDocument/2006/relationships">
  <p:cSld>
    <p:bg>
      <p:bgPr>
        <a:solidFill>
          <a:srgbClr val="1E1E3F"/>
        </a:solidFill>
      </p:bgPr>
    </p:bg>
    <p:spTree>
      <p:nvGrpSpPr>
        <p:cNvPr id="1" name=""/>
        <p:cNvGrpSpPr/>
        <p:nvPr/>
      </p:nvGrpSpPr>
      <p:grpSpPr>
        <a:xfrm>
          <a:off x="0" y="0"/>
          <a:ext cx="0" cy="0"/>
          <a:chOff x="0" y="0"/>
          <a:chExt cx="0" cy="0"/>
        </a:xfrm>
      </p:grpSpPr>
      <p:grpSp>
        <p:nvGrpSpPr>
          <p:cNvPr name="Group 2" id="2"/>
          <p:cNvGrpSpPr/>
          <p:nvPr/>
        </p:nvGrpSpPr>
        <p:grpSpPr>
          <a:xfrm rot="0">
            <a:off x="666750" y="666750"/>
            <a:ext cx="16954500" cy="8953500"/>
            <a:chOff x="0" y="0"/>
            <a:chExt cx="4465383" cy="2358123"/>
          </a:xfrm>
        </p:grpSpPr>
        <p:sp>
          <p:nvSpPr>
            <p:cNvPr name="Freeform 3" id="3"/>
            <p:cNvSpPr/>
            <p:nvPr/>
          </p:nvSpPr>
          <p:spPr>
            <a:xfrm flipH="false" flipV="false" rot="0">
              <a:off x="0" y="0"/>
              <a:ext cx="4465383" cy="2358124"/>
            </a:xfrm>
            <a:custGeom>
              <a:avLst/>
              <a:gdLst/>
              <a:ahLst/>
              <a:cxnLst/>
              <a:rect r="r" b="b" t="t" l="l"/>
              <a:pathLst>
                <a:path h="2358124" w="4465383">
                  <a:moveTo>
                    <a:pt x="20548" y="0"/>
                  </a:moveTo>
                  <a:lnTo>
                    <a:pt x="4444835" y="0"/>
                  </a:lnTo>
                  <a:cubicBezTo>
                    <a:pt x="4456183" y="0"/>
                    <a:pt x="4465383" y="9200"/>
                    <a:pt x="4465383" y="20548"/>
                  </a:cubicBezTo>
                  <a:lnTo>
                    <a:pt x="4465383" y="2337575"/>
                  </a:lnTo>
                  <a:cubicBezTo>
                    <a:pt x="4465383" y="2348924"/>
                    <a:pt x="4456183" y="2358124"/>
                    <a:pt x="4444835" y="2358124"/>
                  </a:cubicBezTo>
                  <a:lnTo>
                    <a:pt x="20548" y="2358124"/>
                  </a:lnTo>
                  <a:cubicBezTo>
                    <a:pt x="9200" y="2358124"/>
                    <a:pt x="0" y="2348924"/>
                    <a:pt x="0" y="2337575"/>
                  </a:cubicBezTo>
                  <a:lnTo>
                    <a:pt x="0" y="20548"/>
                  </a:lnTo>
                  <a:cubicBezTo>
                    <a:pt x="0" y="9200"/>
                    <a:pt x="9200" y="0"/>
                    <a:pt x="20548" y="0"/>
                  </a:cubicBezTo>
                  <a:close/>
                </a:path>
              </a:pathLst>
            </a:custGeom>
            <a:solidFill>
              <a:srgbClr val="4F5AAF"/>
            </a:solidFill>
            <a:ln cap="rnd">
              <a:noFill/>
              <a:prstDash val="solid"/>
              <a:round/>
            </a:ln>
          </p:spPr>
        </p:sp>
        <p:sp>
          <p:nvSpPr>
            <p:cNvPr name="TextBox 4" id="4"/>
            <p:cNvSpPr txBox="true"/>
            <p:nvPr/>
          </p:nvSpPr>
          <p:spPr>
            <a:xfrm>
              <a:off x="0" y="-57150"/>
              <a:ext cx="4465383" cy="2415273"/>
            </a:xfrm>
            <a:prstGeom prst="rect">
              <a:avLst/>
            </a:prstGeom>
          </p:spPr>
          <p:txBody>
            <a:bodyPr anchor="ctr" rtlCol="false" tIns="50800" lIns="50800" bIns="50800" rIns="50800"/>
            <a:lstStyle/>
            <a:p>
              <a:pPr algn="ctr" marL="0" indent="0" lvl="0">
                <a:lnSpc>
                  <a:spcPts val="3359"/>
                </a:lnSpc>
                <a:spcBef>
                  <a:spcPct val="0"/>
                </a:spcBef>
              </a:pPr>
            </a:p>
          </p:txBody>
        </p:sp>
      </p:grpSp>
      <p:sp>
        <p:nvSpPr>
          <p:cNvPr name="Freeform 5" id="5"/>
          <p:cNvSpPr/>
          <p:nvPr/>
        </p:nvSpPr>
        <p:spPr>
          <a:xfrm flipH="false" flipV="false" rot="0">
            <a:off x="7822702" y="1028700"/>
            <a:ext cx="9436598" cy="3680273"/>
          </a:xfrm>
          <a:custGeom>
            <a:avLst/>
            <a:gdLst/>
            <a:ahLst/>
            <a:cxnLst/>
            <a:rect r="r" b="b" t="t" l="l"/>
            <a:pathLst>
              <a:path h="3680273" w="9436598">
                <a:moveTo>
                  <a:pt x="0" y="0"/>
                </a:moveTo>
                <a:lnTo>
                  <a:pt x="9436598" y="0"/>
                </a:lnTo>
                <a:lnTo>
                  <a:pt x="9436598" y="3680273"/>
                </a:lnTo>
                <a:lnTo>
                  <a:pt x="0" y="3680273"/>
                </a:lnTo>
                <a:lnTo>
                  <a:pt x="0" y="0"/>
                </a:lnTo>
                <a:close/>
              </a:path>
            </a:pathLst>
          </a:custGeom>
          <a:blipFill>
            <a:blip r:embed="rId2"/>
            <a:stretch>
              <a:fillRect l="0" t="0" r="0" b="0"/>
            </a:stretch>
          </a:blipFill>
        </p:spPr>
      </p:sp>
      <p:sp>
        <p:nvSpPr>
          <p:cNvPr name="TextBox 6" id="6"/>
          <p:cNvSpPr txBox="true"/>
          <p:nvPr/>
        </p:nvSpPr>
        <p:spPr>
          <a:xfrm rot="0">
            <a:off x="1028700" y="3510279"/>
            <a:ext cx="7451353" cy="5748021"/>
          </a:xfrm>
          <a:prstGeom prst="rect">
            <a:avLst/>
          </a:prstGeom>
        </p:spPr>
        <p:txBody>
          <a:bodyPr anchor="t" rtlCol="false" tIns="0" lIns="0" bIns="0" rIns="0">
            <a:spAutoFit/>
          </a:bodyPr>
          <a:lstStyle/>
          <a:p>
            <a:pPr algn="l">
              <a:lnSpc>
                <a:spcPts val="4899"/>
              </a:lnSpc>
              <a:spcBef>
                <a:spcPct val="0"/>
              </a:spcBef>
            </a:pPr>
            <a:r>
              <a:rPr lang="en-US" b="true" sz="3499">
                <a:solidFill>
                  <a:srgbClr val="FF6161"/>
                </a:solidFill>
                <a:latin typeface="Playfair Display SC Bold"/>
                <a:ea typeface="Playfair Display SC Bold"/>
                <a:cs typeface="Playfair Display SC Bold"/>
                <a:sym typeface="Playfair Display SC Bold"/>
              </a:rPr>
              <a:t>Slide 4 — Insert P3 = (8,2)</a:t>
            </a:r>
          </a:p>
          <a:p>
            <a:pPr algn="l">
              <a:lnSpc>
                <a:spcPts val="4059"/>
              </a:lnSpc>
              <a:spcBef>
                <a:spcPct val="0"/>
              </a:spcBef>
            </a:pPr>
            <a:r>
              <a:rPr lang="en-US" sz="2899">
                <a:solidFill>
                  <a:srgbClr val="FFFFFF"/>
                </a:solidFill>
                <a:latin typeface="Helvetica World"/>
                <a:ea typeface="Helvetica World"/>
                <a:cs typeface="Helvetica World"/>
                <a:sym typeface="Helvetica World"/>
              </a:rPr>
              <a:t> Directrix: ( d \to 2^- )</a:t>
            </a:r>
          </a:p>
          <a:p>
            <a:pPr algn="l">
              <a:lnSpc>
                <a:spcPts val="4059"/>
              </a:lnSpc>
              <a:spcBef>
                <a:spcPct val="0"/>
              </a:spcBef>
            </a:pPr>
            <a:r>
              <a:rPr lang="en-US" sz="2899">
                <a:solidFill>
                  <a:srgbClr val="FFFFFF"/>
                </a:solidFill>
                <a:latin typeface="Helvetica World"/>
                <a:ea typeface="Helvetica World"/>
                <a:cs typeface="Helvetica World"/>
                <a:sym typeface="Helvetica World"/>
              </a:rPr>
              <a:t>P3 appears on the far right, so it splits the rightmost arc, which is arc 0.</a:t>
            </a:r>
          </a:p>
          <a:p>
            <a:pPr algn="l">
              <a:lnSpc>
                <a:spcPts val="4059"/>
              </a:lnSpc>
              <a:spcBef>
                <a:spcPct val="0"/>
              </a:spcBef>
            </a:pPr>
            <a:r>
              <a:rPr lang="en-US" sz="2899">
                <a:solidFill>
                  <a:srgbClr val="FFFFFF"/>
                </a:solidFill>
                <a:latin typeface="Helvetica World"/>
                <a:ea typeface="Helvetica World"/>
                <a:cs typeface="Helvetica World"/>
                <a:sym typeface="Helvetica World"/>
              </a:rPr>
              <a:t>Compute BP(0,3):</a:t>
            </a:r>
          </a:p>
          <a:p>
            <a:pPr algn="l">
              <a:lnSpc>
                <a:spcPts val="4059"/>
              </a:lnSpc>
              <a:spcBef>
                <a:spcPct val="0"/>
              </a:spcBef>
            </a:pPr>
            <a:r>
              <a:rPr lang="en-US" sz="2899">
                <a:solidFill>
                  <a:srgbClr val="FFFFFF"/>
                </a:solidFill>
                <a:latin typeface="Helvetica World"/>
                <a:ea typeface="Helvetica World"/>
                <a:cs typeface="Helvetica World"/>
                <a:sym typeface="Helvetica World"/>
              </a:rPr>
              <a:t>Two roots; valid one:</a:t>
            </a:r>
          </a:p>
          <a:p>
            <a:pPr algn="l">
              <a:lnSpc>
                <a:spcPts val="4059"/>
              </a:lnSpc>
              <a:spcBef>
                <a:spcPct val="0"/>
              </a:spcBef>
            </a:pPr>
            <a:r>
              <a:rPr lang="en-US" sz="2899">
                <a:solidFill>
                  <a:srgbClr val="FFFFFF"/>
                </a:solidFill>
                <a:latin typeface="Helvetica World"/>
                <a:ea typeface="Helvetica World"/>
                <a:cs typeface="Helvetica World"/>
                <a:sym typeface="Helvetica World"/>
              </a:rPr>
              <a:t>[</a:t>
            </a:r>
          </a:p>
          <a:p>
            <a:pPr algn="l">
              <a:lnSpc>
                <a:spcPts val="4059"/>
              </a:lnSpc>
              <a:spcBef>
                <a:spcPct val="0"/>
              </a:spcBef>
            </a:pPr>
            <a:r>
              <a:rPr lang="en-US" sz="2899">
                <a:solidFill>
                  <a:srgbClr val="FFFFFF"/>
                </a:solidFill>
                <a:latin typeface="Helvetica World"/>
                <a:ea typeface="Helvetica World"/>
                <a:cs typeface="Helvetica World"/>
                <a:sym typeface="Helvetica World"/>
              </a:rPr>
              <a:t> x \approx 7.93505</a:t>
            </a:r>
          </a:p>
          <a:p>
            <a:pPr algn="l">
              <a:lnSpc>
                <a:spcPts val="4059"/>
              </a:lnSpc>
              <a:spcBef>
                <a:spcPct val="0"/>
              </a:spcBef>
            </a:pPr>
            <a:r>
              <a:rPr lang="en-US" sz="2899">
                <a:solidFill>
                  <a:srgbClr val="FFFFFF"/>
                </a:solidFill>
                <a:latin typeface="Helvetica World"/>
                <a:ea typeface="Helvetica World"/>
                <a:cs typeface="Helvetica World"/>
                <a:sym typeface="Helvetica World"/>
              </a:rPr>
              <a:t> ]</a:t>
            </a:r>
          </a:p>
          <a:p>
            <a:pPr algn="l">
              <a:lnSpc>
                <a:spcPts val="4059"/>
              </a:lnSpc>
              <a:spcBef>
                <a:spcPct val="0"/>
              </a:spcBef>
            </a:pPr>
            <a:r>
              <a:rPr lang="en-US" sz="2899">
                <a:solidFill>
                  <a:srgbClr val="FFFFFF"/>
                </a:solidFill>
                <a:latin typeface="Helvetica World"/>
                <a:ea typeface="Helvetica World"/>
                <a:cs typeface="Helvetica World"/>
                <a:sym typeface="Helvetica World"/>
              </a:rPr>
              <a:t>Geometry now shows beachline order:</a:t>
            </a:r>
          </a:p>
          <a:p>
            <a:pPr algn="l">
              <a:lnSpc>
                <a:spcPts val="4059"/>
              </a:lnSpc>
              <a:spcBef>
                <a:spcPct val="0"/>
              </a:spcBef>
            </a:pPr>
            <a:r>
              <a:rPr lang="en-US" sz="2899">
                <a:solidFill>
                  <a:srgbClr val="FFFFFF"/>
                </a:solidFill>
                <a:latin typeface="Helvetica World"/>
                <a:ea typeface="Helvetica World"/>
                <a:cs typeface="Helvetica World"/>
                <a:sym typeface="Helvetica World"/>
              </a:rPr>
              <a:t>0 → 1 → 2 → 1 → 3 → 0</a:t>
            </a:r>
          </a:p>
        </p:txBody>
      </p:sp>
      <p:sp>
        <p:nvSpPr>
          <p:cNvPr name="Freeform 7" id="7"/>
          <p:cNvSpPr/>
          <p:nvPr/>
        </p:nvSpPr>
        <p:spPr>
          <a:xfrm flipH="false" flipV="false" rot="-3117037">
            <a:off x="16099474" y="7952721"/>
            <a:ext cx="2112604" cy="1859092"/>
          </a:xfrm>
          <a:custGeom>
            <a:avLst/>
            <a:gdLst/>
            <a:ahLst/>
            <a:cxnLst/>
            <a:rect r="r" b="b" t="t" l="l"/>
            <a:pathLst>
              <a:path h="1859092" w="2112604">
                <a:moveTo>
                  <a:pt x="0" y="0"/>
                </a:moveTo>
                <a:lnTo>
                  <a:pt x="2112605" y="0"/>
                </a:lnTo>
                <a:lnTo>
                  <a:pt x="2112605" y="1859092"/>
                </a:lnTo>
                <a:lnTo>
                  <a:pt x="0" y="185909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Tree>
  </p:cSld>
  <p:clrMapOvr>
    <a:masterClrMapping/>
  </p:clrMapOvr>
</p:sld>
</file>

<file path=ppt/slides/slide127.xml><?xml version="1.0" encoding="utf-8"?>
<p:sld xmlns:p="http://schemas.openxmlformats.org/presentationml/2006/main" xmlns:a="http://schemas.openxmlformats.org/drawingml/2006/main" xmlns:r="http://schemas.openxmlformats.org/officeDocument/2006/relationships">
  <p:cSld>
    <p:bg>
      <p:bgPr>
        <a:solidFill>
          <a:srgbClr val="1E1E3F"/>
        </a:solidFill>
      </p:bgPr>
    </p:bg>
    <p:spTree>
      <p:nvGrpSpPr>
        <p:cNvPr id="1" name=""/>
        <p:cNvGrpSpPr/>
        <p:nvPr/>
      </p:nvGrpSpPr>
      <p:grpSpPr>
        <a:xfrm>
          <a:off x="0" y="0"/>
          <a:ext cx="0" cy="0"/>
          <a:chOff x="0" y="0"/>
          <a:chExt cx="0" cy="0"/>
        </a:xfrm>
      </p:grpSpPr>
      <p:grpSp>
        <p:nvGrpSpPr>
          <p:cNvPr name="Group 2" id="2"/>
          <p:cNvGrpSpPr/>
          <p:nvPr/>
        </p:nvGrpSpPr>
        <p:grpSpPr>
          <a:xfrm rot="0">
            <a:off x="666750" y="666750"/>
            <a:ext cx="16954500" cy="8953500"/>
            <a:chOff x="0" y="0"/>
            <a:chExt cx="4465383" cy="2358123"/>
          </a:xfrm>
        </p:grpSpPr>
        <p:sp>
          <p:nvSpPr>
            <p:cNvPr name="Freeform 3" id="3"/>
            <p:cNvSpPr/>
            <p:nvPr/>
          </p:nvSpPr>
          <p:spPr>
            <a:xfrm flipH="false" flipV="false" rot="0">
              <a:off x="0" y="0"/>
              <a:ext cx="4465383" cy="2358124"/>
            </a:xfrm>
            <a:custGeom>
              <a:avLst/>
              <a:gdLst/>
              <a:ahLst/>
              <a:cxnLst/>
              <a:rect r="r" b="b" t="t" l="l"/>
              <a:pathLst>
                <a:path h="2358124" w="4465383">
                  <a:moveTo>
                    <a:pt x="20548" y="0"/>
                  </a:moveTo>
                  <a:lnTo>
                    <a:pt x="4444835" y="0"/>
                  </a:lnTo>
                  <a:cubicBezTo>
                    <a:pt x="4456183" y="0"/>
                    <a:pt x="4465383" y="9200"/>
                    <a:pt x="4465383" y="20548"/>
                  </a:cubicBezTo>
                  <a:lnTo>
                    <a:pt x="4465383" y="2337575"/>
                  </a:lnTo>
                  <a:cubicBezTo>
                    <a:pt x="4465383" y="2348924"/>
                    <a:pt x="4456183" y="2358124"/>
                    <a:pt x="4444835" y="2358124"/>
                  </a:cubicBezTo>
                  <a:lnTo>
                    <a:pt x="20548" y="2358124"/>
                  </a:lnTo>
                  <a:cubicBezTo>
                    <a:pt x="9200" y="2358124"/>
                    <a:pt x="0" y="2348924"/>
                    <a:pt x="0" y="2337575"/>
                  </a:cubicBezTo>
                  <a:lnTo>
                    <a:pt x="0" y="20548"/>
                  </a:lnTo>
                  <a:cubicBezTo>
                    <a:pt x="0" y="9200"/>
                    <a:pt x="9200" y="0"/>
                    <a:pt x="20548" y="0"/>
                  </a:cubicBezTo>
                  <a:close/>
                </a:path>
              </a:pathLst>
            </a:custGeom>
            <a:solidFill>
              <a:srgbClr val="4F5AAF"/>
            </a:solidFill>
            <a:ln cap="rnd">
              <a:noFill/>
              <a:prstDash val="solid"/>
              <a:round/>
            </a:ln>
          </p:spPr>
        </p:sp>
        <p:sp>
          <p:nvSpPr>
            <p:cNvPr name="TextBox 4" id="4"/>
            <p:cNvSpPr txBox="true"/>
            <p:nvPr/>
          </p:nvSpPr>
          <p:spPr>
            <a:xfrm>
              <a:off x="0" y="-57150"/>
              <a:ext cx="4465383" cy="2415273"/>
            </a:xfrm>
            <a:prstGeom prst="rect">
              <a:avLst/>
            </a:prstGeom>
          </p:spPr>
          <p:txBody>
            <a:bodyPr anchor="ctr" rtlCol="false" tIns="50800" lIns="50800" bIns="50800" rIns="50800"/>
            <a:lstStyle/>
            <a:p>
              <a:pPr algn="ctr" marL="0" indent="0" lvl="0">
                <a:lnSpc>
                  <a:spcPts val="3359"/>
                </a:lnSpc>
                <a:spcBef>
                  <a:spcPct val="0"/>
                </a:spcBef>
              </a:pPr>
            </a:p>
          </p:txBody>
        </p:sp>
      </p:grpSp>
      <p:sp>
        <p:nvSpPr>
          <p:cNvPr name="TextBox 5" id="5"/>
          <p:cNvSpPr txBox="true"/>
          <p:nvPr/>
        </p:nvSpPr>
        <p:spPr>
          <a:xfrm rot="0">
            <a:off x="619423" y="981075"/>
            <a:ext cx="17001827" cy="1543050"/>
          </a:xfrm>
          <a:prstGeom prst="rect">
            <a:avLst/>
          </a:prstGeom>
        </p:spPr>
        <p:txBody>
          <a:bodyPr anchor="t" rtlCol="false" tIns="0" lIns="0" bIns="0" rIns="0">
            <a:spAutoFit/>
          </a:bodyPr>
          <a:lstStyle/>
          <a:p>
            <a:pPr algn="ctr">
              <a:lnSpc>
                <a:spcPts val="4199"/>
              </a:lnSpc>
              <a:spcBef>
                <a:spcPct val="0"/>
              </a:spcBef>
            </a:pPr>
            <a:r>
              <a:rPr lang="en-US" b="true" sz="2999">
                <a:solidFill>
                  <a:srgbClr val="FF6161"/>
                </a:solidFill>
                <a:latin typeface="Playfair Display SC Bold"/>
                <a:ea typeface="Playfair Display SC Bold"/>
                <a:cs typeface="Playfair Display SC Bold"/>
                <a:sym typeface="Playfair Display SC Bold"/>
              </a:rPr>
              <a:t>Circle Events (Full Math)</a:t>
            </a:r>
          </a:p>
          <a:p>
            <a:pPr algn="ctr">
              <a:lnSpc>
                <a:spcPts val="4199"/>
              </a:lnSpc>
              <a:spcBef>
                <a:spcPct val="0"/>
              </a:spcBef>
            </a:pPr>
            <a:r>
              <a:rPr lang="en-US" b="true" sz="2999">
                <a:solidFill>
                  <a:srgbClr val="FF6161"/>
                </a:solidFill>
                <a:latin typeface="Playfair Display SC Bold"/>
                <a:ea typeface="Playfair Display SC Bold"/>
                <a:cs typeface="Playfair Display SC Bold"/>
                <a:sym typeface="Playfair Display SC Bold"/>
              </a:rPr>
              <a:t>We now compute circumcircles of consecutive triplets to determine circle events.</a:t>
            </a:r>
          </a:p>
        </p:txBody>
      </p:sp>
      <p:sp>
        <p:nvSpPr>
          <p:cNvPr name="TextBox 6" id="6"/>
          <p:cNvSpPr txBox="true"/>
          <p:nvPr/>
        </p:nvSpPr>
        <p:spPr>
          <a:xfrm rot="0">
            <a:off x="1028700" y="2795621"/>
            <a:ext cx="8447842" cy="6155049"/>
          </a:xfrm>
          <a:prstGeom prst="rect">
            <a:avLst/>
          </a:prstGeom>
        </p:spPr>
        <p:txBody>
          <a:bodyPr anchor="t" rtlCol="false" tIns="0" lIns="0" bIns="0" rIns="0">
            <a:spAutoFit/>
          </a:bodyPr>
          <a:lstStyle/>
          <a:p>
            <a:pPr algn="l">
              <a:lnSpc>
                <a:spcPts val="4095"/>
              </a:lnSpc>
              <a:spcBef>
                <a:spcPct val="0"/>
              </a:spcBef>
            </a:pPr>
            <a:r>
              <a:rPr lang="en-US" sz="2925">
                <a:solidFill>
                  <a:srgbClr val="FFFFFF"/>
                </a:solidFill>
                <a:latin typeface="Helvetica World"/>
                <a:ea typeface="Helvetica World"/>
                <a:cs typeface="Helvetica World"/>
                <a:sym typeface="Helvetica World"/>
              </a:rPr>
              <a:t>Circle Event 1 — Triple (P1, P0, P3)</a:t>
            </a:r>
          </a:p>
          <a:p>
            <a:pPr algn="l">
              <a:lnSpc>
                <a:spcPts val="4095"/>
              </a:lnSpc>
              <a:spcBef>
                <a:spcPct val="0"/>
              </a:spcBef>
            </a:pPr>
            <a:r>
              <a:rPr lang="en-US" sz="2925">
                <a:solidFill>
                  <a:srgbClr val="FFFFFF"/>
                </a:solidFill>
                <a:latin typeface="Helvetica World"/>
                <a:ea typeface="Helvetica World"/>
                <a:cs typeface="Helvetica World"/>
                <a:sym typeface="Helvetica World"/>
              </a:rPr>
              <a:t>Points: (4,5), (7,6), (8,2)</a:t>
            </a:r>
          </a:p>
          <a:p>
            <a:pPr algn="l">
              <a:lnSpc>
                <a:spcPts val="4095"/>
              </a:lnSpc>
              <a:spcBef>
                <a:spcPct val="0"/>
              </a:spcBef>
            </a:pPr>
            <a:r>
              <a:rPr lang="en-US" sz="2925">
                <a:solidFill>
                  <a:srgbClr val="FFFFFF"/>
                </a:solidFill>
                <a:latin typeface="Helvetica World"/>
                <a:ea typeface="Helvetica World"/>
                <a:cs typeface="Helvetica World"/>
                <a:sym typeface="Helvetica World"/>
              </a:rPr>
              <a:t>Circle center:</a:t>
            </a:r>
          </a:p>
          <a:p>
            <a:pPr algn="l">
              <a:lnSpc>
                <a:spcPts val="4095"/>
              </a:lnSpc>
              <a:spcBef>
                <a:spcPct val="0"/>
              </a:spcBef>
            </a:pPr>
            <a:r>
              <a:rPr lang="en-US" sz="2925">
                <a:solidFill>
                  <a:srgbClr val="FFFFFF"/>
                </a:solidFill>
                <a:latin typeface="Helvetica World"/>
                <a:ea typeface="Helvetica World"/>
                <a:cs typeface="Helvetica World"/>
                <a:sym typeface="Helvetica World"/>
              </a:rPr>
              <a:t>[(u_x, u_y) \approx (6.11538,\ 3.65385)]</a:t>
            </a:r>
          </a:p>
          <a:p>
            <a:pPr algn="l">
              <a:lnSpc>
                <a:spcPts val="4095"/>
              </a:lnSpc>
              <a:spcBef>
                <a:spcPct val="0"/>
              </a:spcBef>
            </a:pPr>
            <a:r>
              <a:rPr lang="en-US" sz="2925">
                <a:solidFill>
                  <a:srgbClr val="FFFFFF"/>
                </a:solidFill>
                <a:latin typeface="Helvetica World"/>
                <a:ea typeface="Helvetica World"/>
                <a:cs typeface="Helvetica World"/>
                <a:sym typeface="Helvetica World"/>
              </a:rPr>
              <a:t>Radius:[r \approx 2.50739 ]</a:t>
            </a:r>
          </a:p>
          <a:p>
            <a:pPr algn="l">
              <a:lnSpc>
                <a:spcPts val="4095"/>
              </a:lnSpc>
              <a:spcBef>
                <a:spcPct val="0"/>
              </a:spcBef>
            </a:pPr>
            <a:r>
              <a:rPr lang="en-US" sz="2925">
                <a:solidFill>
                  <a:srgbClr val="FFFFFF"/>
                </a:solidFill>
                <a:latin typeface="Helvetica World"/>
                <a:ea typeface="Helvetica World"/>
                <a:cs typeface="Helvetica World"/>
                <a:sym typeface="Helvetica World"/>
              </a:rPr>
              <a:t>Circle event y-coordinate:</a:t>
            </a:r>
          </a:p>
          <a:p>
            <a:pPr algn="l">
              <a:lnSpc>
                <a:spcPts val="4095"/>
              </a:lnSpc>
              <a:spcBef>
                <a:spcPct val="0"/>
              </a:spcBef>
            </a:pPr>
            <a:r>
              <a:rPr lang="en-US" sz="2925">
                <a:solidFill>
                  <a:srgbClr val="FFFFFF"/>
                </a:solidFill>
                <a:latin typeface="Helvetica World"/>
                <a:ea typeface="Helvetica World"/>
                <a:cs typeface="Helvetica World"/>
                <a:sym typeface="Helvetica World"/>
              </a:rPr>
              <a:t> y_{event} = 3.65385 - 2.50739 \approx 1.14646]</a:t>
            </a:r>
          </a:p>
          <a:p>
            <a:pPr algn="l">
              <a:lnSpc>
                <a:spcPts val="4095"/>
              </a:lnSpc>
              <a:spcBef>
                <a:spcPct val="0"/>
              </a:spcBef>
            </a:pPr>
          </a:p>
          <a:p>
            <a:pPr algn="l">
              <a:lnSpc>
                <a:spcPts val="4095"/>
              </a:lnSpc>
              <a:spcBef>
                <a:spcPct val="0"/>
              </a:spcBef>
            </a:pPr>
            <a:r>
              <a:rPr lang="en-US" sz="2925">
                <a:solidFill>
                  <a:srgbClr val="FFFFFF"/>
                </a:solidFill>
                <a:latin typeface="Helvetica World"/>
                <a:ea typeface="Helvetica World"/>
                <a:cs typeface="Helvetica World"/>
                <a:sym typeface="Helvetica World"/>
              </a:rPr>
              <a:t>This means:</a:t>
            </a:r>
          </a:p>
          <a:p>
            <a:pPr algn="l">
              <a:lnSpc>
                <a:spcPts val="4095"/>
              </a:lnSpc>
              <a:spcBef>
                <a:spcPct val="0"/>
              </a:spcBef>
            </a:pPr>
            <a:r>
              <a:rPr lang="en-US" sz="2925">
                <a:solidFill>
                  <a:srgbClr val="FFFFFF"/>
                </a:solidFill>
                <a:latin typeface="Helvetica World"/>
                <a:ea typeface="Helvetica World"/>
                <a:cs typeface="Helvetica World"/>
                <a:sym typeface="Helvetica World"/>
              </a:rPr>
              <a:t>➡️ When the sweep line reaches ( y = 1.14646 ),</a:t>
            </a:r>
          </a:p>
          <a:p>
            <a:pPr algn="l">
              <a:lnSpc>
                <a:spcPts val="4095"/>
              </a:lnSpc>
              <a:spcBef>
                <a:spcPct val="0"/>
              </a:spcBef>
            </a:pPr>
            <a:r>
              <a:rPr lang="en-US" sz="2925">
                <a:solidFill>
                  <a:srgbClr val="FFFFFF"/>
                </a:solidFill>
                <a:latin typeface="Helvetica World"/>
                <a:ea typeface="Helvetica World"/>
                <a:cs typeface="Helvetica World"/>
                <a:sym typeface="Helvetica World"/>
              </a:rPr>
              <a:t> the middle arc between these three sites collapses.</a:t>
            </a:r>
          </a:p>
          <a:p>
            <a:pPr algn="l">
              <a:lnSpc>
                <a:spcPts val="4095"/>
              </a:lnSpc>
              <a:spcBef>
                <a:spcPct val="0"/>
              </a:spcBef>
            </a:pPr>
            <a:r>
              <a:rPr lang="en-US" sz="2925">
                <a:solidFill>
                  <a:srgbClr val="FFFFFF"/>
                </a:solidFill>
                <a:latin typeface="Helvetica World"/>
                <a:ea typeface="Helvetica World"/>
                <a:cs typeface="Helvetica World"/>
                <a:sym typeface="Helvetica World"/>
              </a:rPr>
              <a:t>This matches the circle event shown in your images.</a:t>
            </a:r>
          </a:p>
        </p:txBody>
      </p:sp>
      <p:sp>
        <p:nvSpPr>
          <p:cNvPr name="Freeform 7" id="7"/>
          <p:cNvSpPr/>
          <p:nvPr/>
        </p:nvSpPr>
        <p:spPr>
          <a:xfrm flipH="false" flipV="false" rot="-3117037">
            <a:off x="16099474" y="7952721"/>
            <a:ext cx="2112604" cy="1859092"/>
          </a:xfrm>
          <a:custGeom>
            <a:avLst/>
            <a:gdLst/>
            <a:ahLst/>
            <a:cxnLst/>
            <a:rect r="r" b="b" t="t" l="l"/>
            <a:pathLst>
              <a:path h="1859092" w="2112604">
                <a:moveTo>
                  <a:pt x="0" y="0"/>
                </a:moveTo>
                <a:lnTo>
                  <a:pt x="2112605" y="0"/>
                </a:lnTo>
                <a:lnTo>
                  <a:pt x="2112605" y="1859092"/>
                </a:lnTo>
                <a:lnTo>
                  <a:pt x="0" y="185909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Tree>
  </p:cSld>
  <p:clrMapOvr>
    <a:masterClrMapping/>
  </p:clrMapOvr>
</p:sld>
</file>

<file path=ppt/slides/slide128.xml><?xml version="1.0" encoding="utf-8"?>
<p:sld xmlns:p="http://schemas.openxmlformats.org/presentationml/2006/main" xmlns:a="http://schemas.openxmlformats.org/drawingml/2006/main" xmlns:r="http://schemas.openxmlformats.org/officeDocument/2006/relationships">
  <p:cSld>
    <p:bg>
      <p:bgPr>
        <a:solidFill>
          <a:srgbClr val="1E1E3F"/>
        </a:solidFill>
      </p:bgPr>
    </p:bg>
    <p:spTree>
      <p:nvGrpSpPr>
        <p:cNvPr id="1" name=""/>
        <p:cNvGrpSpPr/>
        <p:nvPr/>
      </p:nvGrpSpPr>
      <p:grpSpPr>
        <a:xfrm>
          <a:off x="0" y="0"/>
          <a:ext cx="0" cy="0"/>
          <a:chOff x="0" y="0"/>
          <a:chExt cx="0" cy="0"/>
        </a:xfrm>
      </p:grpSpPr>
      <p:grpSp>
        <p:nvGrpSpPr>
          <p:cNvPr name="Group 2" id="2"/>
          <p:cNvGrpSpPr/>
          <p:nvPr/>
        </p:nvGrpSpPr>
        <p:grpSpPr>
          <a:xfrm rot="0">
            <a:off x="666750" y="666750"/>
            <a:ext cx="16954500" cy="8953500"/>
            <a:chOff x="0" y="0"/>
            <a:chExt cx="4465383" cy="2358123"/>
          </a:xfrm>
        </p:grpSpPr>
        <p:sp>
          <p:nvSpPr>
            <p:cNvPr name="Freeform 3" id="3"/>
            <p:cNvSpPr/>
            <p:nvPr/>
          </p:nvSpPr>
          <p:spPr>
            <a:xfrm flipH="false" flipV="false" rot="0">
              <a:off x="0" y="0"/>
              <a:ext cx="4465383" cy="2358124"/>
            </a:xfrm>
            <a:custGeom>
              <a:avLst/>
              <a:gdLst/>
              <a:ahLst/>
              <a:cxnLst/>
              <a:rect r="r" b="b" t="t" l="l"/>
              <a:pathLst>
                <a:path h="2358124" w="4465383">
                  <a:moveTo>
                    <a:pt x="20548" y="0"/>
                  </a:moveTo>
                  <a:lnTo>
                    <a:pt x="4444835" y="0"/>
                  </a:lnTo>
                  <a:cubicBezTo>
                    <a:pt x="4456183" y="0"/>
                    <a:pt x="4465383" y="9200"/>
                    <a:pt x="4465383" y="20548"/>
                  </a:cubicBezTo>
                  <a:lnTo>
                    <a:pt x="4465383" y="2337575"/>
                  </a:lnTo>
                  <a:cubicBezTo>
                    <a:pt x="4465383" y="2348924"/>
                    <a:pt x="4456183" y="2358124"/>
                    <a:pt x="4444835" y="2358124"/>
                  </a:cubicBezTo>
                  <a:lnTo>
                    <a:pt x="20548" y="2358124"/>
                  </a:lnTo>
                  <a:cubicBezTo>
                    <a:pt x="9200" y="2358124"/>
                    <a:pt x="0" y="2348924"/>
                    <a:pt x="0" y="2337575"/>
                  </a:cubicBezTo>
                  <a:lnTo>
                    <a:pt x="0" y="20548"/>
                  </a:lnTo>
                  <a:cubicBezTo>
                    <a:pt x="0" y="9200"/>
                    <a:pt x="9200" y="0"/>
                    <a:pt x="20548" y="0"/>
                  </a:cubicBezTo>
                  <a:close/>
                </a:path>
              </a:pathLst>
            </a:custGeom>
            <a:solidFill>
              <a:srgbClr val="4F5AAF"/>
            </a:solidFill>
            <a:ln cap="rnd">
              <a:noFill/>
              <a:prstDash val="solid"/>
              <a:round/>
            </a:ln>
          </p:spPr>
        </p:sp>
        <p:sp>
          <p:nvSpPr>
            <p:cNvPr name="TextBox 4" id="4"/>
            <p:cNvSpPr txBox="true"/>
            <p:nvPr/>
          </p:nvSpPr>
          <p:spPr>
            <a:xfrm>
              <a:off x="0" y="-57150"/>
              <a:ext cx="4465383" cy="2415273"/>
            </a:xfrm>
            <a:prstGeom prst="rect">
              <a:avLst/>
            </a:prstGeom>
          </p:spPr>
          <p:txBody>
            <a:bodyPr anchor="ctr" rtlCol="false" tIns="50800" lIns="50800" bIns="50800" rIns="50800"/>
            <a:lstStyle/>
            <a:p>
              <a:pPr algn="ctr" marL="0" indent="0" lvl="0">
                <a:lnSpc>
                  <a:spcPts val="3359"/>
                </a:lnSpc>
                <a:spcBef>
                  <a:spcPct val="0"/>
                </a:spcBef>
              </a:pPr>
            </a:p>
          </p:txBody>
        </p:sp>
      </p:grpSp>
      <p:sp>
        <p:nvSpPr>
          <p:cNvPr name="TextBox 5" id="5"/>
          <p:cNvSpPr txBox="true"/>
          <p:nvPr/>
        </p:nvSpPr>
        <p:spPr>
          <a:xfrm rot="0">
            <a:off x="1255341" y="1701738"/>
            <a:ext cx="11191726" cy="6402706"/>
          </a:xfrm>
          <a:prstGeom prst="rect">
            <a:avLst/>
          </a:prstGeom>
        </p:spPr>
        <p:txBody>
          <a:bodyPr anchor="t" rtlCol="false" tIns="0" lIns="0" bIns="0" rIns="0">
            <a:spAutoFit/>
          </a:bodyPr>
          <a:lstStyle/>
          <a:p>
            <a:pPr algn="l">
              <a:lnSpc>
                <a:spcPts val="5039"/>
              </a:lnSpc>
              <a:spcBef>
                <a:spcPct val="0"/>
              </a:spcBef>
            </a:pPr>
            <a:r>
              <a:rPr lang="en-US" sz="3599">
                <a:solidFill>
                  <a:srgbClr val="FFFFFF"/>
                </a:solidFill>
                <a:latin typeface="Helvetica World"/>
                <a:ea typeface="Helvetica World"/>
                <a:cs typeface="Helvetica World"/>
                <a:sym typeface="Helvetica World"/>
              </a:rPr>
              <a:t>Circle Event 2 — Triple (P2, P1, P3)</a:t>
            </a:r>
          </a:p>
          <a:p>
            <a:pPr algn="l">
              <a:lnSpc>
                <a:spcPts val="4199"/>
              </a:lnSpc>
              <a:spcBef>
                <a:spcPct val="0"/>
              </a:spcBef>
            </a:pPr>
            <a:r>
              <a:rPr lang="en-US" sz="2999">
                <a:solidFill>
                  <a:srgbClr val="FFFFFF"/>
                </a:solidFill>
                <a:latin typeface="Helvetica World"/>
                <a:ea typeface="Helvetica World"/>
                <a:cs typeface="Helvetica World"/>
                <a:sym typeface="Helvetica World"/>
              </a:rPr>
              <a:t>Points: (1,3), (4,5), (8,2)</a:t>
            </a:r>
          </a:p>
          <a:p>
            <a:pPr algn="l">
              <a:lnSpc>
                <a:spcPts val="4199"/>
              </a:lnSpc>
              <a:spcBef>
                <a:spcPct val="0"/>
              </a:spcBef>
            </a:pPr>
            <a:r>
              <a:rPr lang="en-US" sz="2999">
                <a:solidFill>
                  <a:srgbClr val="FFFFFF"/>
                </a:solidFill>
                <a:latin typeface="Helvetica World"/>
                <a:ea typeface="Helvetica World"/>
                <a:cs typeface="Helvetica World"/>
                <a:sym typeface="Helvetica World"/>
              </a:rPr>
              <a:t>Center:</a:t>
            </a:r>
          </a:p>
          <a:p>
            <a:pPr algn="l">
              <a:lnSpc>
                <a:spcPts val="4199"/>
              </a:lnSpc>
              <a:spcBef>
                <a:spcPct val="0"/>
              </a:spcBef>
            </a:pPr>
            <a:r>
              <a:rPr lang="en-US" sz="2999">
                <a:solidFill>
                  <a:srgbClr val="FFFFFF"/>
                </a:solidFill>
                <a:latin typeface="Helvetica World"/>
                <a:ea typeface="Helvetica World"/>
                <a:cs typeface="Helvetica World"/>
                <a:sym typeface="Helvetica World"/>
              </a:rPr>
              <a:t>[(u_x, u_y) \approx (4.32353,\ 1.26471)]</a:t>
            </a:r>
          </a:p>
          <a:p>
            <a:pPr algn="l">
              <a:lnSpc>
                <a:spcPts val="4199"/>
              </a:lnSpc>
              <a:spcBef>
                <a:spcPct val="0"/>
              </a:spcBef>
            </a:pPr>
            <a:r>
              <a:rPr lang="en-US" sz="2999">
                <a:solidFill>
                  <a:srgbClr val="FFFFFF"/>
                </a:solidFill>
                <a:latin typeface="Helvetica World"/>
                <a:ea typeface="Helvetica World"/>
                <a:cs typeface="Helvetica World"/>
                <a:sym typeface="Helvetica World"/>
              </a:rPr>
              <a:t>Radius:[r \approx 3.74928]</a:t>
            </a:r>
          </a:p>
          <a:p>
            <a:pPr algn="l">
              <a:lnSpc>
                <a:spcPts val="4199"/>
              </a:lnSpc>
              <a:spcBef>
                <a:spcPct val="0"/>
              </a:spcBef>
            </a:pPr>
            <a:r>
              <a:rPr lang="en-US" sz="2999">
                <a:solidFill>
                  <a:srgbClr val="FFFFFF"/>
                </a:solidFill>
                <a:latin typeface="Helvetica World"/>
                <a:ea typeface="Helvetica World"/>
                <a:cs typeface="Helvetica World"/>
                <a:sym typeface="Helvetica World"/>
              </a:rPr>
              <a:t>Event y:[y_{event} \approx 1.26471 - 3.74928 \approx -2.48]</a:t>
            </a:r>
          </a:p>
          <a:p>
            <a:pPr algn="l">
              <a:lnSpc>
                <a:spcPts val="4199"/>
              </a:lnSpc>
              <a:spcBef>
                <a:spcPct val="0"/>
              </a:spcBef>
            </a:pPr>
            <a:r>
              <a:rPr lang="en-US" sz="2999">
                <a:solidFill>
                  <a:srgbClr val="FFFFFF"/>
                </a:solidFill>
                <a:latin typeface="Helvetica World"/>
                <a:ea typeface="Helvetica World"/>
                <a:cs typeface="Helvetica World"/>
                <a:sym typeface="Helvetica World"/>
              </a:rPr>
              <a:t>This event is below the bounding box,</a:t>
            </a:r>
          </a:p>
          <a:p>
            <a:pPr algn="l">
              <a:lnSpc>
                <a:spcPts val="4199"/>
              </a:lnSpc>
              <a:spcBef>
                <a:spcPct val="0"/>
              </a:spcBef>
            </a:pPr>
          </a:p>
          <a:p>
            <a:pPr algn="l">
              <a:lnSpc>
                <a:spcPts val="4199"/>
              </a:lnSpc>
              <a:spcBef>
                <a:spcPct val="0"/>
              </a:spcBef>
            </a:pPr>
            <a:r>
              <a:rPr lang="en-US" sz="2999">
                <a:solidFill>
                  <a:srgbClr val="FFFFFF"/>
                </a:solidFill>
                <a:latin typeface="Helvetica World"/>
                <a:ea typeface="Helvetica World"/>
                <a:cs typeface="Helvetica World"/>
                <a:sym typeface="Helvetica World"/>
              </a:rPr>
              <a:t> so it does not appear in the diagram — but it exists mathematically.</a:t>
            </a:r>
          </a:p>
          <a:p>
            <a:pPr algn="l">
              <a:lnSpc>
                <a:spcPts val="4199"/>
              </a:lnSpc>
              <a:spcBef>
                <a:spcPct val="0"/>
              </a:spcBef>
            </a:pPr>
            <a:r>
              <a:rPr lang="en-US" sz="2999">
                <a:solidFill>
                  <a:srgbClr val="FFFFFF"/>
                </a:solidFill>
                <a:latin typeface="Helvetica World"/>
                <a:ea typeface="Helvetica World"/>
                <a:cs typeface="Helvetica World"/>
                <a:sym typeface="Helvetica World"/>
              </a:rPr>
              <a:t>Circle Event 3 — Triple (P2, P1, P0)</a:t>
            </a:r>
          </a:p>
          <a:p>
            <a:pPr algn="l">
              <a:lnSpc>
                <a:spcPts val="4199"/>
              </a:lnSpc>
              <a:spcBef>
                <a:spcPct val="0"/>
              </a:spcBef>
            </a:pPr>
            <a:r>
              <a:rPr lang="en-US" sz="2999">
                <a:solidFill>
                  <a:srgbClr val="FFFFFF"/>
                </a:solidFill>
                <a:latin typeface="Helvetica World"/>
                <a:ea typeface="Helvetica World"/>
                <a:cs typeface="Helvetica World"/>
                <a:sym typeface="Helvetica World"/>
              </a:rPr>
              <a:t>Event y is extremely low (negative),</a:t>
            </a:r>
          </a:p>
          <a:p>
            <a:pPr algn="l">
              <a:lnSpc>
                <a:spcPts val="4199"/>
              </a:lnSpc>
              <a:spcBef>
                <a:spcPct val="0"/>
              </a:spcBef>
            </a:pPr>
            <a:r>
              <a:rPr lang="en-US" sz="2999">
                <a:solidFill>
                  <a:srgbClr val="FFFFFF"/>
                </a:solidFill>
                <a:latin typeface="Helvetica World"/>
                <a:ea typeface="Helvetica World"/>
                <a:cs typeface="Helvetica World"/>
                <a:sym typeface="Helvetica World"/>
              </a:rPr>
              <a:t> so it does not affect the displayed Voronoi formation.</a:t>
            </a:r>
          </a:p>
        </p:txBody>
      </p:sp>
      <p:sp>
        <p:nvSpPr>
          <p:cNvPr name="Freeform 6" id="6"/>
          <p:cNvSpPr/>
          <p:nvPr/>
        </p:nvSpPr>
        <p:spPr>
          <a:xfrm flipH="false" flipV="false" rot="-3117037">
            <a:off x="16099474" y="7952721"/>
            <a:ext cx="2112604" cy="1859092"/>
          </a:xfrm>
          <a:custGeom>
            <a:avLst/>
            <a:gdLst/>
            <a:ahLst/>
            <a:cxnLst/>
            <a:rect r="r" b="b" t="t" l="l"/>
            <a:pathLst>
              <a:path h="1859092" w="2112604">
                <a:moveTo>
                  <a:pt x="0" y="0"/>
                </a:moveTo>
                <a:lnTo>
                  <a:pt x="2112605" y="0"/>
                </a:lnTo>
                <a:lnTo>
                  <a:pt x="2112605" y="1859092"/>
                </a:lnTo>
                <a:lnTo>
                  <a:pt x="0" y="185909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Tree>
  </p:cSld>
  <p:clrMapOvr>
    <a:masterClrMapping/>
  </p:clrMapOvr>
</p:sld>
</file>

<file path=ppt/slides/slide129.xml><?xml version="1.0" encoding="utf-8"?>
<p:sld xmlns:p="http://schemas.openxmlformats.org/presentationml/2006/main" xmlns:a="http://schemas.openxmlformats.org/drawingml/2006/main" xmlns:r="http://schemas.openxmlformats.org/officeDocument/2006/relationships">
  <p:cSld>
    <p:bg>
      <p:bgPr>
        <a:solidFill>
          <a:srgbClr val="1E1E3F"/>
        </a:solidFill>
      </p:bgPr>
    </p:bg>
    <p:spTree>
      <p:nvGrpSpPr>
        <p:cNvPr id="1" name=""/>
        <p:cNvGrpSpPr/>
        <p:nvPr/>
      </p:nvGrpSpPr>
      <p:grpSpPr>
        <a:xfrm>
          <a:off x="0" y="0"/>
          <a:ext cx="0" cy="0"/>
          <a:chOff x="0" y="0"/>
          <a:chExt cx="0" cy="0"/>
        </a:xfrm>
      </p:grpSpPr>
      <p:grpSp>
        <p:nvGrpSpPr>
          <p:cNvPr name="Group 2" id="2"/>
          <p:cNvGrpSpPr/>
          <p:nvPr/>
        </p:nvGrpSpPr>
        <p:grpSpPr>
          <a:xfrm rot="0">
            <a:off x="666750" y="666750"/>
            <a:ext cx="16954500" cy="8953500"/>
            <a:chOff x="0" y="0"/>
            <a:chExt cx="4465383" cy="2358123"/>
          </a:xfrm>
        </p:grpSpPr>
        <p:sp>
          <p:nvSpPr>
            <p:cNvPr name="Freeform 3" id="3"/>
            <p:cNvSpPr/>
            <p:nvPr/>
          </p:nvSpPr>
          <p:spPr>
            <a:xfrm flipH="false" flipV="false" rot="0">
              <a:off x="0" y="0"/>
              <a:ext cx="4465383" cy="2358124"/>
            </a:xfrm>
            <a:custGeom>
              <a:avLst/>
              <a:gdLst/>
              <a:ahLst/>
              <a:cxnLst/>
              <a:rect r="r" b="b" t="t" l="l"/>
              <a:pathLst>
                <a:path h="2358124" w="4465383">
                  <a:moveTo>
                    <a:pt x="20548" y="0"/>
                  </a:moveTo>
                  <a:lnTo>
                    <a:pt x="4444835" y="0"/>
                  </a:lnTo>
                  <a:cubicBezTo>
                    <a:pt x="4456183" y="0"/>
                    <a:pt x="4465383" y="9200"/>
                    <a:pt x="4465383" y="20548"/>
                  </a:cubicBezTo>
                  <a:lnTo>
                    <a:pt x="4465383" y="2337575"/>
                  </a:lnTo>
                  <a:cubicBezTo>
                    <a:pt x="4465383" y="2348924"/>
                    <a:pt x="4456183" y="2358124"/>
                    <a:pt x="4444835" y="2358124"/>
                  </a:cubicBezTo>
                  <a:lnTo>
                    <a:pt x="20548" y="2358124"/>
                  </a:lnTo>
                  <a:cubicBezTo>
                    <a:pt x="9200" y="2358124"/>
                    <a:pt x="0" y="2348924"/>
                    <a:pt x="0" y="2337575"/>
                  </a:cubicBezTo>
                  <a:lnTo>
                    <a:pt x="0" y="20548"/>
                  </a:lnTo>
                  <a:cubicBezTo>
                    <a:pt x="0" y="9200"/>
                    <a:pt x="9200" y="0"/>
                    <a:pt x="20548" y="0"/>
                  </a:cubicBezTo>
                  <a:close/>
                </a:path>
              </a:pathLst>
            </a:custGeom>
            <a:solidFill>
              <a:srgbClr val="4F5AAF"/>
            </a:solidFill>
            <a:ln cap="rnd">
              <a:noFill/>
              <a:prstDash val="solid"/>
              <a:round/>
            </a:ln>
          </p:spPr>
        </p:sp>
        <p:sp>
          <p:nvSpPr>
            <p:cNvPr name="TextBox 4" id="4"/>
            <p:cNvSpPr txBox="true"/>
            <p:nvPr/>
          </p:nvSpPr>
          <p:spPr>
            <a:xfrm>
              <a:off x="0" y="-57150"/>
              <a:ext cx="4465383" cy="2415273"/>
            </a:xfrm>
            <a:prstGeom prst="rect">
              <a:avLst/>
            </a:prstGeom>
          </p:spPr>
          <p:txBody>
            <a:bodyPr anchor="ctr" rtlCol="false" tIns="50800" lIns="50800" bIns="50800" rIns="50800"/>
            <a:lstStyle/>
            <a:p>
              <a:pPr algn="ctr" marL="0" indent="0" lvl="0">
                <a:lnSpc>
                  <a:spcPts val="3359"/>
                </a:lnSpc>
                <a:spcBef>
                  <a:spcPct val="0"/>
                </a:spcBef>
              </a:pPr>
            </a:p>
          </p:txBody>
        </p:sp>
      </p:grpSp>
      <p:sp>
        <p:nvSpPr>
          <p:cNvPr name="Freeform 5" id="5"/>
          <p:cNvSpPr/>
          <p:nvPr/>
        </p:nvSpPr>
        <p:spPr>
          <a:xfrm flipH="false" flipV="false" rot="-3117037">
            <a:off x="16099474" y="7952721"/>
            <a:ext cx="2112604" cy="1859092"/>
          </a:xfrm>
          <a:custGeom>
            <a:avLst/>
            <a:gdLst/>
            <a:ahLst/>
            <a:cxnLst/>
            <a:rect r="r" b="b" t="t" l="l"/>
            <a:pathLst>
              <a:path h="1859092" w="2112604">
                <a:moveTo>
                  <a:pt x="0" y="0"/>
                </a:moveTo>
                <a:lnTo>
                  <a:pt x="2112605" y="0"/>
                </a:lnTo>
                <a:lnTo>
                  <a:pt x="2112605" y="1859092"/>
                </a:lnTo>
                <a:lnTo>
                  <a:pt x="0" y="185909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TextBox 6" id="6"/>
          <p:cNvSpPr txBox="true"/>
          <p:nvPr/>
        </p:nvSpPr>
        <p:spPr>
          <a:xfrm rot="0">
            <a:off x="1856616" y="1758465"/>
            <a:ext cx="9612035" cy="6693870"/>
          </a:xfrm>
          <a:prstGeom prst="rect">
            <a:avLst/>
          </a:prstGeom>
        </p:spPr>
        <p:txBody>
          <a:bodyPr anchor="t" rtlCol="false" tIns="0" lIns="0" bIns="0" rIns="0">
            <a:spAutoFit/>
          </a:bodyPr>
          <a:lstStyle/>
          <a:p>
            <a:pPr algn="l" marL="0" indent="0" lvl="0">
              <a:lnSpc>
                <a:spcPts val="4846"/>
              </a:lnSpc>
              <a:spcBef>
                <a:spcPct val="0"/>
              </a:spcBef>
            </a:pPr>
          </a:p>
          <a:p>
            <a:pPr algn="l" marL="0" indent="0" lvl="0">
              <a:lnSpc>
                <a:spcPts val="4846"/>
              </a:lnSpc>
              <a:spcBef>
                <a:spcPct val="0"/>
              </a:spcBef>
            </a:pPr>
            <a:r>
              <a:rPr lang="en-US" sz="3461" strike="noStrike" u="none">
                <a:solidFill>
                  <a:srgbClr val="FFFFFF"/>
                </a:solidFill>
                <a:latin typeface="Helvetica World"/>
                <a:ea typeface="Helvetica World"/>
                <a:cs typeface="Helvetica World"/>
                <a:sym typeface="Helvetica World"/>
              </a:rPr>
              <a:t> Points: (4,5), (7,6), (8,2)</a:t>
            </a:r>
          </a:p>
          <a:p>
            <a:pPr algn="l" marL="0" indent="0" lvl="0">
              <a:lnSpc>
                <a:spcPts val="4846"/>
              </a:lnSpc>
              <a:spcBef>
                <a:spcPct val="0"/>
              </a:spcBef>
            </a:pPr>
            <a:r>
              <a:rPr lang="en-US" sz="3461" strike="noStrike" u="none">
                <a:solidFill>
                  <a:srgbClr val="FFFFFF"/>
                </a:solidFill>
                <a:latin typeface="Helvetica World"/>
                <a:ea typeface="Helvetica World"/>
                <a:cs typeface="Helvetica World"/>
                <a:sym typeface="Helvetica World"/>
              </a:rPr>
              <a:t>Circle center:</a:t>
            </a:r>
          </a:p>
          <a:p>
            <a:pPr algn="l" marL="0" indent="0" lvl="0">
              <a:lnSpc>
                <a:spcPts val="4846"/>
              </a:lnSpc>
              <a:spcBef>
                <a:spcPct val="0"/>
              </a:spcBef>
            </a:pPr>
            <a:r>
              <a:rPr lang="en-US" sz="3461" strike="noStrike" u="none">
                <a:solidFill>
                  <a:srgbClr val="FFFFFF"/>
                </a:solidFill>
                <a:latin typeface="Helvetica World"/>
                <a:ea typeface="Helvetica World"/>
                <a:cs typeface="Helvetica World"/>
                <a:sym typeface="Helvetica World"/>
              </a:rPr>
              <a:t> (3.65385 , 6.11538) ≈ (yᵤ, xᵤ)</a:t>
            </a:r>
          </a:p>
          <a:p>
            <a:pPr algn="l" marL="0" indent="0" lvl="0">
              <a:lnSpc>
                <a:spcPts val="4846"/>
              </a:lnSpc>
              <a:spcBef>
                <a:spcPct val="0"/>
              </a:spcBef>
            </a:pPr>
            <a:r>
              <a:rPr lang="en-US" sz="3461" strike="noStrike" u="none">
                <a:solidFill>
                  <a:srgbClr val="FFFFFF"/>
                </a:solidFill>
                <a:latin typeface="Helvetica World"/>
                <a:ea typeface="Helvetica World"/>
                <a:cs typeface="Helvetica World"/>
                <a:sym typeface="Helvetica World"/>
              </a:rPr>
              <a:t>Radius:</a:t>
            </a:r>
          </a:p>
          <a:p>
            <a:pPr algn="l" marL="0" indent="0" lvl="0">
              <a:lnSpc>
                <a:spcPts val="4846"/>
              </a:lnSpc>
              <a:spcBef>
                <a:spcPct val="0"/>
              </a:spcBef>
            </a:pPr>
            <a:r>
              <a:rPr lang="en-US" sz="3461" strike="noStrike" u="none">
                <a:solidFill>
                  <a:srgbClr val="FFFFFF"/>
                </a:solidFill>
                <a:latin typeface="Helvetica World"/>
                <a:ea typeface="Helvetica World"/>
                <a:cs typeface="Helvetica World"/>
                <a:sym typeface="Helvetica World"/>
              </a:rPr>
              <a:t> 2.50739 ≈ r</a:t>
            </a:r>
          </a:p>
          <a:p>
            <a:pPr algn="l" marL="0" indent="0" lvl="0">
              <a:lnSpc>
                <a:spcPts val="4846"/>
              </a:lnSpc>
              <a:spcBef>
                <a:spcPct val="0"/>
              </a:spcBef>
            </a:pPr>
            <a:r>
              <a:rPr lang="en-US" sz="3461" strike="noStrike" u="none">
                <a:solidFill>
                  <a:srgbClr val="FFFFFF"/>
                </a:solidFill>
                <a:latin typeface="Helvetica World"/>
                <a:ea typeface="Helvetica World"/>
                <a:cs typeface="Helvetica World"/>
                <a:sym typeface="Helvetica World"/>
              </a:rPr>
              <a:t>Circle event y-coordinate:</a:t>
            </a:r>
          </a:p>
          <a:p>
            <a:pPr algn="l" marL="0" indent="0" lvl="0">
              <a:lnSpc>
                <a:spcPts val="4846"/>
              </a:lnSpc>
              <a:spcBef>
                <a:spcPct val="0"/>
              </a:spcBef>
            </a:pPr>
            <a:r>
              <a:rPr lang="en-US" sz="3461" strike="noStrike" u="none">
                <a:solidFill>
                  <a:srgbClr val="FFFFFF"/>
                </a:solidFill>
                <a:latin typeface="Helvetica World"/>
                <a:ea typeface="Helvetica World"/>
                <a:cs typeface="Helvetica World"/>
                <a:sym typeface="Helvetica World"/>
              </a:rPr>
              <a:t> 1.14646 ≈ 2.50739 − 3.65385 = event_y</a:t>
            </a:r>
          </a:p>
          <a:p>
            <a:pPr algn="l" marL="0" indent="0" lvl="0">
              <a:lnSpc>
                <a:spcPts val="4846"/>
              </a:lnSpc>
              <a:spcBef>
                <a:spcPct val="0"/>
              </a:spcBef>
            </a:pPr>
            <a:r>
              <a:rPr lang="en-US" sz="3461" strike="noStrike" u="none">
                <a:solidFill>
                  <a:srgbClr val="FFFFFF"/>
                </a:solidFill>
                <a:latin typeface="Helvetica World"/>
                <a:ea typeface="Helvetica World"/>
                <a:cs typeface="Helvetica World"/>
                <a:sym typeface="Helvetica World"/>
              </a:rPr>
              <a:t>This means:</a:t>
            </a:r>
          </a:p>
          <a:p>
            <a:pPr algn="l" marL="0" indent="0" lvl="0">
              <a:lnSpc>
                <a:spcPts val="4846"/>
              </a:lnSpc>
              <a:spcBef>
                <a:spcPct val="0"/>
              </a:spcBef>
            </a:pPr>
            <a:r>
              <a:rPr lang="en-US" sz="3461" strike="noStrike" u="none">
                <a:solidFill>
                  <a:srgbClr val="FFFFFF"/>
                </a:solidFill>
                <a:latin typeface="Helvetica World"/>
                <a:ea typeface="Helvetica World"/>
                <a:cs typeface="Helvetica World"/>
                <a:sym typeface="Helvetica World"/>
              </a:rPr>
              <a:t> When the sweep line reaches y = 1.14646,</a:t>
            </a:r>
          </a:p>
          <a:p>
            <a:pPr algn="l" marL="0" indent="0" lvl="0">
              <a:lnSpc>
                <a:spcPts val="4846"/>
              </a:lnSpc>
              <a:spcBef>
                <a:spcPct val="0"/>
              </a:spcBef>
            </a:pPr>
            <a:r>
              <a:rPr lang="en-US" sz="3461" strike="noStrike" u="none">
                <a:solidFill>
                  <a:srgbClr val="FFFFFF"/>
                </a:solidFill>
                <a:latin typeface="Helvetica World"/>
                <a:ea typeface="Helvetica World"/>
                <a:cs typeface="Helvetica World"/>
                <a:sym typeface="Helvetica World"/>
              </a:rPr>
              <a:t> the middle arc between these three sites collapse</a:t>
            </a:r>
          </a:p>
        </p:txBody>
      </p:sp>
      <p:sp>
        <p:nvSpPr>
          <p:cNvPr name="TextBox 7" id="7"/>
          <p:cNvSpPr txBox="true"/>
          <p:nvPr/>
        </p:nvSpPr>
        <p:spPr>
          <a:xfrm rot="0">
            <a:off x="1601645" y="1518117"/>
            <a:ext cx="7237257" cy="589916"/>
          </a:xfrm>
          <a:prstGeom prst="rect">
            <a:avLst/>
          </a:prstGeom>
        </p:spPr>
        <p:txBody>
          <a:bodyPr anchor="t" rtlCol="false" tIns="0" lIns="0" bIns="0" rIns="0">
            <a:spAutoFit/>
          </a:bodyPr>
          <a:lstStyle/>
          <a:p>
            <a:pPr algn="ctr">
              <a:lnSpc>
                <a:spcPts val="4759"/>
              </a:lnSpc>
              <a:spcBef>
                <a:spcPct val="0"/>
              </a:spcBef>
            </a:pPr>
            <a:r>
              <a:rPr lang="en-US" sz="3399">
                <a:solidFill>
                  <a:srgbClr val="FFFFFF"/>
                </a:solidFill>
                <a:latin typeface="Helvetica World"/>
                <a:ea typeface="Helvetica World"/>
                <a:cs typeface="Helvetica World"/>
                <a:sym typeface="Helvetica World"/>
              </a:rPr>
              <a:t>Circle Event 1 — Triple (P1, P0, P3)</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1E1E3F"/>
        </a:solidFill>
      </p:bgPr>
    </p:bg>
    <p:spTree>
      <p:nvGrpSpPr>
        <p:cNvPr id="1" name=""/>
        <p:cNvGrpSpPr/>
        <p:nvPr/>
      </p:nvGrpSpPr>
      <p:grpSpPr>
        <a:xfrm>
          <a:off x="0" y="0"/>
          <a:ext cx="0" cy="0"/>
          <a:chOff x="0" y="0"/>
          <a:chExt cx="0" cy="0"/>
        </a:xfrm>
      </p:grpSpPr>
      <p:grpSp>
        <p:nvGrpSpPr>
          <p:cNvPr name="Group 2" id="2"/>
          <p:cNvGrpSpPr/>
          <p:nvPr/>
        </p:nvGrpSpPr>
        <p:grpSpPr>
          <a:xfrm rot="0">
            <a:off x="666750" y="482957"/>
            <a:ext cx="16954500" cy="8953500"/>
            <a:chOff x="0" y="0"/>
            <a:chExt cx="4465383" cy="2358123"/>
          </a:xfrm>
        </p:grpSpPr>
        <p:sp>
          <p:nvSpPr>
            <p:cNvPr name="Freeform 3" id="3"/>
            <p:cNvSpPr/>
            <p:nvPr/>
          </p:nvSpPr>
          <p:spPr>
            <a:xfrm flipH="false" flipV="false" rot="0">
              <a:off x="0" y="0"/>
              <a:ext cx="4465383" cy="2358124"/>
            </a:xfrm>
            <a:custGeom>
              <a:avLst/>
              <a:gdLst/>
              <a:ahLst/>
              <a:cxnLst/>
              <a:rect r="r" b="b" t="t" l="l"/>
              <a:pathLst>
                <a:path h="2358124" w="4465383">
                  <a:moveTo>
                    <a:pt x="20548" y="0"/>
                  </a:moveTo>
                  <a:lnTo>
                    <a:pt x="4444835" y="0"/>
                  </a:lnTo>
                  <a:cubicBezTo>
                    <a:pt x="4456183" y="0"/>
                    <a:pt x="4465383" y="9200"/>
                    <a:pt x="4465383" y="20548"/>
                  </a:cubicBezTo>
                  <a:lnTo>
                    <a:pt x="4465383" y="2337575"/>
                  </a:lnTo>
                  <a:cubicBezTo>
                    <a:pt x="4465383" y="2348924"/>
                    <a:pt x="4456183" y="2358124"/>
                    <a:pt x="4444835" y="2358124"/>
                  </a:cubicBezTo>
                  <a:lnTo>
                    <a:pt x="20548" y="2358124"/>
                  </a:lnTo>
                  <a:cubicBezTo>
                    <a:pt x="9200" y="2358124"/>
                    <a:pt x="0" y="2348924"/>
                    <a:pt x="0" y="2337575"/>
                  </a:cubicBezTo>
                  <a:lnTo>
                    <a:pt x="0" y="20548"/>
                  </a:lnTo>
                  <a:cubicBezTo>
                    <a:pt x="0" y="9200"/>
                    <a:pt x="9200" y="0"/>
                    <a:pt x="20548" y="0"/>
                  </a:cubicBezTo>
                  <a:close/>
                </a:path>
              </a:pathLst>
            </a:custGeom>
            <a:solidFill>
              <a:srgbClr val="4F5AAF"/>
            </a:solidFill>
            <a:ln cap="rnd">
              <a:noFill/>
              <a:prstDash val="solid"/>
              <a:round/>
            </a:ln>
          </p:spPr>
        </p:sp>
        <p:sp>
          <p:nvSpPr>
            <p:cNvPr name="TextBox 4" id="4"/>
            <p:cNvSpPr txBox="true"/>
            <p:nvPr/>
          </p:nvSpPr>
          <p:spPr>
            <a:xfrm>
              <a:off x="0" y="-57150"/>
              <a:ext cx="4465383" cy="2415273"/>
            </a:xfrm>
            <a:prstGeom prst="rect">
              <a:avLst/>
            </a:prstGeom>
          </p:spPr>
          <p:txBody>
            <a:bodyPr anchor="ctr" rtlCol="false" tIns="50800" lIns="50800" bIns="50800" rIns="50800"/>
            <a:lstStyle/>
            <a:p>
              <a:pPr algn="ctr" marL="0" indent="0" lvl="0">
                <a:lnSpc>
                  <a:spcPts val="3359"/>
                </a:lnSpc>
                <a:spcBef>
                  <a:spcPct val="0"/>
                </a:spcBef>
              </a:pPr>
            </a:p>
          </p:txBody>
        </p:sp>
      </p:grpSp>
      <p:sp>
        <p:nvSpPr>
          <p:cNvPr name="Freeform 5" id="5"/>
          <p:cNvSpPr/>
          <p:nvPr/>
        </p:nvSpPr>
        <p:spPr>
          <a:xfrm flipH="false" flipV="false" rot="-3117037">
            <a:off x="16099474" y="7952721"/>
            <a:ext cx="2112604" cy="1859092"/>
          </a:xfrm>
          <a:custGeom>
            <a:avLst/>
            <a:gdLst/>
            <a:ahLst/>
            <a:cxnLst/>
            <a:rect r="r" b="b" t="t" l="l"/>
            <a:pathLst>
              <a:path h="1859092" w="2112604">
                <a:moveTo>
                  <a:pt x="0" y="0"/>
                </a:moveTo>
                <a:lnTo>
                  <a:pt x="2112605" y="0"/>
                </a:lnTo>
                <a:lnTo>
                  <a:pt x="2112605" y="1859092"/>
                </a:lnTo>
                <a:lnTo>
                  <a:pt x="0" y="185909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6" id="6"/>
          <p:cNvSpPr/>
          <p:nvPr/>
        </p:nvSpPr>
        <p:spPr>
          <a:xfrm flipH="false" flipV="false" rot="0">
            <a:off x="1028700" y="2962274"/>
            <a:ext cx="5425964" cy="3994866"/>
          </a:xfrm>
          <a:custGeom>
            <a:avLst/>
            <a:gdLst/>
            <a:ahLst/>
            <a:cxnLst/>
            <a:rect r="r" b="b" t="t" l="l"/>
            <a:pathLst>
              <a:path h="3994866" w="5425964">
                <a:moveTo>
                  <a:pt x="0" y="0"/>
                </a:moveTo>
                <a:lnTo>
                  <a:pt x="5425964" y="0"/>
                </a:lnTo>
                <a:lnTo>
                  <a:pt x="5425964" y="3994866"/>
                </a:lnTo>
                <a:lnTo>
                  <a:pt x="0" y="3994866"/>
                </a:lnTo>
                <a:lnTo>
                  <a:pt x="0" y="0"/>
                </a:lnTo>
                <a:close/>
              </a:path>
            </a:pathLst>
          </a:custGeom>
          <a:blipFill>
            <a:blip r:embed="rId4"/>
            <a:stretch>
              <a:fillRect l="0" t="0" r="0" b="0"/>
            </a:stretch>
          </a:blipFill>
        </p:spPr>
      </p:sp>
      <p:sp>
        <p:nvSpPr>
          <p:cNvPr name="Freeform 7" id="7"/>
          <p:cNvSpPr/>
          <p:nvPr/>
        </p:nvSpPr>
        <p:spPr>
          <a:xfrm flipH="false" flipV="false" rot="0">
            <a:off x="6808635" y="2962274"/>
            <a:ext cx="5874386" cy="3913810"/>
          </a:xfrm>
          <a:custGeom>
            <a:avLst/>
            <a:gdLst/>
            <a:ahLst/>
            <a:cxnLst/>
            <a:rect r="r" b="b" t="t" l="l"/>
            <a:pathLst>
              <a:path h="3913810" w="5874386">
                <a:moveTo>
                  <a:pt x="0" y="0"/>
                </a:moveTo>
                <a:lnTo>
                  <a:pt x="5874386" y="0"/>
                </a:lnTo>
                <a:lnTo>
                  <a:pt x="5874386" y="3913810"/>
                </a:lnTo>
                <a:lnTo>
                  <a:pt x="0" y="3913810"/>
                </a:lnTo>
                <a:lnTo>
                  <a:pt x="0" y="0"/>
                </a:lnTo>
                <a:close/>
              </a:path>
            </a:pathLst>
          </a:custGeom>
          <a:blipFill>
            <a:blip r:embed="rId5"/>
            <a:stretch>
              <a:fillRect l="0" t="0" r="0" b="0"/>
            </a:stretch>
          </a:blipFill>
        </p:spPr>
      </p:sp>
      <p:sp>
        <p:nvSpPr>
          <p:cNvPr name="Freeform 8" id="8"/>
          <p:cNvSpPr/>
          <p:nvPr/>
        </p:nvSpPr>
        <p:spPr>
          <a:xfrm flipH="false" flipV="false" rot="0">
            <a:off x="13035446" y="2962274"/>
            <a:ext cx="4584258" cy="3913810"/>
          </a:xfrm>
          <a:custGeom>
            <a:avLst/>
            <a:gdLst/>
            <a:ahLst/>
            <a:cxnLst/>
            <a:rect r="r" b="b" t="t" l="l"/>
            <a:pathLst>
              <a:path h="3913810" w="4584258">
                <a:moveTo>
                  <a:pt x="0" y="0"/>
                </a:moveTo>
                <a:lnTo>
                  <a:pt x="4584258" y="0"/>
                </a:lnTo>
                <a:lnTo>
                  <a:pt x="4584258" y="3913810"/>
                </a:lnTo>
                <a:lnTo>
                  <a:pt x="0" y="3913810"/>
                </a:lnTo>
                <a:lnTo>
                  <a:pt x="0" y="0"/>
                </a:lnTo>
                <a:close/>
              </a:path>
            </a:pathLst>
          </a:custGeom>
          <a:blipFill>
            <a:blip r:embed="rId6"/>
            <a:stretch>
              <a:fillRect l="0" t="0" r="0" b="0"/>
            </a:stretch>
          </a:blipFill>
        </p:spPr>
      </p:sp>
      <p:grpSp>
        <p:nvGrpSpPr>
          <p:cNvPr name="Group 9" id="9"/>
          <p:cNvGrpSpPr/>
          <p:nvPr/>
        </p:nvGrpSpPr>
        <p:grpSpPr>
          <a:xfrm rot="0">
            <a:off x="1434569" y="2794292"/>
            <a:ext cx="14699626" cy="1019091"/>
            <a:chOff x="0" y="0"/>
            <a:chExt cx="19599501" cy="1358788"/>
          </a:xfrm>
        </p:grpSpPr>
        <p:sp>
          <p:nvSpPr>
            <p:cNvPr name="TextBox 10" id="10"/>
            <p:cNvSpPr txBox="true"/>
            <p:nvPr/>
          </p:nvSpPr>
          <p:spPr>
            <a:xfrm rot="0">
              <a:off x="0" y="-9525"/>
              <a:ext cx="19599501" cy="517525"/>
            </a:xfrm>
            <a:prstGeom prst="rect">
              <a:avLst/>
            </a:prstGeom>
          </p:spPr>
          <p:txBody>
            <a:bodyPr anchor="t" rtlCol="false" tIns="0" lIns="0" bIns="0" rIns="0">
              <a:spAutoFit/>
            </a:bodyPr>
            <a:lstStyle/>
            <a:p>
              <a:pPr algn="l" marL="0" indent="0" lvl="0">
                <a:lnSpc>
                  <a:spcPts val="3000"/>
                </a:lnSpc>
                <a:spcBef>
                  <a:spcPct val="0"/>
                </a:spcBef>
              </a:pPr>
            </a:p>
          </p:txBody>
        </p:sp>
        <p:sp>
          <p:nvSpPr>
            <p:cNvPr name="TextBox 11" id="11"/>
            <p:cNvSpPr txBox="true"/>
            <p:nvPr/>
          </p:nvSpPr>
          <p:spPr>
            <a:xfrm rot="0">
              <a:off x="0" y="811629"/>
              <a:ext cx="15344253" cy="547159"/>
            </a:xfrm>
            <a:prstGeom prst="rect">
              <a:avLst/>
            </a:prstGeom>
          </p:spPr>
          <p:txBody>
            <a:bodyPr anchor="t" rtlCol="false" tIns="0" lIns="0" bIns="0" rIns="0">
              <a:spAutoFit/>
            </a:bodyPr>
            <a:lstStyle/>
            <a:p>
              <a:pPr algn="l" marL="0" indent="0" lvl="0">
                <a:lnSpc>
                  <a:spcPts val="3499"/>
                </a:lnSpc>
              </a:pPr>
            </a:p>
          </p:txBody>
        </p:sp>
      </p:grpSp>
      <p:grpSp>
        <p:nvGrpSpPr>
          <p:cNvPr name="Group 12" id="12"/>
          <p:cNvGrpSpPr/>
          <p:nvPr/>
        </p:nvGrpSpPr>
        <p:grpSpPr>
          <a:xfrm rot="0">
            <a:off x="1058456" y="3096519"/>
            <a:ext cx="10010920" cy="538251"/>
            <a:chOff x="0" y="0"/>
            <a:chExt cx="13347893" cy="717668"/>
          </a:xfrm>
        </p:grpSpPr>
        <p:sp>
          <p:nvSpPr>
            <p:cNvPr name="TextBox 13" id="13"/>
            <p:cNvSpPr txBox="true"/>
            <p:nvPr/>
          </p:nvSpPr>
          <p:spPr>
            <a:xfrm rot="0">
              <a:off x="0" y="0"/>
              <a:ext cx="13347893" cy="268309"/>
            </a:xfrm>
            <a:prstGeom prst="rect">
              <a:avLst/>
            </a:prstGeom>
          </p:spPr>
          <p:txBody>
            <a:bodyPr anchor="t" rtlCol="false" tIns="0" lIns="0" bIns="0" rIns="0">
              <a:spAutoFit/>
            </a:bodyPr>
            <a:lstStyle/>
            <a:p>
              <a:pPr algn="l" marL="0" indent="0" lvl="0">
                <a:lnSpc>
                  <a:spcPts val="1584"/>
                </a:lnSpc>
                <a:spcBef>
                  <a:spcPct val="0"/>
                </a:spcBef>
              </a:pPr>
            </a:p>
          </p:txBody>
        </p:sp>
        <p:sp>
          <p:nvSpPr>
            <p:cNvPr name="TextBox 14" id="14"/>
            <p:cNvSpPr txBox="true"/>
            <p:nvPr/>
          </p:nvSpPr>
          <p:spPr>
            <a:xfrm rot="0">
              <a:off x="0" y="425255"/>
              <a:ext cx="10449932" cy="292413"/>
            </a:xfrm>
            <a:prstGeom prst="rect">
              <a:avLst/>
            </a:prstGeom>
          </p:spPr>
          <p:txBody>
            <a:bodyPr anchor="t" rtlCol="false" tIns="0" lIns="0" bIns="0" rIns="0">
              <a:spAutoFit/>
            </a:bodyPr>
            <a:lstStyle/>
            <a:p>
              <a:pPr algn="l" marL="0" indent="0" lvl="0">
                <a:lnSpc>
                  <a:spcPts val="1848"/>
                </a:lnSpc>
              </a:pPr>
            </a:p>
          </p:txBody>
        </p:sp>
      </p:grpSp>
      <p:sp>
        <p:nvSpPr>
          <p:cNvPr name="TextBox 15" id="15"/>
          <p:cNvSpPr txBox="true"/>
          <p:nvPr/>
        </p:nvSpPr>
        <p:spPr>
          <a:xfrm rot="0">
            <a:off x="1825115" y="1170201"/>
            <a:ext cx="13160234" cy="687580"/>
          </a:xfrm>
          <a:prstGeom prst="rect">
            <a:avLst/>
          </a:prstGeom>
        </p:spPr>
        <p:txBody>
          <a:bodyPr anchor="t" rtlCol="false" tIns="0" lIns="0" bIns="0" rIns="0">
            <a:spAutoFit/>
          </a:bodyPr>
          <a:lstStyle/>
          <a:p>
            <a:pPr algn="l" marL="0" indent="0" lvl="0">
              <a:lnSpc>
                <a:spcPts val="5676"/>
              </a:lnSpc>
              <a:spcBef>
                <a:spcPct val="0"/>
              </a:spcBef>
            </a:pPr>
            <a:r>
              <a:rPr lang="en-US" b="true" sz="4054">
                <a:solidFill>
                  <a:srgbClr val="FFFFFF"/>
                </a:solidFill>
                <a:latin typeface="Canva Sans Bold"/>
                <a:ea typeface="Canva Sans Bold"/>
                <a:cs typeface="Canva Sans Bold"/>
                <a:sym typeface="Canva Sans Bold"/>
              </a:rPr>
              <a:t>2. Geographic Information Systems (GIS):</a:t>
            </a:r>
          </a:p>
        </p:txBody>
      </p:sp>
      <p:sp>
        <p:nvSpPr>
          <p:cNvPr name="TextBox 16" id="16"/>
          <p:cNvSpPr txBox="true"/>
          <p:nvPr/>
        </p:nvSpPr>
        <p:spPr>
          <a:xfrm rot="0">
            <a:off x="1825115" y="7148717"/>
            <a:ext cx="12113539" cy="2114140"/>
          </a:xfrm>
          <a:prstGeom prst="rect">
            <a:avLst/>
          </a:prstGeom>
        </p:spPr>
        <p:txBody>
          <a:bodyPr anchor="t" rtlCol="false" tIns="0" lIns="0" bIns="0" rIns="0">
            <a:spAutoFit/>
          </a:bodyPr>
          <a:lstStyle/>
          <a:p>
            <a:pPr algn="l" marL="0" indent="0" lvl="0">
              <a:lnSpc>
                <a:spcPts val="4222"/>
              </a:lnSpc>
              <a:spcBef>
                <a:spcPct val="0"/>
              </a:spcBef>
            </a:pPr>
            <a:r>
              <a:rPr lang="en-US" sz="3016" strike="noStrike" u="none">
                <a:solidFill>
                  <a:srgbClr val="FFFFFF"/>
                </a:solidFill>
                <a:latin typeface="Canva Sans"/>
                <a:ea typeface="Canva Sans"/>
                <a:cs typeface="Canva Sans"/>
                <a:sym typeface="Canva Sans"/>
              </a:rPr>
              <a:t>Voronoi diagrams are used to divide geographic regions such as:</a:t>
            </a:r>
          </a:p>
          <a:p>
            <a:pPr algn="l" marL="651185" indent="-325592" lvl="1">
              <a:lnSpc>
                <a:spcPts val="4222"/>
              </a:lnSpc>
              <a:buFont typeface="Arial"/>
              <a:buChar char="•"/>
            </a:pPr>
            <a:r>
              <a:rPr lang="en-US" sz="3016" strike="noStrike" u="none">
                <a:solidFill>
                  <a:srgbClr val="FFFFFF"/>
                </a:solidFill>
                <a:latin typeface="Canva Sans"/>
                <a:ea typeface="Canva Sans"/>
                <a:cs typeface="Canva Sans"/>
                <a:sym typeface="Canva Sans"/>
              </a:rPr>
              <a:t>Assigning each household to its nearest hospital or fire station</a:t>
            </a:r>
          </a:p>
          <a:p>
            <a:pPr algn="l" marL="651185" indent="-325592" lvl="1">
              <a:lnSpc>
                <a:spcPts val="4222"/>
              </a:lnSpc>
              <a:buFont typeface="Arial"/>
              <a:buChar char="•"/>
            </a:pPr>
            <a:r>
              <a:rPr lang="en-US" sz="3016" strike="noStrike" u="none">
                <a:solidFill>
                  <a:srgbClr val="FFFFFF"/>
                </a:solidFill>
                <a:latin typeface="Canva Sans"/>
                <a:ea typeface="Canva Sans"/>
                <a:cs typeface="Canva Sans"/>
                <a:sym typeface="Canva Sans"/>
              </a:rPr>
              <a:t>Determining coverage zones for telecom towers</a:t>
            </a:r>
          </a:p>
          <a:p>
            <a:pPr algn="l" marL="651185" indent="-325592" lvl="1">
              <a:lnSpc>
                <a:spcPts val="4222"/>
              </a:lnSpc>
              <a:buFont typeface="Arial"/>
              <a:buChar char="•"/>
            </a:pPr>
            <a:r>
              <a:rPr lang="en-US" sz="3016" strike="noStrike" u="none">
                <a:solidFill>
                  <a:srgbClr val="FFFFFF"/>
                </a:solidFill>
                <a:latin typeface="Canva Sans"/>
                <a:ea typeface="Canva Sans"/>
                <a:cs typeface="Canva Sans"/>
                <a:sym typeface="Canva Sans"/>
              </a:rPr>
              <a:t>Studying territorial behavior in ecology or archaeology</a:t>
            </a:r>
          </a:p>
        </p:txBody>
      </p:sp>
    </p:spTree>
  </p:cSld>
  <p:clrMapOvr>
    <a:masterClrMapping/>
  </p:clrMapOvr>
</p:sld>
</file>

<file path=ppt/slides/slide130.xml><?xml version="1.0" encoding="utf-8"?>
<p:sld xmlns:p="http://schemas.openxmlformats.org/presentationml/2006/main" xmlns:a="http://schemas.openxmlformats.org/drawingml/2006/main" xmlns:r="http://schemas.openxmlformats.org/officeDocument/2006/relationships">
  <p:cSld>
    <p:bg>
      <p:bgPr>
        <a:solidFill>
          <a:srgbClr val="1E1E3F"/>
        </a:solidFill>
      </p:bgPr>
    </p:bg>
    <p:spTree>
      <p:nvGrpSpPr>
        <p:cNvPr id="1" name=""/>
        <p:cNvGrpSpPr/>
        <p:nvPr/>
      </p:nvGrpSpPr>
      <p:grpSpPr>
        <a:xfrm>
          <a:off x="0" y="0"/>
          <a:ext cx="0" cy="0"/>
          <a:chOff x="0" y="0"/>
          <a:chExt cx="0" cy="0"/>
        </a:xfrm>
      </p:grpSpPr>
      <p:grpSp>
        <p:nvGrpSpPr>
          <p:cNvPr name="Group 2" id="2"/>
          <p:cNvGrpSpPr/>
          <p:nvPr/>
        </p:nvGrpSpPr>
        <p:grpSpPr>
          <a:xfrm rot="0">
            <a:off x="666750" y="666750"/>
            <a:ext cx="16954500" cy="8953500"/>
            <a:chOff x="0" y="0"/>
            <a:chExt cx="4465383" cy="2358123"/>
          </a:xfrm>
        </p:grpSpPr>
        <p:sp>
          <p:nvSpPr>
            <p:cNvPr name="Freeform 3" id="3"/>
            <p:cNvSpPr/>
            <p:nvPr/>
          </p:nvSpPr>
          <p:spPr>
            <a:xfrm flipH="false" flipV="false" rot="0">
              <a:off x="0" y="0"/>
              <a:ext cx="4465383" cy="2358124"/>
            </a:xfrm>
            <a:custGeom>
              <a:avLst/>
              <a:gdLst/>
              <a:ahLst/>
              <a:cxnLst/>
              <a:rect r="r" b="b" t="t" l="l"/>
              <a:pathLst>
                <a:path h="2358124" w="4465383">
                  <a:moveTo>
                    <a:pt x="20548" y="0"/>
                  </a:moveTo>
                  <a:lnTo>
                    <a:pt x="4444835" y="0"/>
                  </a:lnTo>
                  <a:cubicBezTo>
                    <a:pt x="4456183" y="0"/>
                    <a:pt x="4465383" y="9200"/>
                    <a:pt x="4465383" y="20548"/>
                  </a:cubicBezTo>
                  <a:lnTo>
                    <a:pt x="4465383" y="2337575"/>
                  </a:lnTo>
                  <a:cubicBezTo>
                    <a:pt x="4465383" y="2348924"/>
                    <a:pt x="4456183" y="2358124"/>
                    <a:pt x="4444835" y="2358124"/>
                  </a:cubicBezTo>
                  <a:lnTo>
                    <a:pt x="20548" y="2358124"/>
                  </a:lnTo>
                  <a:cubicBezTo>
                    <a:pt x="9200" y="2358124"/>
                    <a:pt x="0" y="2348924"/>
                    <a:pt x="0" y="2337575"/>
                  </a:cubicBezTo>
                  <a:lnTo>
                    <a:pt x="0" y="20548"/>
                  </a:lnTo>
                  <a:cubicBezTo>
                    <a:pt x="0" y="9200"/>
                    <a:pt x="9200" y="0"/>
                    <a:pt x="20548" y="0"/>
                  </a:cubicBezTo>
                  <a:close/>
                </a:path>
              </a:pathLst>
            </a:custGeom>
            <a:solidFill>
              <a:srgbClr val="4F5AAF"/>
            </a:solidFill>
            <a:ln cap="rnd">
              <a:noFill/>
              <a:prstDash val="solid"/>
              <a:round/>
            </a:ln>
          </p:spPr>
        </p:sp>
        <p:sp>
          <p:nvSpPr>
            <p:cNvPr name="TextBox 4" id="4"/>
            <p:cNvSpPr txBox="true"/>
            <p:nvPr/>
          </p:nvSpPr>
          <p:spPr>
            <a:xfrm>
              <a:off x="0" y="-57150"/>
              <a:ext cx="4465383" cy="2415273"/>
            </a:xfrm>
            <a:prstGeom prst="rect">
              <a:avLst/>
            </a:prstGeom>
          </p:spPr>
          <p:txBody>
            <a:bodyPr anchor="ctr" rtlCol="false" tIns="50800" lIns="50800" bIns="50800" rIns="50800"/>
            <a:lstStyle/>
            <a:p>
              <a:pPr algn="ctr" marL="0" indent="0" lvl="0">
                <a:lnSpc>
                  <a:spcPts val="3359"/>
                </a:lnSpc>
                <a:spcBef>
                  <a:spcPct val="0"/>
                </a:spcBef>
              </a:pPr>
            </a:p>
          </p:txBody>
        </p:sp>
      </p:grpSp>
      <p:sp>
        <p:nvSpPr>
          <p:cNvPr name="Freeform 5" id="5"/>
          <p:cNvSpPr/>
          <p:nvPr/>
        </p:nvSpPr>
        <p:spPr>
          <a:xfrm flipH="false" flipV="false" rot="0">
            <a:off x="7435450" y="2049466"/>
            <a:ext cx="9823850" cy="4433012"/>
          </a:xfrm>
          <a:custGeom>
            <a:avLst/>
            <a:gdLst/>
            <a:ahLst/>
            <a:cxnLst/>
            <a:rect r="r" b="b" t="t" l="l"/>
            <a:pathLst>
              <a:path h="4433012" w="9823850">
                <a:moveTo>
                  <a:pt x="0" y="0"/>
                </a:moveTo>
                <a:lnTo>
                  <a:pt x="9823850" y="0"/>
                </a:lnTo>
                <a:lnTo>
                  <a:pt x="9823850" y="4433012"/>
                </a:lnTo>
                <a:lnTo>
                  <a:pt x="0" y="4433012"/>
                </a:lnTo>
                <a:lnTo>
                  <a:pt x="0" y="0"/>
                </a:lnTo>
                <a:close/>
              </a:path>
            </a:pathLst>
          </a:custGeom>
          <a:blipFill>
            <a:blip r:embed="rId2"/>
            <a:stretch>
              <a:fillRect l="0" t="0" r="0" b="0"/>
            </a:stretch>
          </a:blipFill>
        </p:spPr>
      </p:sp>
      <p:sp>
        <p:nvSpPr>
          <p:cNvPr name="TextBox 6" id="6"/>
          <p:cNvSpPr txBox="true"/>
          <p:nvPr/>
        </p:nvSpPr>
        <p:spPr>
          <a:xfrm rot="0">
            <a:off x="1028700" y="962025"/>
            <a:ext cx="11668274" cy="7605396"/>
          </a:xfrm>
          <a:prstGeom prst="rect">
            <a:avLst/>
          </a:prstGeom>
        </p:spPr>
        <p:txBody>
          <a:bodyPr anchor="t" rtlCol="false" tIns="0" lIns="0" bIns="0" rIns="0">
            <a:spAutoFit/>
          </a:bodyPr>
          <a:lstStyle/>
          <a:p>
            <a:pPr algn="l">
              <a:lnSpc>
                <a:spcPts val="4899"/>
              </a:lnSpc>
              <a:spcBef>
                <a:spcPct val="0"/>
              </a:spcBef>
            </a:pPr>
            <a:r>
              <a:rPr lang="en-US" b="true" sz="3499">
                <a:solidFill>
                  <a:srgbClr val="FF6161"/>
                </a:solidFill>
                <a:latin typeface="Playfair Display SC Bold"/>
                <a:ea typeface="Playfair Display SC Bold"/>
                <a:cs typeface="Playfair Display SC Bold"/>
                <a:sym typeface="Playfair Display SC Bold"/>
              </a:rPr>
              <a:t>Slide 5 — Beachline After Circle Event</a:t>
            </a:r>
          </a:p>
          <a:p>
            <a:pPr algn="l">
              <a:lnSpc>
                <a:spcPts val="4899"/>
              </a:lnSpc>
              <a:spcBef>
                <a:spcPct val="0"/>
              </a:spcBef>
            </a:pPr>
          </a:p>
          <a:p>
            <a:pPr algn="l">
              <a:lnSpc>
                <a:spcPts val="4899"/>
              </a:lnSpc>
              <a:spcBef>
                <a:spcPct val="0"/>
              </a:spcBef>
            </a:pPr>
          </a:p>
          <a:p>
            <a:pPr algn="l">
              <a:lnSpc>
                <a:spcPts val="4899"/>
              </a:lnSpc>
              <a:spcBef>
                <a:spcPct val="0"/>
              </a:spcBef>
            </a:pPr>
          </a:p>
          <a:p>
            <a:pPr algn="l">
              <a:lnSpc>
                <a:spcPts val="4059"/>
              </a:lnSpc>
              <a:spcBef>
                <a:spcPct val="0"/>
              </a:spcBef>
            </a:pPr>
            <a:r>
              <a:rPr lang="en-US" sz="2899">
                <a:solidFill>
                  <a:srgbClr val="FFFFFF"/>
                </a:solidFill>
                <a:latin typeface="Helvetica World"/>
                <a:ea typeface="Helvetica World"/>
                <a:cs typeface="Helvetica World"/>
                <a:sym typeface="Helvetica World"/>
              </a:rPr>
              <a:t>File: /mnt/data/combined_0005.png</a:t>
            </a:r>
          </a:p>
          <a:p>
            <a:pPr algn="l">
              <a:lnSpc>
                <a:spcPts val="4059"/>
              </a:lnSpc>
              <a:spcBef>
                <a:spcPct val="0"/>
              </a:spcBef>
            </a:pPr>
            <a:r>
              <a:rPr lang="en-US" sz="2899">
                <a:solidFill>
                  <a:srgbClr val="FFFFFF"/>
                </a:solidFill>
                <a:latin typeface="Helvetica World"/>
                <a:ea typeface="Helvetica World"/>
                <a:cs typeface="Helvetica World"/>
                <a:sym typeface="Helvetica World"/>
              </a:rPr>
              <a:t>Circle event occurred at:</a:t>
            </a:r>
          </a:p>
          <a:p>
            <a:pPr algn="l">
              <a:lnSpc>
                <a:spcPts val="4059"/>
              </a:lnSpc>
              <a:spcBef>
                <a:spcPct val="0"/>
              </a:spcBef>
            </a:pPr>
            <a:r>
              <a:rPr lang="en-US" sz="2899">
                <a:solidFill>
                  <a:srgbClr val="FFFFFF"/>
                </a:solidFill>
                <a:latin typeface="Helvetica World"/>
                <a:ea typeface="Helvetica World"/>
                <a:cs typeface="Helvetica World"/>
                <a:sym typeface="Helvetica World"/>
              </a:rPr>
              <a:t>[</a:t>
            </a:r>
          </a:p>
          <a:p>
            <a:pPr algn="l">
              <a:lnSpc>
                <a:spcPts val="4059"/>
              </a:lnSpc>
              <a:spcBef>
                <a:spcPct val="0"/>
              </a:spcBef>
            </a:pPr>
            <a:r>
              <a:rPr lang="en-US" sz="2899">
                <a:solidFill>
                  <a:srgbClr val="FFFFFF"/>
                </a:solidFill>
                <a:latin typeface="Helvetica World"/>
                <a:ea typeface="Helvetica World"/>
                <a:cs typeface="Helvetica World"/>
                <a:sym typeface="Helvetica World"/>
              </a:rPr>
              <a:t> d = y_{event} \approx 1.14646</a:t>
            </a:r>
          </a:p>
          <a:p>
            <a:pPr algn="l">
              <a:lnSpc>
                <a:spcPts val="4059"/>
              </a:lnSpc>
              <a:spcBef>
                <a:spcPct val="0"/>
              </a:spcBef>
            </a:pPr>
            <a:r>
              <a:rPr lang="en-US" sz="2899">
                <a:solidFill>
                  <a:srgbClr val="FFFFFF"/>
                </a:solidFill>
                <a:latin typeface="Helvetica World"/>
                <a:ea typeface="Helvetica World"/>
                <a:cs typeface="Helvetica World"/>
                <a:sym typeface="Helvetica World"/>
              </a:rPr>
              <a:t> ]</a:t>
            </a:r>
          </a:p>
          <a:p>
            <a:pPr algn="l">
              <a:lnSpc>
                <a:spcPts val="4059"/>
              </a:lnSpc>
              <a:spcBef>
                <a:spcPct val="0"/>
              </a:spcBef>
            </a:pPr>
            <a:r>
              <a:rPr lang="en-US" sz="2899">
                <a:solidFill>
                  <a:srgbClr val="FFFFFF"/>
                </a:solidFill>
                <a:latin typeface="Helvetica World"/>
                <a:ea typeface="Helvetica World"/>
                <a:cs typeface="Helvetica World"/>
                <a:sym typeface="Helvetica World"/>
              </a:rPr>
              <a:t>The middle arc disappears,</a:t>
            </a:r>
          </a:p>
          <a:p>
            <a:pPr algn="l">
              <a:lnSpc>
                <a:spcPts val="4059"/>
              </a:lnSpc>
              <a:spcBef>
                <a:spcPct val="0"/>
              </a:spcBef>
            </a:pPr>
            <a:r>
              <a:rPr lang="en-US" sz="2899">
                <a:solidFill>
                  <a:srgbClr val="FFFFFF"/>
                </a:solidFill>
                <a:latin typeface="Helvetica World"/>
                <a:ea typeface="Helvetica World"/>
                <a:cs typeface="Helvetica World"/>
                <a:sym typeface="Helvetica World"/>
              </a:rPr>
              <a:t> so one leaf of the tree is removed,</a:t>
            </a:r>
          </a:p>
          <a:p>
            <a:pPr algn="l">
              <a:lnSpc>
                <a:spcPts val="4059"/>
              </a:lnSpc>
              <a:spcBef>
                <a:spcPct val="0"/>
              </a:spcBef>
            </a:pPr>
            <a:r>
              <a:rPr lang="en-US" sz="2899">
                <a:solidFill>
                  <a:srgbClr val="FFFFFF"/>
                </a:solidFill>
                <a:latin typeface="Helvetica World"/>
                <a:ea typeface="Helvetica World"/>
                <a:cs typeface="Helvetica World"/>
                <a:sym typeface="Helvetica World"/>
              </a:rPr>
              <a:t> and one internal node is replaced.</a:t>
            </a:r>
          </a:p>
          <a:p>
            <a:pPr algn="l">
              <a:lnSpc>
                <a:spcPts val="4059"/>
              </a:lnSpc>
              <a:spcBef>
                <a:spcPct val="0"/>
              </a:spcBef>
            </a:pPr>
            <a:r>
              <a:rPr lang="en-US" sz="2899">
                <a:solidFill>
                  <a:srgbClr val="FFFFFF"/>
                </a:solidFill>
                <a:latin typeface="Helvetica World"/>
                <a:ea typeface="Helvetica World"/>
                <a:cs typeface="Helvetica World"/>
                <a:sym typeface="Helvetica World"/>
              </a:rPr>
              <a:t>Meaning:</a:t>
            </a:r>
          </a:p>
          <a:p>
            <a:pPr algn="l">
              <a:lnSpc>
                <a:spcPts val="4059"/>
              </a:lnSpc>
              <a:spcBef>
                <a:spcPct val="0"/>
              </a:spcBef>
            </a:pPr>
            <a:r>
              <a:rPr lang="en-US" sz="2899">
                <a:solidFill>
                  <a:srgbClr val="FFFFFF"/>
                </a:solidFill>
                <a:latin typeface="Helvetica World"/>
                <a:ea typeface="Helvetica World"/>
                <a:cs typeface="Helvetica World"/>
                <a:sym typeface="Helvetica World"/>
              </a:rPr>
              <a:t>The beachline simplifies because three arcs meet in one shrinking circle.</a:t>
            </a:r>
          </a:p>
        </p:txBody>
      </p:sp>
      <p:sp>
        <p:nvSpPr>
          <p:cNvPr name="Freeform 7" id="7"/>
          <p:cNvSpPr/>
          <p:nvPr/>
        </p:nvSpPr>
        <p:spPr>
          <a:xfrm flipH="false" flipV="false" rot="-3117037">
            <a:off x="16099474" y="7952721"/>
            <a:ext cx="2112604" cy="1859092"/>
          </a:xfrm>
          <a:custGeom>
            <a:avLst/>
            <a:gdLst/>
            <a:ahLst/>
            <a:cxnLst/>
            <a:rect r="r" b="b" t="t" l="l"/>
            <a:pathLst>
              <a:path h="1859092" w="2112604">
                <a:moveTo>
                  <a:pt x="0" y="0"/>
                </a:moveTo>
                <a:lnTo>
                  <a:pt x="2112605" y="0"/>
                </a:lnTo>
                <a:lnTo>
                  <a:pt x="2112605" y="1859092"/>
                </a:lnTo>
                <a:lnTo>
                  <a:pt x="0" y="185909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Tree>
  </p:cSld>
  <p:clrMapOvr>
    <a:masterClrMapping/>
  </p:clrMapOvr>
</p:sld>
</file>

<file path=ppt/slides/slide131.xml><?xml version="1.0" encoding="utf-8"?>
<p:sld xmlns:p="http://schemas.openxmlformats.org/presentationml/2006/main" xmlns:a="http://schemas.openxmlformats.org/drawingml/2006/main" xmlns:r="http://schemas.openxmlformats.org/officeDocument/2006/relationships">
  <p:cSld>
    <p:bg>
      <p:bgPr>
        <a:solidFill>
          <a:srgbClr val="1E1E3F"/>
        </a:solidFill>
      </p:bgPr>
    </p:bg>
    <p:spTree>
      <p:nvGrpSpPr>
        <p:cNvPr id="1" name=""/>
        <p:cNvGrpSpPr/>
        <p:nvPr/>
      </p:nvGrpSpPr>
      <p:grpSpPr>
        <a:xfrm>
          <a:off x="0" y="0"/>
          <a:ext cx="0" cy="0"/>
          <a:chOff x="0" y="0"/>
          <a:chExt cx="0" cy="0"/>
        </a:xfrm>
      </p:grpSpPr>
      <p:grpSp>
        <p:nvGrpSpPr>
          <p:cNvPr name="Group 2" id="2"/>
          <p:cNvGrpSpPr/>
          <p:nvPr/>
        </p:nvGrpSpPr>
        <p:grpSpPr>
          <a:xfrm rot="0">
            <a:off x="496769" y="666750"/>
            <a:ext cx="16954500" cy="8953500"/>
            <a:chOff x="0" y="0"/>
            <a:chExt cx="4465383" cy="2358123"/>
          </a:xfrm>
        </p:grpSpPr>
        <p:sp>
          <p:nvSpPr>
            <p:cNvPr name="Freeform 3" id="3"/>
            <p:cNvSpPr/>
            <p:nvPr/>
          </p:nvSpPr>
          <p:spPr>
            <a:xfrm flipH="false" flipV="false" rot="0">
              <a:off x="0" y="0"/>
              <a:ext cx="4465383" cy="2358124"/>
            </a:xfrm>
            <a:custGeom>
              <a:avLst/>
              <a:gdLst/>
              <a:ahLst/>
              <a:cxnLst/>
              <a:rect r="r" b="b" t="t" l="l"/>
              <a:pathLst>
                <a:path h="2358124" w="4465383">
                  <a:moveTo>
                    <a:pt x="20548" y="0"/>
                  </a:moveTo>
                  <a:lnTo>
                    <a:pt x="4444835" y="0"/>
                  </a:lnTo>
                  <a:cubicBezTo>
                    <a:pt x="4456183" y="0"/>
                    <a:pt x="4465383" y="9200"/>
                    <a:pt x="4465383" y="20548"/>
                  </a:cubicBezTo>
                  <a:lnTo>
                    <a:pt x="4465383" y="2337575"/>
                  </a:lnTo>
                  <a:cubicBezTo>
                    <a:pt x="4465383" y="2348924"/>
                    <a:pt x="4456183" y="2358124"/>
                    <a:pt x="4444835" y="2358124"/>
                  </a:cubicBezTo>
                  <a:lnTo>
                    <a:pt x="20548" y="2358124"/>
                  </a:lnTo>
                  <a:cubicBezTo>
                    <a:pt x="9200" y="2358124"/>
                    <a:pt x="0" y="2348924"/>
                    <a:pt x="0" y="2337575"/>
                  </a:cubicBezTo>
                  <a:lnTo>
                    <a:pt x="0" y="20548"/>
                  </a:lnTo>
                  <a:cubicBezTo>
                    <a:pt x="0" y="9200"/>
                    <a:pt x="9200" y="0"/>
                    <a:pt x="20548" y="0"/>
                  </a:cubicBezTo>
                  <a:close/>
                </a:path>
              </a:pathLst>
            </a:custGeom>
            <a:solidFill>
              <a:srgbClr val="4F5AAF"/>
            </a:solidFill>
            <a:ln cap="rnd">
              <a:noFill/>
              <a:prstDash val="solid"/>
              <a:round/>
            </a:ln>
          </p:spPr>
        </p:sp>
        <p:sp>
          <p:nvSpPr>
            <p:cNvPr name="TextBox 4" id="4"/>
            <p:cNvSpPr txBox="true"/>
            <p:nvPr/>
          </p:nvSpPr>
          <p:spPr>
            <a:xfrm>
              <a:off x="0" y="-57150"/>
              <a:ext cx="4465383" cy="2415273"/>
            </a:xfrm>
            <a:prstGeom prst="rect">
              <a:avLst/>
            </a:prstGeom>
          </p:spPr>
          <p:txBody>
            <a:bodyPr anchor="ctr" rtlCol="false" tIns="50800" lIns="50800" bIns="50800" rIns="50800"/>
            <a:lstStyle/>
            <a:p>
              <a:pPr algn="ctr" marL="0" indent="0" lvl="0">
                <a:lnSpc>
                  <a:spcPts val="3359"/>
                </a:lnSpc>
                <a:spcBef>
                  <a:spcPct val="0"/>
                </a:spcBef>
              </a:pPr>
            </a:p>
          </p:txBody>
        </p:sp>
      </p:grpSp>
      <p:sp>
        <p:nvSpPr>
          <p:cNvPr name="Freeform 5" id="5"/>
          <p:cNvSpPr/>
          <p:nvPr/>
        </p:nvSpPr>
        <p:spPr>
          <a:xfrm flipH="false" flipV="false" rot="-3117037">
            <a:off x="16099474" y="7952721"/>
            <a:ext cx="2112604" cy="1859092"/>
          </a:xfrm>
          <a:custGeom>
            <a:avLst/>
            <a:gdLst/>
            <a:ahLst/>
            <a:cxnLst/>
            <a:rect r="r" b="b" t="t" l="l"/>
            <a:pathLst>
              <a:path h="1859092" w="2112604">
                <a:moveTo>
                  <a:pt x="0" y="0"/>
                </a:moveTo>
                <a:lnTo>
                  <a:pt x="2112605" y="0"/>
                </a:lnTo>
                <a:lnTo>
                  <a:pt x="2112605" y="1859092"/>
                </a:lnTo>
                <a:lnTo>
                  <a:pt x="0" y="185909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6" id="6"/>
          <p:cNvSpPr/>
          <p:nvPr/>
        </p:nvSpPr>
        <p:spPr>
          <a:xfrm flipH="false" flipV="false" rot="0">
            <a:off x="8974019" y="3231282"/>
            <a:ext cx="8285281" cy="4121927"/>
          </a:xfrm>
          <a:custGeom>
            <a:avLst/>
            <a:gdLst/>
            <a:ahLst/>
            <a:cxnLst/>
            <a:rect r="r" b="b" t="t" l="l"/>
            <a:pathLst>
              <a:path h="4121927" w="8285281">
                <a:moveTo>
                  <a:pt x="0" y="0"/>
                </a:moveTo>
                <a:lnTo>
                  <a:pt x="8285281" y="0"/>
                </a:lnTo>
                <a:lnTo>
                  <a:pt x="8285281" y="4121927"/>
                </a:lnTo>
                <a:lnTo>
                  <a:pt x="0" y="4121927"/>
                </a:lnTo>
                <a:lnTo>
                  <a:pt x="0" y="0"/>
                </a:lnTo>
                <a:close/>
              </a:path>
            </a:pathLst>
          </a:custGeom>
          <a:blipFill>
            <a:blip r:embed="rId4"/>
            <a:stretch>
              <a:fillRect l="0" t="0" r="0" b="0"/>
            </a:stretch>
          </a:blipFill>
        </p:spPr>
      </p:sp>
      <p:sp>
        <p:nvSpPr>
          <p:cNvPr name="TextBox 7" id="7"/>
          <p:cNvSpPr txBox="true"/>
          <p:nvPr/>
        </p:nvSpPr>
        <p:spPr>
          <a:xfrm rot="0">
            <a:off x="1028700" y="1207452"/>
            <a:ext cx="8600350" cy="7805421"/>
          </a:xfrm>
          <a:prstGeom prst="rect">
            <a:avLst/>
          </a:prstGeom>
        </p:spPr>
        <p:txBody>
          <a:bodyPr anchor="t" rtlCol="false" tIns="0" lIns="0" bIns="0" rIns="0">
            <a:spAutoFit/>
          </a:bodyPr>
          <a:lstStyle/>
          <a:p>
            <a:pPr algn="l">
              <a:lnSpc>
                <a:spcPts val="4899"/>
              </a:lnSpc>
              <a:spcBef>
                <a:spcPct val="0"/>
              </a:spcBef>
            </a:pPr>
            <a:r>
              <a:rPr lang="en-US" b="true" sz="3499">
                <a:solidFill>
                  <a:srgbClr val="FF6161"/>
                </a:solidFill>
                <a:latin typeface="Playfair Display SC Bold"/>
                <a:ea typeface="Playfair Display SC Bold"/>
                <a:cs typeface="Playfair Display SC Bold"/>
                <a:sym typeface="Playfair Display SC Bold"/>
              </a:rPr>
              <a:t>Slide 6 — Final Voronoi Diagram</a:t>
            </a:r>
          </a:p>
          <a:p>
            <a:pPr algn="l">
              <a:lnSpc>
                <a:spcPts val="4059"/>
              </a:lnSpc>
              <a:spcBef>
                <a:spcPct val="0"/>
              </a:spcBef>
            </a:pPr>
            <a:r>
              <a:rPr lang="en-US" sz="2899">
                <a:solidFill>
                  <a:srgbClr val="FFFFFF"/>
                </a:solidFill>
                <a:latin typeface="Helvetica World"/>
                <a:ea typeface="Helvetica World"/>
                <a:cs typeface="Helvetica World"/>
                <a:sym typeface="Helvetica World"/>
              </a:rPr>
              <a:t>File: /mnt/data/combined_0006.png</a:t>
            </a:r>
          </a:p>
          <a:p>
            <a:pPr algn="l">
              <a:lnSpc>
                <a:spcPts val="4059"/>
              </a:lnSpc>
              <a:spcBef>
                <a:spcPct val="0"/>
              </a:spcBef>
            </a:pPr>
            <a:r>
              <a:rPr lang="en-US" sz="2899">
                <a:solidFill>
                  <a:srgbClr val="FFFFFF"/>
                </a:solidFill>
                <a:latin typeface="Helvetica World"/>
                <a:ea typeface="Helvetica World"/>
                <a:cs typeface="Helvetica World"/>
                <a:sym typeface="Helvetica World"/>
              </a:rPr>
              <a:t>After processing all SiteEvents and all CircleEvents,</a:t>
            </a:r>
          </a:p>
          <a:p>
            <a:pPr algn="l">
              <a:lnSpc>
                <a:spcPts val="4059"/>
              </a:lnSpc>
              <a:spcBef>
                <a:spcPct val="0"/>
              </a:spcBef>
            </a:pPr>
            <a:r>
              <a:rPr lang="en-US" sz="2899">
                <a:solidFill>
                  <a:srgbClr val="FFFFFF"/>
                </a:solidFill>
                <a:latin typeface="Helvetica World"/>
                <a:ea typeface="Helvetica World"/>
                <a:cs typeface="Helvetica World"/>
                <a:sym typeface="Helvetica World"/>
              </a:rPr>
              <a:t> the remaining breakpoints trace the final Voronoi diagram.</a:t>
            </a:r>
          </a:p>
          <a:p>
            <a:pPr algn="l">
              <a:lnSpc>
                <a:spcPts val="4059"/>
              </a:lnSpc>
              <a:spcBef>
                <a:spcPct val="0"/>
              </a:spcBef>
            </a:pPr>
            <a:r>
              <a:rPr lang="en-US" sz="2899">
                <a:solidFill>
                  <a:srgbClr val="FFFFFF"/>
                </a:solidFill>
                <a:latin typeface="Helvetica World"/>
                <a:ea typeface="Helvetica World"/>
                <a:cs typeface="Helvetica World"/>
                <a:sym typeface="Helvetica World"/>
              </a:rPr>
              <a:t>The final tree represents the final set of arcs and edges.</a:t>
            </a:r>
          </a:p>
          <a:p>
            <a:pPr algn="l">
              <a:lnSpc>
                <a:spcPts val="4059"/>
              </a:lnSpc>
              <a:spcBef>
                <a:spcPct val="0"/>
              </a:spcBef>
            </a:pPr>
            <a:r>
              <a:rPr lang="en-US" sz="2899">
                <a:solidFill>
                  <a:srgbClr val="FFFFFF"/>
                </a:solidFill>
                <a:latin typeface="Helvetica World"/>
                <a:ea typeface="Helvetica World"/>
                <a:cs typeface="Helvetica World"/>
                <a:sym typeface="Helvetica World"/>
              </a:rPr>
              <a:t>Breakpoints include values like:</a:t>
            </a:r>
          </a:p>
          <a:p>
            <a:pPr algn="l" marL="626107" indent="-313054" lvl="1">
              <a:lnSpc>
                <a:spcPts val="4059"/>
              </a:lnSpc>
              <a:buFont typeface="Arial"/>
              <a:buChar char="•"/>
            </a:pPr>
            <a:r>
              <a:rPr lang="en-US" sz="2899">
                <a:solidFill>
                  <a:srgbClr val="FFFFFF"/>
                </a:solidFill>
                <a:latin typeface="Helvetica World"/>
                <a:ea typeface="Helvetica World"/>
                <a:cs typeface="Helvetica World"/>
                <a:sym typeface="Helvetica World"/>
              </a:rPr>
              <a:t>4.097</a:t>
            </a:r>
          </a:p>
          <a:p>
            <a:pPr algn="l" marL="626107" indent="-313054" lvl="1">
              <a:lnSpc>
                <a:spcPts val="4059"/>
              </a:lnSpc>
              <a:buFont typeface="Arial"/>
              <a:buChar char="•"/>
            </a:pPr>
            <a:r>
              <a:rPr lang="en-US" sz="2899">
                <a:solidFill>
                  <a:srgbClr val="FFFFFF"/>
                </a:solidFill>
                <a:latin typeface="Helvetica World"/>
                <a:ea typeface="Helvetica World"/>
                <a:cs typeface="Helvetica World"/>
                <a:sym typeface="Helvetica World"/>
              </a:rPr>
              <a:t>5.746</a:t>
            </a:r>
          </a:p>
          <a:p>
            <a:pPr algn="l" marL="626107" indent="-313054" lvl="1">
              <a:lnSpc>
                <a:spcPts val="4059"/>
              </a:lnSpc>
              <a:buFont typeface="Arial"/>
              <a:buChar char="•"/>
            </a:pPr>
            <a:r>
              <a:rPr lang="en-US" sz="2899">
                <a:solidFill>
                  <a:srgbClr val="FFFFFF"/>
                </a:solidFill>
                <a:latin typeface="Helvetica World"/>
                <a:ea typeface="Helvetica World"/>
                <a:cs typeface="Helvetica World"/>
                <a:sym typeface="Helvetica World"/>
              </a:rPr>
              <a:t>1.079</a:t>
            </a:r>
          </a:p>
          <a:p>
            <a:pPr algn="l" marL="626107" indent="-313054" lvl="1">
              <a:lnSpc>
                <a:spcPts val="4059"/>
              </a:lnSpc>
              <a:buFont typeface="Arial"/>
              <a:buChar char="•"/>
            </a:pPr>
            <a:r>
              <a:rPr lang="en-US" sz="2899">
                <a:solidFill>
                  <a:srgbClr val="FFFFFF"/>
                </a:solidFill>
                <a:latin typeface="Helvetica World"/>
                <a:ea typeface="Helvetica World"/>
                <a:cs typeface="Helvetica World"/>
                <a:sym typeface="Helvetica World"/>
              </a:rPr>
              <a:t>7.935</a:t>
            </a:r>
          </a:p>
          <a:p>
            <a:pPr algn="l">
              <a:lnSpc>
                <a:spcPts val="4059"/>
              </a:lnSpc>
              <a:spcBef>
                <a:spcPct val="0"/>
              </a:spcBef>
            </a:pPr>
            <a:r>
              <a:rPr lang="en-US" sz="2899">
                <a:solidFill>
                  <a:srgbClr val="FFFFFF"/>
                </a:solidFill>
                <a:latin typeface="Helvetica World"/>
                <a:ea typeface="Helvetica World"/>
                <a:cs typeface="Helvetica World"/>
                <a:sym typeface="Helvetica World"/>
              </a:rPr>
              <a:t>etc.</a:t>
            </a:r>
          </a:p>
          <a:p>
            <a:pPr algn="l">
              <a:lnSpc>
                <a:spcPts val="4059"/>
              </a:lnSpc>
              <a:spcBef>
                <a:spcPct val="0"/>
              </a:spcBef>
            </a:pPr>
            <a:r>
              <a:rPr lang="en-US" sz="2899">
                <a:solidFill>
                  <a:srgbClr val="FFFFFF"/>
                </a:solidFill>
                <a:latin typeface="Helvetica World"/>
                <a:ea typeface="Helvetica World"/>
                <a:cs typeface="Helvetica World"/>
                <a:sym typeface="Helvetica World"/>
              </a:rPr>
              <a:t>These correspond to the intersection points of pairs of parabolas at different sweep-line positions.</a:t>
            </a:r>
          </a:p>
        </p:txBody>
      </p:sp>
    </p:spTree>
  </p:cSld>
  <p:clrMapOvr>
    <a:masterClrMapping/>
  </p:clrMapOvr>
</p:sld>
</file>

<file path=ppt/slides/slide132.xml><?xml version="1.0" encoding="utf-8"?>
<p:sld xmlns:p="http://schemas.openxmlformats.org/presentationml/2006/main" xmlns:a="http://schemas.openxmlformats.org/drawingml/2006/main" xmlns:r="http://schemas.openxmlformats.org/officeDocument/2006/relationships">
  <p:cSld>
    <p:bg>
      <p:bgPr>
        <a:solidFill>
          <a:srgbClr val="1E1E3F"/>
        </a:solidFill>
      </p:bgPr>
    </p:bg>
    <p:spTree>
      <p:nvGrpSpPr>
        <p:cNvPr id="1" name=""/>
        <p:cNvGrpSpPr/>
        <p:nvPr/>
      </p:nvGrpSpPr>
      <p:grpSpPr>
        <a:xfrm>
          <a:off x="0" y="0"/>
          <a:ext cx="0" cy="0"/>
          <a:chOff x="0" y="0"/>
          <a:chExt cx="0" cy="0"/>
        </a:xfrm>
      </p:grpSpPr>
      <p:grpSp>
        <p:nvGrpSpPr>
          <p:cNvPr name="Group 2" id="2"/>
          <p:cNvGrpSpPr/>
          <p:nvPr/>
        </p:nvGrpSpPr>
        <p:grpSpPr>
          <a:xfrm rot="0">
            <a:off x="666750" y="666750"/>
            <a:ext cx="16954500" cy="8953500"/>
            <a:chOff x="0" y="0"/>
            <a:chExt cx="4465383" cy="2358123"/>
          </a:xfrm>
        </p:grpSpPr>
        <p:sp>
          <p:nvSpPr>
            <p:cNvPr name="Freeform 3" id="3"/>
            <p:cNvSpPr/>
            <p:nvPr/>
          </p:nvSpPr>
          <p:spPr>
            <a:xfrm flipH="false" flipV="false" rot="0">
              <a:off x="0" y="0"/>
              <a:ext cx="4465383" cy="2358124"/>
            </a:xfrm>
            <a:custGeom>
              <a:avLst/>
              <a:gdLst/>
              <a:ahLst/>
              <a:cxnLst/>
              <a:rect r="r" b="b" t="t" l="l"/>
              <a:pathLst>
                <a:path h="2358124" w="4465383">
                  <a:moveTo>
                    <a:pt x="20548" y="0"/>
                  </a:moveTo>
                  <a:lnTo>
                    <a:pt x="4444835" y="0"/>
                  </a:lnTo>
                  <a:cubicBezTo>
                    <a:pt x="4456183" y="0"/>
                    <a:pt x="4465383" y="9200"/>
                    <a:pt x="4465383" y="20548"/>
                  </a:cubicBezTo>
                  <a:lnTo>
                    <a:pt x="4465383" y="2337575"/>
                  </a:lnTo>
                  <a:cubicBezTo>
                    <a:pt x="4465383" y="2348924"/>
                    <a:pt x="4456183" y="2358124"/>
                    <a:pt x="4444835" y="2358124"/>
                  </a:cubicBezTo>
                  <a:lnTo>
                    <a:pt x="20548" y="2358124"/>
                  </a:lnTo>
                  <a:cubicBezTo>
                    <a:pt x="9200" y="2358124"/>
                    <a:pt x="0" y="2348924"/>
                    <a:pt x="0" y="2337575"/>
                  </a:cubicBezTo>
                  <a:lnTo>
                    <a:pt x="0" y="20548"/>
                  </a:lnTo>
                  <a:cubicBezTo>
                    <a:pt x="0" y="9200"/>
                    <a:pt x="9200" y="0"/>
                    <a:pt x="20548" y="0"/>
                  </a:cubicBezTo>
                  <a:close/>
                </a:path>
              </a:pathLst>
            </a:custGeom>
            <a:solidFill>
              <a:srgbClr val="4F5AAF"/>
            </a:solidFill>
            <a:ln cap="rnd">
              <a:noFill/>
              <a:prstDash val="solid"/>
              <a:round/>
            </a:ln>
          </p:spPr>
        </p:sp>
        <p:sp>
          <p:nvSpPr>
            <p:cNvPr name="TextBox 4" id="4"/>
            <p:cNvSpPr txBox="true"/>
            <p:nvPr/>
          </p:nvSpPr>
          <p:spPr>
            <a:xfrm>
              <a:off x="0" y="-57150"/>
              <a:ext cx="4465383" cy="2415273"/>
            </a:xfrm>
            <a:prstGeom prst="rect">
              <a:avLst/>
            </a:prstGeom>
          </p:spPr>
          <p:txBody>
            <a:bodyPr anchor="ctr" rtlCol="false" tIns="50800" lIns="50800" bIns="50800" rIns="50800"/>
            <a:lstStyle/>
            <a:p>
              <a:pPr algn="ctr" marL="0" indent="0" lvl="0">
                <a:lnSpc>
                  <a:spcPts val="3359"/>
                </a:lnSpc>
                <a:spcBef>
                  <a:spcPct val="0"/>
                </a:spcBef>
              </a:pPr>
            </a:p>
          </p:txBody>
        </p:sp>
      </p:grpSp>
      <p:sp>
        <p:nvSpPr>
          <p:cNvPr name="Freeform 5" id="5"/>
          <p:cNvSpPr/>
          <p:nvPr/>
        </p:nvSpPr>
        <p:spPr>
          <a:xfrm flipH="false" flipV="false" rot="-3117037">
            <a:off x="16099474" y="7952721"/>
            <a:ext cx="2112604" cy="1859092"/>
          </a:xfrm>
          <a:custGeom>
            <a:avLst/>
            <a:gdLst/>
            <a:ahLst/>
            <a:cxnLst/>
            <a:rect r="r" b="b" t="t" l="l"/>
            <a:pathLst>
              <a:path h="1859092" w="2112604">
                <a:moveTo>
                  <a:pt x="0" y="0"/>
                </a:moveTo>
                <a:lnTo>
                  <a:pt x="2112605" y="0"/>
                </a:lnTo>
                <a:lnTo>
                  <a:pt x="2112605" y="1859092"/>
                </a:lnTo>
                <a:lnTo>
                  <a:pt x="0" y="185909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grpSp>
        <p:nvGrpSpPr>
          <p:cNvPr name="Group 6" id="6"/>
          <p:cNvGrpSpPr/>
          <p:nvPr/>
        </p:nvGrpSpPr>
        <p:grpSpPr>
          <a:xfrm rot="0">
            <a:off x="1434569" y="2794292"/>
            <a:ext cx="14699626" cy="1019091"/>
            <a:chOff x="0" y="0"/>
            <a:chExt cx="19599501" cy="1358788"/>
          </a:xfrm>
        </p:grpSpPr>
        <p:sp>
          <p:nvSpPr>
            <p:cNvPr name="TextBox 7" id="7"/>
            <p:cNvSpPr txBox="true"/>
            <p:nvPr/>
          </p:nvSpPr>
          <p:spPr>
            <a:xfrm rot="0">
              <a:off x="0" y="-9525"/>
              <a:ext cx="19599501" cy="517525"/>
            </a:xfrm>
            <a:prstGeom prst="rect">
              <a:avLst/>
            </a:prstGeom>
          </p:spPr>
          <p:txBody>
            <a:bodyPr anchor="t" rtlCol="false" tIns="0" lIns="0" bIns="0" rIns="0">
              <a:spAutoFit/>
            </a:bodyPr>
            <a:lstStyle/>
            <a:p>
              <a:pPr algn="l" marL="0" indent="0" lvl="0">
                <a:lnSpc>
                  <a:spcPts val="3000"/>
                </a:lnSpc>
                <a:spcBef>
                  <a:spcPct val="0"/>
                </a:spcBef>
              </a:pPr>
            </a:p>
          </p:txBody>
        </p:sp>
        <p:sp>
          <p:nvSpPr>
            <p:cNvPr name="TextBox 8" id="8"/>
            <p:cNvSpPr txBox="true"/>
            <p:nvPr/>
          </p:nvSpPr>
          <p:spPr>
            <a:xfrm rot="0">
              <a:off x="0" y="811629"/>
              <a:ext cx="15344253" cy="547159"/>
            </a:xfrm>
            <a:prstGeom prst="rect">
              <a:avLst/>
            </a:prstGeom>
          </p:spPr>
          <p:txBody>
            <a:bodyPr anchor="t" rtlCol="false" tIns="0" lIns="0" bIns="0" rIns="0">
              <a:spAutoFit/>
            </a:bodyPr>
            <a:lstStyle/>
            <a:p>
              <a:pPr algn="l" marL="0" indent="0" lvl="0">
                <a:lnSpc>
                  <a:spcPts val="3499"/>
                </a:lnSpc>
              </a:pPr>
            </a:p>
          </p:txBody>
        </p:sp>
      </p:grpSp>
      <p:grpSp>
        <p:nvGrpSpPr>
          <p:cNvPr name="Group 9" id="9"/>
          <p:cNvGrpSpPr/>
          <p:nvPr/>
        </p:nvGrpSpPr>
        <p:grpSpPr>
          <a:xfrm rot="0">
            <a:off x="1614741" y="4082342"/>
            <a:ext cx="15058518" cy="3170067"/>
            <a:chOff x="0" y="0"/>
            <a:chExt cx="20078024" cy="4226756"/>
          </a:xfrm>
        </p:grpSpPr>
        <p:sp>
          <p:nvSpPr>
            <p:cNvPr name="TextBox 10" id="10"/>
            <p:cNvSpPr txBox="true"/>
            <p:nvPr/>
          </p:nvSpPr>
          <p:spPr>
            <a:xfrm rot="0">
              <a:off x="0" y="-66675"/>
              <a:ext cx="20078024" cy="2753050"/>
            </a:xfrm>
            <a:prstGeom prst="rect">
              <a:avLst/>
            </a:prstGeom>
          </p:spPr>
          <p:txBody>
            <a:bodyPr anchor="t" rtlCol="false" tIns="0" lIns="0" bIns="0" rIns="0">
              <a:spAutoFit/>
            </a:bodyPr>
            <a:lstStyle/>
            <a:p>
              <a:pPr algn="ctr" marL="0" indent="0" lvl="0">
                <a:lnSpc>
                  <a:spcPts val="8262"/>
                </a:lnSpc>
              </a:pPr>
              <a:r>
                <a:rPr lang="en-US" sz="6355" spc="-190">
                  <a:solidFill>
                    <a:srgbClr val="FFFFFF"/>
                  </a:solidFill>
                  <a:latin typeface="Georgia Pro Condensed"/>
                  <a:ea typeface="Georgia Pro Condensed"/>
                  <a:cs typeface="Georgia Pro Condensed"/>
                  <a:sym typeface="Georgia Pro Condensed"/>
                </a:rPr>
                <a:t>FORTUNE’S PLANE SWEEP OUTPUT ANIMATION</a:t>
              </a:r>
              <a:r>
                <a:rPr lang="en-US" sz="6355" spc="-190">
                  <a:solidFill>
                    <a:srgbClr val="FFFFFF"/>
                  </a:solidFill>
                  <a:latin typeface="Georgia Pro Condensed"/>
                  <a:ea typeface="Georgia Pro Condensed"/>
                  <a:cs typeface="Georgia Pro Condensed"/>
                  <a:sym typeface="Georgia Pro Condensed"/>
                </a:rPr>
                <a:t>.</a:t>
              </a:r>
            </a:p>
          </p:txBody>
        </p:sp>
        <p:sp>
          <p:nvSpPr>
            <p:cNvPr name="TextBox 11" id="11"/>
            <p:cNvSpPr txBox="true"/>
            <p:nvPr/>
          </p:nvSpPr>
          <p:spPr>
            <a:xfrm rot="0">
              <a:off x="0" y="3137708"/>
              <a:ext cx="20078024" cy="413118"/>
            </a:xfrm>
            <a:prstGeom prst="rect">
              <a:avLst/>
            </a:prstGeom>
          </p:spPr>
          <p:txBody>
            <a:bodyPr anchor="t" rtlCol="false" tIns="0" lIns="0" bIns="0" rIns="0">
              <a:spAutoFit/>
            </a:bodyPr>
            <a:lstStyle/>
            <a:p>
              <a:pPr algn="l" marL="0" indent="0" lvl="0">
                <a:lnSpc>
                  <a:spcPts val="2383"/>
                </a:lnSpc>
                <a:spcBef>
                  <a:spcPct val="0"/>
                </a:spcBef>
              </a:pPr>
            </a:p>
          </p:txBody>
        </p:sp>
        <p:sp>
          <p:nvSpPr>
            <p:cNvPr name="TextBox 12" id="12"/>
            <p:cNvSpPr txBox="true"/>
            <p:nvPr/>
          </p:nvSpPr>
          <p:spPr>
            <a:xfrm rot="0">
              <a:off x="0" y="3782264"/>
              <a:ext cx="15718884" cy="444492"/>
            </a:xfrm>
            <a:prstGeom prst="rect">
              <a:avLst/>
            </a:prstGeom>
          </p:spPr>
          <p:txBody>
            <a:bodyPr anchor="t" rtlCol="false" tIns="0" lIns="0" bIns="0" rIns="0">
              <a:spAutoFit/>
            </a:bodyPr>
            <a:lstStyle/>
            <a:p>
              <a:pPr algn="l" marL="0" indent="0" lvl="0">
                <a:lnSpc>
                  <a:spcPts val="2780"/>
                </a:lnSpc>
              </a:pPr>
            </a:p>
          </p:txBody>
        </p:sp>
      </p:grpSp>
    </p:spTree>
  </p:cSld>
  <p:clrMapOvr>
    <a:masterClrMapping/>
  </p:clrMapOvr>
</p:sld>
</file>

<file path=ppt/slides/slide133.xml><?xml version="1.0" encoding="utf-8"?>
<p:sld xmlns:p="http://schemas.openxmlformats.org/presentationml/2006/main" xmlns:a="http://schemas.openxmlformats.org/drawingml/2006/main" xmlns:r="http://schemas.openxmlformats.org/officeDocument/2006/relationships">
  <p:cSld>
    <p:bg>
      <p:bgPr>
        <a:solidFill>
          <a:srgbClr val="1E1E3F"/>
        </a:solidFill>
      </p:bgPr>
    </p:bg>
    <p:spTree>
      <p:nvGrpSpPr>
        <p:cNvPr id="1" name=""/>
        <p:cNvGrpSpPr/>
        <p:nvPr/>
      </p:nvGrpSpPr>
      <p:grpSpPr>
        <a:xfrm>
          <a:off x="0" y="0"/>
          <a:ext cx="0" cy="0"/>
          <a:chOff x="0" y="0"/>
          <a:chExt cx="0" cy="0"/>
        </a:xfrm>
      </p:grpSpPr>
      <p:grpSp>
        <p:nvGrpSpPr>
          <p:cNvPr name="Group 2" id="2"/>
          <p:cNvGrpSpPr/>
          <p:nvPr/>
        </p:nvGrpSpPr>
        <p:grpSpPr>
          <a:xfrm rot="0">
            <a:off x="666750" y="666750"/>
            <a:ext cx="16954500" cy="8953500"/>
            <a:chOff x="0" y="0"/>
            <a:chExt cx="4465383" cy="2358123"/>
          </a:xfrm>
        </p:grpSpPr>
        <p:sp>
          <p:nvSpPr>
            <p:cNvPr name="Freeform 3" id="3"/>
            <p:cNvSpPr/>
            <p:nvPr/>
          </p:nvSpPr>
          <p:spPr>
            <a:xfrm flipH="false" flipV="false" rot="0">
              <a:off x="0" y="0"/>
              <a:ext cx="4465383" cy="2358124"/>
            </a:xfrm>
            <a:custGeom>
              <a:avLst/>
              <a:gdLst/>
              <a:ahLst/>
              <a:cxnLst/>
              <a:rect r="r" b="b" t="t" l="l"/>
              <a:pathLst>
                <a:path h="2358124" w="4465383">
                  <a:moveTo>
                    <a:pt x="20548" y="0"/>
                  </a:moveTo>
                  <a:lnTo>
                    <a:pt x="4444835" y="0"/>
                  </a:lnTo>
                  <a:cubicBezTo>
                    <a:pt x="4456183" y="0"/>
                    <a:pt x="4465383" y="9200"/>
                    <a:pt x="4465383" y="20548"/>
                  </a:cubicBezTo>
                  <a:lnTo>
                    <a:pt x="4465383" y="2337575"/>
                  </a:lnTo>
                  <a:cubicBezTo>
                    <a:pt x="4465383" y="2348924"/>
                    <a:pt x="4456183" y="2358124"/>
                    <a:pt x="4444835" y="2358124"/>
                  </a:cubicBezTo>
                  <a:lnTo>
                    <a:pt x="20548" y="2358124"/>
                  </a:lnTo>
                  <a:cubicBezTo>
                    <a:pt x="9200" y="2358124"/>
                    <a:pt x="0" y="2348924"/>
                    <a:pt x="0" y="2337575"/>
                  </a:cubicBezTo>
                  <a:lnTo>
                    <a:pt x="0" y="20548"/>
                  </a:lnTo>
                  <a:cubicBezTo>
                    <a:pt x="0" y="9200"/>
                    <a:pt x="9200" y="0"/>
                    <a:pt x="20548" y="0"/>
                  </a:cubicBezTo>
                  <a:close/>
                </a:path>
              </a:pathLst>
            </a:custGeom>
            <a:solidFill>
              <a:srgbClr val="4F5AAF"/>
            </a:solidFill>
            <a:ln cap="rnd">
              <a:noFill/>
              <a:prstDash val="solid"/>
              <a:round/>
            </a:ln>
          </p:spPr>
        </p:sp>
        <p:sp>
          <p:nvSpPr>
            <p:cNvPr name="TextBox 4" id="4"/>
            <p:cNvSpPr txBox="true"/>
            <p:nvPr/>
          </p:nvSpPr>
          <p:spPr>
            <a:xfrm>
              <a:off x="0" y="-57150"/>
              <a:ext cx="4465383" cy="2415273"/>
            </a:xfrm>
            <a:prstGeom prst="rect">
              <a:avLst/>
            </a:prstGeom>
          </p:spPr>
          <p:txBody>
            <a:bodyPr anchor="t" rtlCol="false" tIns="50800" lIns="50800" bIns="50800" rIns="50800"/>
            <a:lstStyle/>
            <a:p>
              <a:pPr algn="l">
                <a:lnSpc>
                  <a:spcPts val="3779"/>
                </a:lnSpc>
              </a:pPr>
              <a:r>
                <a:rPr lang="en-US" sz="2699">
                  <a:solidFill>
                    <a:srgbClr val="FFFFFF"/>
                  </a:solidFill>
                  <a:latin typeface="Helvetica World"/>
                  <a:ea typeface="Helvetica World"/>
                  <a:cs typeface="Helvetica World"/>
                  <a:sym typeface="Helvetica World"/>
                </a:rPr>
                <a:t>   TreeVisualizer.py </a:t>
              </a:r>
            </a:p>
            <a:p>
              <a:pPr algn="l">
                <a:lnSpc>
                  <a:spcPts val="3779"/>
                </a:lnSpc>
              </a:pPr>
              <a:r>
                <a:rPr lang="en-US" sz="2699">
                  <a:solidFill>
                    <a:srgbClr val="FFFFFF"/>
                  </a:solidFill>
                  <a:latin typeface="Helvetica World"/>
                  <a:ea typeface="Helvetica World"/>
                  <a:cs typeface="Helvetica World"/>
                  <a:sym typeface="Helvetica World"/>
                </a:rPr>
                <a:t>   </a:t>
              </a:r>
            </a:p>
            <a:p>
              <a:pPr algn="l">
                <a:lnSpc>
                  <a:spcPts val="3779"/>
                </a:lnSpc>
              </a:pPr>
            </a:p>
            <a:p>
              <a:pPr algn="l">
                <a:lnSpc>
                  <a:spcPts val="3779"/>
                </a:lnSpc>
              </a:pPr>
            </a:p>
            <a:p>
              <a:pPr algn="l">
                <a:lnSpc>
                  <a:spcPts val="3779"/>
                </a:lnSpc>
              </a:pPr>
            </a:p>
            <a:p>
              <a:pPr algn="l">
                <a:lnSpc>
                  <a:spcPts val="3779"/>
                </a:lnSpc>
              </a:pPr>
            </a:p>
            <a:p>
              <a:pPr algn="l">
                <a:lnSpc>
                  <a:spcPts val="3779"/>
                </a:lnSpc>
              </a:pPr>
            </a:p>
            <a:p>
              <a:pPr algn="l">
                <a:lnSpc>
                  <a:spcPts val="3779"/>
                </a:lnSpc>
              </a:pPr>
            </a:p>
            <a:p>
              <a:pPr algn="l">
                <a:lnSpc>
                  <a:spcPts val="3779"/>
                </a:lnSpc>
              </a:pPr>
            </a:p>
            <a:p>
              <a:pPr algn="l">
                <a:lnSpc>
                  <a:spcPts val="3779"/>
                </a:lnSpc>
              </a:pPr>
            </a:p>
            <a:p>
              <a:pPr algn="l">
                <a:lnSpc>
                  <a:spcPts val="3779"/>
                </a:lnSpc>
              </a:pPr>
            </a:p>
            <a:p>
              <a:pPr algn="l">
                <a:lnSpc>
                  <a:spcPts val="3779"/>
                </a:lnSpc>
              </a:pPr>
              <a:r>
                <a:rPr lang="en-US" sz="2699">
                  <a:solidFill>
                    <a:srgbClr val="FFFFFF"/>
                  </a:solidFill>
                  <a:latin typeface="Helvetica World"/>
                  <a:ea typeface="Helvetica World"/>
                  <a:cs typeface="Helvetica World"/>
                  <a:sym typeface="Helvetica World"/>
                </a:rPr>
                <a:t>  TreeObserver.py</a:t>
              </a:r>
            </a:p>
            <a:p>
              <a:pPr algn="ctr" marL="0" indent="0" lvl="0">
                <a:lnSpc>
                  <a:spcPts val="3359"/>
                </a:lnSpc>
                <a:spcBef>
                  <a:spcPct val="0"/>
                </a:spcBef>
              </a:pPr>
              <a:r>
                <a:rPr lang="en-US" sz="2400">
                  <a:solidFill>
                    <a:srgbClr val="FFFFFF"/>
                  </a:solidFill>
                  <a:latin typeface="Helvetica World"/>
                  <a:ea typeface="Helvetica World"/>
                  <a:cs typeface="Helvetica World"/>
                  <a:sym typeface="Helvetica World"/>
                </a:rPr>
                <a:t>                                                                                                                                      </a:t>
              </a:r>
            </a:p>
          </p:txBody>
        </p:sp>
      </p:grpSp>
      <p:sp>
        <p:nvSpPr>
          <p:cNvPr name="Freeform 5" id="5"/>
          <p:cNvSpPr/>
          <p:nvPr/>
        </p:nvSpPr>
        <p:spPr>
          <a:xfrm flipH="false" flipV="false" rot="-3117037">
            <a:off x="16099474" y="7952721"/>
            <a:ext cx="2112604" cy="1859092"/>
          </a:xfrm>
          <a:custGeom>
            <a:avLst/>
            <a:gdLst/>
            <a:ahLst/>
            <a:cxnLst/>
            <a:rect r="r" b="b" t="t" l="l"/>
            <a:pathLst>
              <a:path h="1859092" w="2112604">
                <a:moveTo>
                  <a:pt x="0" y="0"/>
                </a:moveTo>
                <a:lnTo>
                  <a:pt x="2112605" y="0"/>
                </a:lnTo>
                <a:lnTo>
                  <a:pt x="2112605" y="1859092"/>
                </a:lnTo>
                <a:lnTo>
                  <a:pt x="0" y="185909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6" id="6"/>
          <p:cNvSpPr/>
          <p:nvPr/>
        </p:nvSpPr>
        <p:spPr>
          <a:xfrm flipH="false" flipV="false" rot="0">
            <a:off x="873771" y="1322770"/>
            <a:ext cx="7089828" cy="4726552"/>
          </a:xfrm>
          <a:custGeom>
            <a:avLst/>
            <a:gdLst/>
            <a:ahLst/>
            <a:cxnLst/>
            <a:rect r="r" b="b" t="t" l="l"/>
            <a:pathLst>
              <a:path h="4726552" w="7089828">
                <a:moveTo>
                  <a:pt x="0" y="0"/>
                </a:moveTo>
                <a:lnTo>
                  <a:pt x="7089828" y="0"/>
                </a:lnTo>
                <a:lnTo>
                  <a:pt x="7089828" y="4726552"/>
                </a:lnTo>
                <a:lnTo>
                  <a:pt x="0" y="4726552"/>
                </a:lnTo>
                <a:lnTo>
                  <a:pt x="0" y="0"/>
                </a:lnTo>
                <a:close/>
              </a:path>
            </a:pathLst>
          </a:custGeom>
          <a:blipFill>
            <a:blip r:embed="rId4"/>
            <a:stretch>
              <a:fillRect l="0" t="0" r="0" b="0"/>
            </a:stretch>
          </a:blipFill>
        </p:spPr>
      </p:sp>
      <p:sp>
        <p:nvSpPr>
          <p:cNvPr name="Freeform 7" id="7"/>
          <p:cNvSpPr/>
          <p:nvPr/>
        </p:nvSpPr>
        <p:spPr>
          <a:xfrm flipH="false" flipV="false" rot="0">
            <a:off x="873771" y="6957554"/>
            <a:ext cx="9957249" cy="2124031"/>
          </a:xfrm>
          <a:custGeom>
            <a:avLst/>
            <a:gdLst/>
            <a:ahLst/>
            <a:cxnLst/>
            <a:rect r="r" b="b" t="t" l="l"/>
            <a:pathLst>
              <a:path h="2124031" w="9957249">
                <a:moveTo>
                  <a:pt x="0" y="0"/>
                </a:moveTo>
                <a:lnTo>
                  <a:pt x="9957249" y="0"/>
                </a:lnTo>
                <a:lnTo>
                  <a:pt x="9957249" y="2124031"/>
                </a:lnTo>
                <a:lnTo>
                  <a:pt x="0" y="2124031"/>
                </a:lnTo>
                <a:lnTo>
                  <a:pt x="0" y="0"/>
                </a:lnTo>
                <a:close/>
              </a:path>
            </a:pathLst>
          </a:custGeom>
          <a:blipFill>
            <a:blip r:embed="rId5"/>
            <a:stretch>
              <a:fillRect l="0" t="-987" r="-1175" b="-987"/>
            </a:stretch>
          </a:blipFill>
        </p:spPr>
      </p:sp>
      <p:sp>
        <p:nvSpPr>
          <p:cNvPr name="TextBox 8" id="8"/>
          <p:cNvSpPr txBox="true"/>
          <p:nvPr/>
        </p:nvSpPr>
        <p:spPr>
          <a:xfrm rot="0">
            <a:off x="11499186" y="717608"/>
            <a:ext cx="5656591" cy="8798045"/>
          </a:xfrm>
          <a:prstGeom prst="rect">
            <a:avLst/>
          </a:prstGeom>
        </p:spPr>
        <p:txBody>
          <a:bodyPr anchor="t" rtlCol="false" tIns="0" lIns="0" bIns="0" rIns="0">
            <a:spAutoFit/>
          </a:bodyPr>
          <a:lstStyle/>
          <a:p>
            <a:pPr algn="l" marL="0" indent="0" lvl="0">
              <a:lnSpc>
                <a:spcPts val="3318"/>
              </a:lnSpc>
              <a:spcBef>
                <a:spcPct val="0"/>
              </a:spcBef>
            </a:pPr>
            <a:r>
              <a:rPr lang="en-US" sz="2370" strike="noStrike" u="none">
                <a:solidFill>
                  <a:srgbClr val="FFFFFF"/>
                </a:solidFill>
                <a:latin typeface="Helvetica World"/>
                <a:ea typeface="Helvetica World"/>
                <a:cs typeface="Helvetica World"/>
                <a:sym typeface="Helvetica World"/>
              </a:rPr>
              <a:t>Observers the state of the status tree (:attr:foronoi.algorithm.Algorithm.status_tree) and visualizes</a:t>
            </a:r>
          </a:p>
          <a:p>
            <a:pPr algn="l" marL="0" indent="0" lvl="0">
              <a:lnSpc>
                <a:spcPts val="3318"/>
              </a:lnSpc>
              <a:spcBef>
                <a:spcPct val="0"/>
              </a:spcBef>
            </a:pPr>
            <a:r>
              <a:rPr lang="en-US" sz="2370" strike="noStrike" u="none">
                <a:solidFill>
                  <a:srgbClr val="FFFFFF"/>
                </a:solidFill>
                <a:latin typeface="Helvetica World"/>
                <a:ea typeface="Helvetica World"/>
                <a:cs typeface="Helvetica World"/>
                <a:sym typeface="Helvetica World"/>
              </a:rPr>
              <a:t>        the result using GraphViz.</a:t>
            </a:r>
          </a:p>
          <a:p>
            <a:pPr algn="l" marL="0" indent="0" lvl="0">
              <a:lnSpc>
                <a:spcPts val="3318"/>
              </a:lnSpc>
              <a:spcBef>
                <a:spcPct val="0"/>
              </a:spcBef>
            </a:pPr>
            <a:r>
              <a:rPr lang="en-US" sz="2370" strike="noStrike" u="none">
                <a:solidFill>
                  <a:srgbClr val="FFFFFF"/>
                </a:solidFill>
                <a:latin typeface="Helvetica World"/>
                <a:ea typeface="Helvetica World"/>
                <a:cs typeface="Helvetica World"/>
                <a:sym typeface="Helvetica World"/>
              </a:rPr>
              <a:t>        Parameters</a:t>
            </a:r>
          </a:p>
          <a:p>
            <a:pPr algn="l" marL="0" indent="0" lvl="0">
              <a:lnSpc>
                <a:spcPts val="3318"/>
              </a:lnSpc>
              <a:spcBef>
                <a:spcPct val="0"/>
              </a:spcBef>
            </a:pPr>
            <a:r>
              <a:rPr lang="en-US" sz="2370" strike="noStrike" u="none">
                <a:solidFill>
                  <a:srgbClr val="FFFFFF"/>
                </a:solidFill>
                <a:latin typeface="Helvetica World"/>
                <a:ea typeface="Helvetica World"/>
                <a:cs typeface="Helvetica World"/>
                <a:sym typeface="Helvetica World"/>
              </a:rPr>
              <a:t>        ----------</a:t>
            </a:r>
          </a:p>
          <a:p>
            <a:pPr algn="l" marL="0" indent="0" lvl="0">
              <a:lnSpc>
                <a:spcPts val="3318"/>
              </a:lnSpc>
              <a:spcBef>
                <a:spcPct val="0"/>
              </a:spcBef>
            </a:pPr>
            <a:r>
              <a:rPr lang="en-US" sz="2370" strike="noStrike" u="none">
                <a:solidFill>
                  <a:srgbClr val="FFFFFF"/>
                </a:solidFill>
                <a:latin typeface="Helvetica World"/>
                <a:ea typeface="Helvetica World"/>
                <a:cs typeface="Helvetica World"/>
                <a:sym typeface="Helvetica World"/>
              </a:rPr>
              <a:t>        visualize_steps: bool</a:t>
            </a:r>
          </a:p>
          <a:p>
            <a:pPr algn="l" marL="0" indent="0" lvl="0">
              <a:lnSpc>
                <a:spcPts val="3318"/>
              </a:lnSpc>
              <a:spcBef>
                <a:spcPct val="0"/>
              </a:spcBef>
            </a:pPr>
            <a:r>
              <a:rPr lang="en-US" sz="2370" strike="noStrike" u="none">
                <a:solidFill>
                  <a:srgbClr val="FFFFFF"/>
                </a:solidFill>
                <a:latin typeface="Helvetica World"/>
                <a:ea typeface="Helvetica World"/>
                <a:cs typeface="Helvetica World"/>
                <a:sym typeface="Helvetica World"/>
              </a:rPr>
              <a:t>            Visualize all individual steps</a:t>
            </a:r>
          </a:p>
          <a:p>
            <a:pPr algn="l" marL="0" indent="0" lvl="0">
              <a:lnSpc>
                <a:spcPts val="3318"/>
              </a:lnSpc>
              <a:spcBef>
                <a:spcPct val="0"/>
              </a:spcBef>
            </a:pPr>
            <a:r>
              <a:rPr lang="en-US" sz="2370" strike="noStrike" u="none">
                <a:solidFill>
                  <a:srgbClr val="FFFFFF"/>
                </a:solidFill>
                <a:latin typeface="Helvetica World"/>
                <a:ea typeface="Helvetica World"/>
                <a:cs typeface="Helvetica World"/>
                <a:sym typeface="Helvetica World"/>
              </a:rPr>
              <a:t>        visualize_result: bool</a:t>
            </a:r>
          </a:p>
          <a:p>
            <a:pPr algn="l" marL="0" indent="0" lvl="0">
              <a:lnSpc>
                <a:spcPts val="3318"/>
              </a:lnSpc>
              <a:spcBef>
                <a:spcPct val="0"/>
              </a:spcBef>
            </a:pPr>
            <a:r>
              <a:rPr lang="en-US" sz="2370" strike="noStrike" u="none">
                <a:solidFill>
                  <a:srgbClr val="FFFFFF"/>
                </a:solidFill>
                <a:latin typeface="Helvetica World"/>
                <a:ea typeface="Helvetica World"/>
                <a:cs typeface="Helvetica World"/>
                <a:sym typeface="Helvetica World"/>
              </a:rPr>
              <a:t>            Visualize the final result</a:t>
            </a:r>
          </a:p>
          <a:p>
            <a:pPr algn="l" marL="0" indent="0" lvl="0">
              <a:lnSpc>
                <a:spcPts val="3318"/>
              </a:lnSpc>
              <a:spcBef>
                <a:spcPct val="0"/>
              </a:spcBef>
            </a:pPr>
            <a:r>
              <a:rPr lang="en-US" sz="2370" strike="noStrike" u="none">
                <a:solidFill>
                  <a:srgbClr val="FFFFFF"/>
                </a:solidFill>
                <a:latin typeface="Helvetica World"/>
                <a:ea typeface="Helvetica World"/>
                <a:cs typeface="Helvetica World"/>
                <a:sym typeface="Helvetica World"/>
              </a:rPr>
              <a:t>        text_based: bool</a:t>
            </a:r>
          </a:p>
          <a:p>
            <a:pPr algn="l" marL="0" indent="0" lvl="0">
              <a:lnSpc>
                <a:spcPts val="3318"/>
              </a:lnSpc>
              <a:spcBef>
                <a:spcPct val="0"/>
              </a:spcBef>
            </a:pPr>
            <a:r>
              <a:rPr lang="en-US" sz="2370" strike="noStrike" u="none">
                <a:solidFill>
                  <a:srgbClr val="FFFFFF"/>
                </a:solidFill>
                <a:latin typeface="Helvetica World"/>
                <a:ea typeface="Helvetica World"/>
                <a:cs typeface="Helvetica World"/>
                <a:sym typeface="Helvetica World"/>
              </a:rPr>
              <a:t>            Visualize the tree using plain text instead of GraphViz</a:t>
            </a:r>
          </a:p>
          <a:p>
            <a:pPr algn="l" marL="0" indent="0" lvl="0">
              <a:lnSpc>
                <a:spcPts val="3318"/>
              </a:lnSpc>
              <a:spcBef>
                <a:spcPct val="0"/>
              </a:spcBef>
            </a:pPr>
            <a:r>
              <a:rPr lang="en-US" sz="2370" strike="noStrike" u="none">
                <a:solidFill>
                  <a:srgbClr val="FFFFFF"/>
                </a:solidFill>
                <a:latin typeface="Helvetica World"/>
                <a:ea typeface="Helvetica World"/>
                <a:cs typeface="Helvetica World"/>
                <a:sym typeface="Helvetica World"/>
              </a:rPr>
              <a:t>        callback: function</a:t>
            </a:r>
          </a:p>
          <a:p>
            <a:pPr algn="l" marL="0" indent="0" lvl="0">
              <a:lnSpc>
                <a:spcPts val="3318"/>
              </a:lnSpc>
              <a:spcBef>
                <a:spcPct val="0"/>
              </a:spcBef>
            </a:pPr>
            <a:r>
              <a:rPr lang="en-US" sz="2370" strike="noStrike" u="none">
                <a:solidFill>
                  <a:srgbClr val="FFFFFF"/>
                </a:solidFill>
                <a:latin typeface="Helvetica World"/>
                <a:ea typeface="Helvetica World"/>
                <a:cs typeface="Helvetica World"/>
                <a:sym typeface="Helvetica World"/>
              </a:rPr>
              <a:t>            By default, the TreeObserver renders and shows the result in a window, or prints the result when</a:t>
            </a:r>
          </a:p>
          <a:p>
            <a:pPr algn="l" marL="0" indent="0" lvl="0">
              <a:lnSpc>
                <a:spcPts val="3318"/>
              </a:lnSpc>
              <a:spcBef>
                <a:spcPct val="0"/>
              </a:spcBef>
            </a:pPr>
            <a:r>
              <a:rPr lang="en-US" sz="2370" strike="noStrike" u="none">
                <a:solidFill>
                  <a:srgbClr val="FFFFFF"/>
                </a:solidFill>
                <a:latin typeface="Helvetica World"/>
                <a:ea typeface="Helvetica World"/>
                <a:cs typeface="Helvetica World"/>
                <a:sym typeface="Helvetica World"/>
              </a:rPr>
              <a:t>            text_based is true. When a callback function is given, either the GraphViz diagram or the text-string</a:t>
            </a:r>
          </a:p>
          <a:p>
            <a:pPr algn="l" marL="0" indent="0" lvl="0">
              <a:lnSpc>
                <a:spcPts val="3318"/>
              </a:lnSpc>
              <a:spcBef>
                <a:spcPct val="0"/>
              </a:spcBef>
            </a:pPr>
            <a:r>
              <a:rPr lang="en-US" sz="2370" strike="noStrike" u="none">
                <a:solidFill>
                  <a:srgbClr val="FFFFFF"/>
                </a:solidFill>
                <a:latin typeface="Helvetica World"/>
                <a:ea typeface="Helvetica World"/>
                <a:cs typeface="Helvetica World"/>
                <a:sym typeface="Helvetica World"/>
              </a:rPr>
              <a:t>            is passed to the callback.</a:t>
            </a:r>
          </a:p>
        </p:txBody>
      </p:sp>
    </p:spTree>
  </p:cSld>
  <p:clrMapOvr>
    <a:masterClrMapping/>
  </p:clrMapOvr>
</p:sld>
</file>

<file path=ppt/slides/slide134.xml><?xml version="1.0" encoding="utf-8"?>
<p:sld xmlns:p="http://schemas.openxmlformats.org/presentationml/2006/main" xmlns:a="http://schemas.openxmlformats.org/drawingml/2006/main" xmlns:r="http://schemas.openxmlformats.org/officeDocument/2006/relationships">
  <p:cSld>
    <p:bg>
      <p:bgPr>
        <a:solidFill>
          <a:srgbClr val="1E1E3F"/>
        </a:solidFill>
      </p:bgPr>
    </p:bg>
    <p:spTree>
      <p:nvGrpSpPr>
        <p:cNvPr id="1" name=""/>
        <p:cNvGrpSpPr/>
        <p:nvPr/>
      </p:nvGrpSpPr>
      <p:grpSpPr>
        <a:xfrm>
          <a:off x="0" y="0"/>
          <a:ext cx="0" cy="0"/>
          <a:chOff x="0" y="0"/>
          <a:chExt cx="0" cy="0"/>
        </a:xfrm>
      </p:grpSpPr>
      <p:grpSp>
        <p:nvGrpSpPr>
          <p:cNvPr name="Group 2" id="2"/>
          <p:cNvGrpSpPr/>
          <p:nvPr/>
        </p:nvGrpSpPr>
        <p:grpSpPr>
          <a:xfrm rot="0">
            <a:off x="666750" y="666750"/>
            <a:ext cx="16954500" cy="8953500"/>
            <a:chOff x="0" y="0"/>
            <a:chExt cx="4465383" cy="2358123"/>
          </a:xfrm>
        </p:grpSpPr>
        <p:sp>
          <p:nvSpPr>
            <p:cNvPr name="Freeform 3" id="3"/>
            <p:cNvSpPr/>
            <p:nvPr/>
          </p:nvSpPr>
          <p:spPr>
            <a:xfrm flipH="false" flipV="false" rot="0">
              <a:off x="0" y="0"/>
              <a:ext cx="4465383" cy="2358124"/>
            </a:xfrm>
            <a:custGeom>
              <a:avLst/>
              <a:gdLst/>
              <a:ahLst/>
              <a:cxnLst/>
              <a:rect r="r" b="b" t="t" l="l"/>
              <a:pathLst>
                <a:path h="2358124" w="4465383">
                  <a:moveTo>
                    <a:pt x="20548" y="0"/>
                  </a:moveTo>
                  <a:lnTo>
                    <a:pt x="4444835" y="0"/>
                  </a:lnTo>
                  <a:cubicBezTo>
                    <a:pt x="4456183" y="0"/>
                    <a:pt x="4465383" y="9200"/>
                    <a:pt x="4465383" y="20548"/>
                  </a:cubicBezTo>
                  <a:lnTo>
                    <a:pt x="4465383" y="2337575"/>
                  </a:lnTo>
                  <a:cubicBezTo>
                    <a:pt x="4465383" y="2348924"/>
                    <a:pt x="4456183" y="2358124"/>
                    <a:pt x="4444835" y="2358124"/>
                  </a:cubicBezTo>
                  <a:lnTo>
                    <a:pt x="20548" y="2358124"/>
                  </a:lnTo>
                  <a:cubicBezTo>
                    <a:pt x="9200" y="2358124"/>
                    <a:pt x="0" y="2348924"/>
                    <a:pt x="0" y="2337575"/>
                  </a:cubicBezTo>
                  <a:lnTo>
                    <a:pt x="0" y="20548"/>
                  </a:lnTo>
                  <a:cubicBezTo>
                    <a:pt x="0" y="9200"/>
                    <a:pt x="9200" y="0"/>
                    <a:pt x="20548" y="0"/>
                  </a:cubicBezTo>
                  <a:close/>
                </a:path>
              </a:pathLst>
            </a:custGeom>
            <a:solidFill>
              <a:srgbClr val="4F5AAF"/>
            </a:solidFill>
            <a:ln cap="rnd">
              <a:noFill/>
              <a:prstDash val="solid"/>
              <a:round/>
            </a:ln>
          </p:spPr>
        </p:sp>
        <p:sp>
          <p:nvSpPr>
            <p:cNvPr name="TextBox 4" id="4"/>
            <p:cNvSpPr txBox="true"/>
            <p:nvPr/>
          </p:nvSpPr>
          <p:spPr>
            <a:xfrm>
              <a:off x="0" y="-57150"/>
              <a:ext cx="4465383" cy="2415273"/>
            </a:xfrm>
            <a:prstGeom prst="rect">
              <a:avLst/>
            </a:prstGeom>
          </p:spPr>
          <p:txBody>
            <a:bodyPr anchor="ctr" rtlCol="false" tIns="50800" lIns="50800" bIns="50800" rIns="50800"/>
            <a:lstStyle/>
            <a:p>
              <a:pPr algn="ctr" marL="0" indent="0" lvl="0">
                <a:lnSpc>
                  <a:spcPts val="3359"/>
                </a:lnSpc>
                <a:spcBef>
                  <a:spcPct val="0"/>
                </a:spcBef>
              </a:pPr>
            </a:p>
          </p:txBody>
        </p:sp>
      </p:grpSp>
      <p:sp>
        <p:nvSpPr>
          <p:cNvPr name="Freeform 5" id="5"/>
          <p:cNvSpPr/>
          <p:nvPr/>
        </p:nvSpPr>
        <p:spPr>
          <a:xfrm flipH="false" flipV="false" rot="-3117037">
            <a:off x="16099474" y="7952721"/>
            <a:ext cx="2112604" cy="1859092"/>
          </a:xfrm>
          <a:custGeom>
            <a:avLst/>
            <a:gdLst/>
            <a:ahLst/>
            <a:cxnLst/>
            <a:rect r="r" b="b" t="t" l="l"/>
            <a:pathLst>
              <a:path h="1859092" w="2112604">
                <a:moveTo>
                  <a:pt x="0" y="0"/>
                </a:moveTo>
                <a:lnTo>
                  <a:pt x="2112605" y="0"/>
                </a:lnTo>
                <a:lnTo>
                  <a:pt x="2112605" y="1859092"/>
                </a:lnTo>
                <a:lnTo>
                  <a:pt x="0" y="185909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TextBox 6" id="6"/>
          <p:cNvSpPr txBox="true"/>
          <p:nvPr/>
        </p:nvSpPr>
        <p:spPr>
          <a:xfrm rot="0">
            <a:off x="1028700" y="952500"/>
            <a:ext cx="9523929" cy="8081572"/>
          </a:xfrm>
          <a:prstGeom prst="rect">
            <a:avLst/>
          </a:prstGeom>
        </p:spPr>
        <p:txBody>
          <a:bodyPr anchor="t" rtlCol="false" tIns="0" lIns="0" bIns="0" rIns="0">
            <a:spAutoFit/>
          </a:bodyPr>
          <a:lstStyle/>
          <a:p>
            <a:pPr algn="l" marL="0" indent="0" lvl="0">
              <a:lnSpc>
                <a:spcPts val="5673"/>
              </a:lnSpc>
              <a:spcBef>
                <a:spcPct val="0"/>
              </a:spcBef>
            </a:pPr>
            <a:r>
              <a:rPr lang="en-US" sz="4052" strike="noStrike" u="none">
                <a:solidFill>
                  <a:srgbClr val="FFFFFF"/>
                </a:solidFill>
                <a:latin typeface="Playfair Display SC"/>
                <a:ea typeface="Playfair Display SC"/>
                <a:cs typeface="Playfair Display SC"/>
                <a:sym typeface="Playfair Display SC"/>
              </a:rPr>
              <a:t> </a:t>
            </a:r>
            <a:r>
              <a:rPr lang="en-US" sz="4052" strike="noStrike" u="none">
                <a:solidFill>
                  <a:srgbClr val="FF6161"/>
                </a:solidFill>
                <a:latin typeface="Playfair Display SC"/>
                <a:ea typeface="Playfair Display SC"/>
                <a:cs typeface="Playfair Display SC"/>
                <a:sym typeface="Playfair Display SC"/>
              </a:rPr>
              <a:t>Examples</a:t>
            </a:r>
          </a:p>
          <a:p>
            <a:pPr algn="l" marL="0" indent="0" lvl="0">
              <a:lnSpc>
                <a:spcPts val="3294"/>
              </a:lnSpc>
              <a:spcBef>
                <a:spcPct val="0"/>
              </a:spcBef>
            </a:pPr>
            <a:r>
              <a:rPr lang="en-US" sz="2352" strike="noStrike" u="none">
                <a:solidFill>
                  <a:srgbClr val="FFFFFF"/>
                </a:solidFill>
                <a:latin typeface="Helvetica World"/>
                <a:ea typeface="Helvetica World"/>
                <a:cs typeface="Helvetica World"/>
                <a:sym typeface="Helvetica World"/>
              </a:rPr>
              <a:t>        &gt;&gt;&gt; from foronoi import Voronoi, TreeObserver, Polygon</a:t>
            </a:r>
          </a:p>
          <a:p>
            <a:pPr algn="l" marL="0" indent="0" lvl="0">
              <a:lnSpc>
                <a:spcPts val="3294"/>
              </a:lnSpc>
              <a:spcBef>
                <a:spcPct val="0"/>
              </a:spcBef>
            </a:pPr>
            <a:r>
              <a:rPr lang="en-US" sz="2352" strike="noStrike" u="none">
                <a:solidFill>
                  <a:srgbClr val="FFFFFF"/>
                </a:solidFill>
                <a:latin typeface="Helvetica World"/>
                <a:ea typeface="Helvetica World"/>
                <a:cs typeface="Helvetica World"/>
                <a:sym typeface="Helvetica World"/>
              </a:rPr>
              <a:t>        &gt;&gt;&gt; points = [</a:t>
            </a:r>
          </a:p>
          <a:p>
            <a:pPr algn="l" marL="0" indent="0" lvl="0">
              <a:lnSpc>
                <a:spcPts val="3294"/>
              </a:lnSpc>
              <a:spcBef>
                <a:spcPct val="0"/>
              </a:spcBef>
            </a:pPr>
            <a:r>
              <a:rPr lang="en-US" sz="2352" strike="noStrike" u="none">
                <a:solidFill>
                  <a:srgbClr val="FFFFFF"/>
                </a:solidFill>
                <a:latin typeface="Helvetica World"/>
                <a:ea typeface="Helvetica World"/>
                <a:cs typeface="Helvetica World"/>
                <a:sym typeface="Helvetica World"/>
              </a:rPr>
              <a:t>        ...    (2.5, 2.5), (4, 7.5), (7.5, 2.5), (6, 7.5), (4, 4), (3, 3), (6, 3)</a:t>
            </a:r>
          </a:p>
          <a:p>
            <a:pPr algn="l" marL="0" indent="0" lvl="0">
              <a:lnSpc>
                <a:spcPts val="3294"/>
              </a:lnSpc>
              <a:spcBef>
                <a:spcPct val="0"/>
              </a:spcBef>
            </a:pPr>
            <a:r>
              <a:rPr lang="en-US" sz="2352" strike="noStrike" u="none">
                <a:solidFill>
                  <a:srgbClr val="FFFFFF"/>
                </a:solidFill>
                <a:latin typeface="Helvetica World"/>
                <a:ea typeface="Helvetica World"/>
                <a:cs typeface="Helvetica World"/>
                <a:sym typeface="Helvetica World"/>
              </a:rPr>
              <a:t>        ... ]</a:t>
            </a:r>
          </a:p>
          <a:p>
            <a:pPr algn="l" marL="0" indent="0" lvl="0">
              <a:lnSpc>
                <a:spcPts val="3294"/>
              </a:lnSpc>
              <a:spcBef>
                <a:spcPct val="0"/>
              </a:spcBef>
            </a:pPr>
            <a:r>
              <a:rPr lang="en-US" sz="2352" strike="noStrike" u="none">
                <a:solidFill>
                  <a:srgbClr val="FFFFFF"/>
                </a:solidFill>
                <a:latin typeface="Helvetica World"/>
                <a:ea typeface="Helvetica World"/>
                <a:cs typeface="Helvetica World"/>
                <a:sym typeface="Helvetica World"/>
              </a:rPr>
              <a:t>        &gt;&gt;&gt; poly = Polygon(</a:t>
            </a:r>
          </a:p>
          <a:p>
            <a:pPr algn="l" marL="0" indent="0" lvl="0">
              <a:lnSpc>
                <a:spcPts val="3294"/>
              </a:lnSpc>
              <a:spcBef>
                <a:spcPct val="0"/>
              </a:spcBef>
            </a:pPr>
            <a:r>
              <a:rPr lang="en-US" sz="2352" strike="noStrike" u="none">
                <a:solidFill>
                  <a:srgbClr val="FFFFFF"/>
                </a:solidFill>
                <a:latin typeface="Helvetica World"/>
                <a:ea typeface="Helvetica World"/>
                <a:cs typeface="Helvetica World"/>
                <a:sym typeface="Helvetica World"/>
              </a:rPr>
              <a:t>        ...    [(2.5, 10), (5, 10), (10, 5), (10, 2.5), (5, 0), (2.5, 0), (0, 2.5), (0, 5)]</a:t>
            </a:r>
          </a:p>
          <a:p>
            <a:pPr algn="l" marL="0" indent="0" lvl="0">
              <a:lnSpc>
                <a:spcPts val="3294"/>
              </a:lnSpc>
              <a:spcBef>
                <a:spcPct val="0"/>
              </a:spcBef>
            </a:pPr>
            <a:r>
              <a:rPr lang="en-US" sz="2352" strike="noStrike" u="none">
                <a:solidFill>
                  <a:srgbClr val="FFFFFF"/>
                </a:solidFill>
                <a:latin typeface="Helvetica World"/>
                <a:ea typeface="Helvetica World"/>
                <a:cs typeface="Helvetica World"/>
                <a:sym typeface="Helvetica World"/>
              </a:rPr>
              <a:t>        ... )</a:t>
            </a:r>
          </a:p>
          <a:p>
            <a:pPr algn="l" marL="0" indent="0" lvl="0">
              <a:lnSpc>
                <a:spcPts val="3294"/>
              </a:lnSpc>
              <a:spcBef>
                <a:spcPct val="0"/>
              </a:spcBef>
            </a:pPr>
            <a:r>
              <a:rPr lang="en-US" sz="2352" strike="noStrike" u="none">
                <a:solidFill>
                  <a:srgbClr val="FFFFFF"/>
                </a:solidFill>
                <a:latin typeface="Helvetica World"/>
                <a:ea typeface="Helvetica World"/>
                <a:cs typeface="Helvetica World"/>
                <a:sym typeface="Helvetica World"/>
              </a:rPr>
              <a:t>        &gt;&gt;&gt; v = Voronoi(poly)</a:t>
            </a:r>
          </a:p>
          <a:p>
            <a:pPr algn="l" marL="0" indent="0" lvl="0">
              <a:lnSpc>
                <a:spcPts val="3294"/>
              </a:lnSpc>
              <a:spcBef>
                <a:spcPct val="0"/>
              </a:spcBef>
            </a:pPr>
            <a:r>
              <a:rPr lang="en-US" sz="2352" strike="noStrike" u="none">
                <a:solidFill>
                  <a:srgbClr val="FFFFFF"/>
                </a:solidFill>
                <a:latin typeface="Helvetica World"/>
                <a:ea typeface="Helvetica World"/>
                <a:cs typeface="Helvetica World"/>
                <a:sym typeface="Helvetica World"/>
              </a:rPr>
              <a:t>        &gt;&gt;&gt;</a:t>
            </a:r>
          </a:p>
          <a:p>
            <a:pPr algn="l" marL="0" indent="0" lvl="0">
              <a:lnSpc>
                <a:spcPts val="3294"/>
              </a:lnSpc>
              <a:spcBef>
                <a:spcPct val="0"/>
              </a:spcBef>
            </a:pPr>
            <a:r>
              <a:rPr lang="en-US" sz="2352" strike="noStrike" u="none">
                <a:solidFill>
                  <a:srgbClr val="FFFFFF"/>
                </a:solidFill>
                <a:latin typeface="Helvetica World"/>
                <a:ea typeface="Helvetica World"/>
                <a:cs typeface="Helvetica World"/>
                <a:sym typeface="Helvetica World"/>
              </a:rPr>
              <a:t>        &gt;&gt;&gt; # Define callback</a:t>
            </a:r>
          </a:p>
          <a:p>
            <a:pPr algn="l" marL="0" indent="0" lvl="0">
              <a:lnSpc>
                <a:spcPts val="3294"/>
              </a:lnSpc>
              <a:spcBef>
                <a:spcPct val="0"/>
              </a:spcBef>
            </a:pPr>
            <a:r>
              <a:rPr lang="en-US" sz="2352" strike="noStrike" u="none">
                <a:solidFill>
                  <a:srgbClr val="FFFFFF"/>
                </a:solidFill>
                <a:latin typeface="Helvetica World"/>
                <a:ea typeface="Helvetica World"/>
                <a:cs typeface="Helvetica World"/>
                <a:sym typeface="Helvetica World"/>
              </a:rPr>
              <a:t>        &gt;&gt;&gt; def callback(observer, dot):</a:t>
            </a:r>
          </a:p>
          <a:p>
            <a:pPr algn="l" marL="0" indent="0" lvl="0">
              <a:lnSpc>
                <a:spcPts val="3294"/>
              </a:lnSpc>
              <a:spcBef>
                <a:spcPct val="0"/>
              </a:spcBef>
            </a:pPr>
            <a:r>
              <a:rPr lang="en-US" sz="2352" strike="noStrike" u="none">
                <a:solidFill>
                  <a:srgbClr val="FFFFFF"/>
                </a:solidFill>
                <a:latin typeface="Helvetica World"/>
                <a:ea typeface="Helvetica World"/>
                <a:cs typeface="Helvetica World"/>
                <a:sym typeface="Helvetica World"/>
              </a:rPr>
              <a:t>        ...    dot.render(f"output/tree/{observer.n_messages:02d}")</a:t>
            </a:r>
          </a:p>
          <a:p>
            <a:pPr algn="l" marL="0" indent="0" lvl="0">
              <a:lnSpc>
                <a:spcPts val="3294"/>
              </a:lnSpc>
              <a:spcBef>
                <a:spcPct val="0"/>
              </a:spcBef>
            </a:pPr>
            <a:r>
              <a:rPr lang="en-US" sz="2352" strike="noStrike" u="none">
                <a:solidFill>
                  <a:srgbClr val="FFFFFF"/>
                </a:solidFill>
                <a:latin typeface="Helvetica World"/>
                <a:ea typeface="Helvetica World"/>
                <a:cs typeface="Helvetica World"/>
                <a:sym typeface="Helvetica World"/>
              </a:rPr>
              <a:t>        &gt;&gt;&gt;</a:t>
            </a:r>
          </a:p>
          <a:p>
            <a:pPr algn="l" marL="0" indent="0" lvl="0">
              <a:lnSpc>
                <a:spcPts val="3294"/>
              </a:lnSpc>
              <a:spcBef>
                <a:spcPct val="0"/>
              </a:spcBef>
            </a:pPr>
            <a:r>
              <a:rPr lang="en-US" sz="2352" strike="noStrike" u="none">
                <a:solidFill>
                  <a:srgbClr val="FFFFFF"/>
                </a:solidFill>
                <a:latin typeface="Helvetica World"/>
                <a:ea typeface="Helvetica World"/>
                <a:cs typeface="Helvetica World"/>
                <a:sym typeface="Helvetica World"/>
              </a:rPr>
              <a:t>        &gt;&gt;&gt; # Attach observer</a:t>
            </a:r>
          </a:p>
          <a:p>
            <a:pPr algn="l" marL="0" indent="0" lvl="0">
              <a:lnSpc>
                <a:spcPts val="3294"/>
              </a:lnSpc>
              <a:spcBef>
                <a:spcPct val="0"/>
              </a:spcBef>
            </a:pPr>
            <a:r>
              <a:rPr lang="en-US" sz="2352" strike="noStrike" u="none">
                <a:solidFill>
                  <a:srgbClr val="FFFFFF"/>
                </a:solidFill>
                <a:latin typeface="Helvetica World"/>
                <a:ea typeface="Helvetica World"/>
                <a:cs typeface="Helvetica World"/>
                <a:sym typeface="Helvetica World"/>
              </a:rPr>
              <a:t>        &gt;&gt;&gt; v.attach_observer(TreeObserver(callback=callback))</a:t>
            </a:r>
          </a:p>
          <a:p>
            <a:pPr algn="l" marL="0" indent="0" lvl="0">
              <a:lnSpc>
                <a:spcPts val="3294"/>
              </a:lnSpc>
              <a:spcBef>
                <a:spcPct val="0"/>
              </a:spcBef>
            </a:pPr>
            <a:r>
              <a:rPr lang="en-US" sz="2352" strike="noStrike" u="none">
                <a:solidFill>
                  <a:srgbClr val="FFFFFF"/>
                </a:solidFill>
                <a:latin typeface="Helvetica World"/>
                <a:ea typeface="Helvetica World"/>
                <a:cs typeface="Helvetica World"/>
                <a:sym typeface="Helvetica World"/>
              </a:rPr>
              <a:t>        &gt;&gt;&gt;</a:t>
            </a:r>
          </a:p>
          <a:p>
            <a:pPr algn="l" marL="0" indent="0" lvl="0">
              <a:lnSpc>
                <a:spcPts val="3294"/>
              </a:lnSpc>
              <a:spcBef>
                <a:spcPct val="0"/>
              </a:spcBef>
            </a:pPr>
            <a:r>
              <a:rPr lang="en-US" sz="2352" strike="noStrike" u="none">
                <a:solidFill>
                  <a:srgbClr val="FFFFFF"/>
                </a:solidFill>
                <a:latin typeface="Helvetica World"/>
                <a:ea typeface="Helvetica World"/>
                <a:cs typeface="Helvetica World"/>
                <a:sym typeface="Helvetica World"/>
              </a:rPr>
              <a:t>        &gt;&gt;&gt; # Start diagram creation</a:t>
            </a:r>
          </a:p>
          <a:p>
            <a:pPr algn="l" marL="0" indent="0" lvl="0">
              <a:lnSpc>
                <a:spcPts val="3294"/>
              </a:lnSpc>
              <a:spcBef>
                <a:spcPct val="0"/>
              </a:spcBef>
            </a:pPr>
            <a:r>
              <a:rPr lang="en-US" sz="2352" strike="noStrike" u="none">
                <a:solidFill>
                  <a:srgbClr val="FFFFFF"/>
                </a:solidFill>
                <a:latin typeface="Helvetica World"/>
                <a:ea typeface="Helvetica World"/>
                <a:cs typeface="Helvetica World"/>
                <a:sym typeface="Helvetica World"/>
              </a:rPr>
              <a:t>        &gt;&gt;&gt; v.create_diagram(points)</a:t>
            </a:r>
          </a:p>
        </p:txBody>
      </p:sp>
    </p:spTree>
  </p:cSld>
  <p:clrMapOvr>
    <a:masterClrMapping/>
  </p:clrMapOvr>
</p:sld>
</file>

<file path=ppt/slides/slide135.xml><?xml version="1.0" encoding="utf-8"?>
<p:sld xmlns:p="http://schemas.openxmlformats.org/presentationml/2006/main" xmlns:a="http://schemas.openxmlformats.org/drawingml/2006/main" xmlns:r="http://schemas.openxmlformats.org/officeDocument/2006/relationships">
  <p:cSld>
    <p:bg>
      <p:bgPr>
        <a:solidFill>
          <a:srgbClr val="1E1E3F"/>
        </a:solidFill>
      </p:bgPr>
    </p:bg>
    <p:spTree>
      <p:nvGrpSpPr>
        <p:cNvPr id="1" name=""/>
        <p:cNvGrpSpPr/>
        <p:nvPr/>
      </p:nvGrpSpPr>
      <p:grpSpPr>
        <a:xfrm>
          <a:off x="0" y="0"/>
          <a:ext cx="0" cy="0"/>
          <a:chOff x="0" y="0"/>
          <a:chExt cx="0" cy="0"/>
        </a:xfrm>
      </p:grpSpPr>
      <p:grpSp>
        <p:nvGrpSpPr>
          <p:cNvPr name="Group 2" id="2"/>
          <p:cNvGrpSpPr/>
          <p:nvPr/>
        </p:nvGrpSpPr>
        <p:grpSpPr>
          <a:xfrm rot="0">
            <a:off x="666750" y="666750"/>
            <a:ext cx="16954500" cy="8953500"/>
            <a:chOff x="0" y="0"/>
            <a:chExt cx="4465383" cy="2358123"/>
          </a:xfrm>
        </p:grpSpPr>
        <p:sp>
          <p:nvSpPr>
            <p:cNvPr name="Freeform 3" id="3"/>
            <p:cNvSpPr/>
            <p:nvPr/>
          </p:nvSpPr>
          <p:spPr>
            <a:xfrm flipH="false" flipV="false" rot="0">
              <a:off x="0" y="0"/>
              <a:ext cx="4465383" cy="2358124"/>
            </a:xfrm>
            <a:custGeom>
              <a:avLst/>
              <a:gdLst/>
              <a:ahLst/>
              <a:cxnLst/>
              <a:rect r="r" b="b" t="t" l="l"/>
              <a:pathLst>
                <a:path h="2358124" w="4465383">
                  <a:moveTo>
                    <a:pt x="20548" y="0"/>
                  </a:moveTo>
                  <a:lnTo>
                    <a:pt x="4444835" y="0"/>
                  </a:lnTo>
                  <a:cubicBezTo>
                    <a:pt x="4456183" y="0"/>
                    <a:pt x="4465383" y="9200"/>
                    <a:pt x="4465383" y="20548"/>
                  </a:cubicBezTo>
                  <a:lnTo>
                    <a:pt x="4465383" y="2337575"/>
                  </a:lnTo>
                  <a:cubicBezTo>
                    <a:pt x="4465383" y="2348924"/>
                    <a:pt x="4456183" y="2358124"/>
                    <a:pt x="4444835" y="2358124"/>
                  </a:cubicBezTo>
                  <a:lnTo>
                    <a:pt x="20548" y="2358124"/>
                  </a:lnTo>
                  <a:cubicBezTo>
                    <a:pt x="9200" y="2358124"/>
                    <a:pt x="0" y="2348924"/>
                    <a:pt x="0" y="2337575"/>
                  </a:cubicBezTo>
                  <a:lnTo>
                    <a:pt x="0" y="20548"/>
                  </a:lnTo>
                  <a:cubicBezTo>
                    <a:pt x="0" y="9200"/>
                    <a:pt x="9200" y="0"/>
                    <a:pt x="20548" y="0"/>
                  </a:cubicBezTo>
                  <a:close/>
                </a:path>
              </a:pathLst>
            </a:custGeom>
            <a:solidFill>
              <a:srgbClr val="4F5AAF"/>
            </a:solidFill>
            <a:ln cap="rnd">
              <a:noFill/>
              <a:prstDash val="solid"/>
              <a:round/>
            </a:ln>
          </p:spPr>
        </p:sp>
        <p:sp>
          <p:nvSpPr>
            <p:cNvPr name="TextBox 4" id="4"/>
            <p:cNvSpPr txBox="true"/>
            <p:nvPr/>
          </p:nvSpPr>
          <p:spPr>
            <a:xfrm>
              <a:off x="0" y="-57150"/>
              <a:ext cx="4465383" cy="2415273"/>
            </a:xfrm>
            <a:prstGeom prst="rect">
              <a:avLst/>
            </a:prstGeom>
          </p:spPr>
          <p:txBody>
            <a:bodyPr anchor="ctr" rtlCol="false" tIns="50800" lIns="50800" bIns="50800" rIns="50800"/>
            <a:lstStyle/>
            <a:p>
              <a:pPr algn="ctr" marL="0" indent="0" lvl="0">
                <a:lnSpc>
                  <a:spcPts val="3359"/>
                </a:lnSpc>
                <a:spcBef>
                  <a:spcPct val="0"/>
                </a:spcBef>
              </a:pPr>
            </a:p>
          </p:txBody>
        </p:sp>
      </p:grpSp>
      <p:sp>
        <p:nvSpPr>
          <p:cNvPr name="Freeform 5" id="5"/>
          <p:cNvSpPr/>
          <p:nvPr/>
        </p:nvSpPr>
        <p:spPr>
          <a:xfrm flipH="false" flipV="false" rot="0">
            <a:off x="1028700" y="894800"/>
            <a:ext cx="11301259" cy="3588150"/>
          </a:xfrm>
          <a:custGeom>
            <a:avLst/>
            <a:gdLst/>
            <a:ahLst/>
            <a:cxnLst/>
            <a:rect r="r" b="b" t="t" l="l"/>
            <a:pathLst>
              <a:path h="3588150" w="11301259">
                <a:moveTo>
                  <a:pt x="0" y="0"/>
                </a:moveTo>
                <a:lnTo>
                  <a:pt x="11301259" y="0"/>
                </a:lnTo>
                <a:lnTo>
                  <a:pt x="11301259" y="3588149"/>
                </a:lnTo>
                <a:lnTo>
                  <a:pt x="0" y="3588149"/>
                </a:lnTo>
                <a:lnTo>
                  <a:pt x="0" y="0"/>
                </a:lnTo>
                <a:close/>
              </a:path>
            </a:pathLst>
          </a:custGeom>
          <a:blipFill>
            <a:blip r:embed="rId2"/>
            <a:stretch>
              <a:fillRect l="0" t="0" r="0" b="0"/>
            </a:stretch>
          </a:blipFill>
        </p:spPr>
      </p:sp>
      <p:sp>
        <p:nvSpPr>
          <p:cNvPr name="TextBox 6" id="6"/>
          <p:cNvSpPr txBox="true"/>
          <p:nvPr/>
        </p:nvSpPr>
        <p:spPr>
          <a:xfrm rot="0">
            <a:off x="870389" y="4540650"/>
            <a:ext cx="11617880" cy="4865070"/>
          </a:xfrm>
          <a:prstGeom prst="rect">
            <a:avLst/>
          </a:prstGeom>
        </p:spPr>
        <p:txBody>
          <a:bodyPr anchor="t" rtlCol="false" tIns="0" lIns="0" bIns="0" rIns="0">
            <a:spAutoFit/>
          </a:bodyPr>
          <a:lstStyle/>
          <a:p>
            <a:pPr algn="l" marL="0" indent="0" lvl="0">
              <a:lnSpc>
                <a:spcPts val="4846"/>
              </a:lnSpc>
              <a:spcBef>
                <a:spcPct val="0"/>
              </a:spcBef>
            </a:pPr>
            <a:r>
              <a:rPr lang="en-US" sz="3461" strike="noStrike" u="none">
                <a:solidFill>
                  <a:srgbClr val="FFFFFF"/>
                </a:solidFill>
                <a:latin typeface="Helvetica World"/>
                <a:ea typeface="Helvetica World"/>
                <a:cs typeface="Helvetica World"/>
                <a:sym typeface="Helvetica World"/>
              </a:rPr>
              <a:t>Send the updated state of the algorithm to the TreeObserver.</a:t>
            </a:r>
          </a:p>
          <a:p>
            <a:pPr algn="l" marL="0" indent="0" lvl="0">
              <a:lnSpc>
                <a:spcPts val="4846"/>
              </a:lnSpc>
              <a:spcBef>
                <a:spcPct val="0"/>
              </a:spcBef>
            </a:pPr>
          </a:p>
          <a:p>
            <a:pPr algn="l" marL="0" indent="0" lvl="0">
              <a:lnSpc>
                <a:spcPts val="4846"/>
              </a:lnSpc>
              <a:spcBef>
                <a:spcPct val="0"/>
              </a:spcBef>
            </a:pPr>
            <a:r>
              <a:rPr lang="en-US" sz="3461" strike="noStrike" u="none">
                <a:solidFill>
                  <a:srgbClr val="FFFFFF"/>
                </a:solidFill>
                <a:latin typeface="Helvetica World"/>
                <a:ea typeface="Helvetica World"/>
                <a:cs typeface="Helvetica World"/>
                <a:sym typeface="Helvetica World"/>
              </a:rPr>
              <a:t>        Parameters</a:t>
            </a:r>
          </a:p>
          <a:p>
            <a:pPr algn="l" marL="0" indent="0" lvl="0">
              <a:lnSpc>
                <a:spcPts val="4846"/>
              </a:lnSpc>
              <a:spcBef>
                <a:spcPct val="0"/>
              </a:spcBef>
            </a:pPr>
            <a:r>
              <a:rPr lang="en-US" sz="3461" strike="noStrike" u="none">
                <a:solidFill>
                  <a:srgbClr val="FFFFFF"/>
                </a:solidFill>
                <a:latin typeface="Helvetica World"/>
                <a:ea typeface="Helvetica World"/>
                <a:cs typeface="Helvetica World"/>
                <a:sym typeface="Helvetica World"/>
              </a:rPr>
              <a:t>        ----------</a:t>
            </a:r>
          </a:p>
          <a:p>
            <a:pPr algn="l" marL="0" indent="0" lvl="0">
              <a:lnSpc>
                <a:spcPts val="4846"/>
              </a:lnSpc>
              <a:spcBef>
                <a:spcPct val="0"/>
              </a:spcBef>
            </a:pPr>
            <a:r>
              <a:rPr lang="en-US" sz="3461" strike="noStrike" u="none">
                <a:solidFill>
                  <a:srgbClr val="FFFFFF"/>
                </a:solidFill>
                <a:latin typeface="Helvetica World"/>
                <a:ea typeface="Helvetica World"/>
                <a:cs typeface="Helvetica World"/>
                <a:sym typeface="Helvetica World"/>
              </a:rPr>
              <a:t>        subject: Algorithm</a:t>
            </a:r>
          </a:p>
          <a:p>
            <a:pPr algn="l" marL="0" indent="0" lvl="0">
              <a:lnSpc>
                <a:spcPts val="4846"/>
              </a:lnSpc>
              <a:spcBef>
                <a:spcPct val="0"/>
              </a:spcBef>
            </a:pPr>
            <a:r>
              <a:rPr lang="en-US" sz="3461" strike="noStrike" u="none">
                <a:solidFill>
                  <a:srgbClr val="FFFFFF"/>
                </a:solidFill>
                <a:latin typeface="Helvetica World"/>
                <a:ea typeface="Helvetica World"/>
                <a:cs typeface="Helvetica World"/>
                <a:sym typeface="Helvetica World"/>
              </a:rPr>
              <a:t>            The algorithm to observe</a:t>
            </a:r>
          </a:p>
          <a:p>
            <a:pPr algn="l" marL="0" indent="0" lvl="0">
              <a:lnSpc>
                <a:spcPts val="4846"/>
              </a:lnSpc>
              <a:spcBef>
                <a:spcPct val="0"/>
              </a:spcBef>
            </a:pPr>
            <a:r>
              <a:rPr lang="en-US" sz="3461" strike="noStrike" u="none">
                <a:solidFill>
                  <a:srgbClr val="FFFFFF"/>
                </a:solidFill>
                <a:latin typeface="Helvetica World"/>
                <a:ea typeface="Helvetica World"/>
                <a:cs typeface="Helvetica World"/>
                <a:sym typeface="Helvetica World"/>
              </a:rPr>
              <a:t>        message: Message</a:t>
            </a:r>
          </a:p>
          <a:p>
            <a:pPr algn="l" marL="0" indent="0" lvl="0">
              <a:lnSpc>
                <a:spcPts val="4846"/>
              </a:lnSpc>
              <a:spcBef>
                <a:spcPct val="0"/>
              </a:spcBef>
            </a:pPr>
            <a:r>
              <a:rPr lang="en-US" sz="3461" strike="noStrike" u="none">
                <a:solidFill>
                  <a:srgbClr val="FFFFFF"/>
                </a:solidFill>
                <a:latin typeface="Helvetica World"/>
                <a:ea typeface="Helvetica World"/>
                <a:cs typeface="Helvetica World"/>
                <a:sym typeface="Helvetica World"/>
              </a:rPr>
              <a:t>            The message type</a:t>
            </a:r>
          </a:p>
        </p:txBody>
      </p:sp>
      <p:sp>
        <p:nvSpPr>
          <p:cNvPr name="Freeform 7" id="7"/>
          <p:cNvSpPr/>
          <p:nvPr/>
        </p:nvSpPr>
        <p:spPr>
          <a:xfrm flipH="false" flipV="false" rot="-3117037">
            <a:off x="16099474" y="7952721"/>
            <a:ext cx="2112604" cy="1859092"/>
          </a:xfrm>
          <a:custGeom>
            <a:avLst/>
            <a:gdLst/>
            <a:ahLst/>
            <a:cxnLst/>
            <a:rect r="r" b="b" t="t" l="l"/>
            <a:pathLst>
              <a:path h="1859092" w="2112604">
                <a:moveTo>
                  <a:pt x="0" y="0"/>
                </a:moveTo>
                <a:lnTo>
                  <a:pt x="2112605" y="0"/>
                </a:lnTo>
                <a:lnTo>
                  <a:pt x="2112605" y="1859092"/>
                </a:lnTo>
                <a:lnTo>
                  <a:pt x="0" y="185909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Tree>
  </p:cSld>
  <p:clrMapOvr>
    <a:masterClrMapping/>
  </p:clrMapOvr>
</p:sld>
</file>

<file path=ppt/slides/slide136.xml><?xml version="1.0" encoding="utf-8"?>
<p:sld xmlns:p="http://schemas.openxmlformats.org/presentationml/2006/main" xmlns:a="http://schemas.openxmlformats.org/drawingml/2006/main" xmlns:r="http://schemas.openxmlformats.org/officeDocument/2006/relationships">
  <p:cSld>
    <p:bg>
      <p:bgPr>
        <a:solidFill>
          <a:srgbClr val="1E1E3F"/>
        </a:solidFill>
      </p:bgPr>
    </p:bg>
    <p:spTree>
      <p:nvGrpSpPr>
        <p:cNvPr id="1" name=""/>
        <p:cNvGrpSpPr/>
        <p:nvPr/>
      </p:nvGrpSpPr>
      <p:grpSpPr>
        <a:xfrm>
          <a:off x="0" y="0"/>
          <a:ext cx="0" cy="0"/>
          <a:chOff x="0" y="0"/>
          <a:chExt cx="0" cy="0"/>
        </a:xfrm>
      </p:grpSpPr>
      <p:grpSp>
        <p:nvGrpSpPr>
          <p:cNvPr name="Group 2" id="2"/>
          <p:cNvGrpSpPr/>
          <p:nvPr/>
        </p:nvGrpSpPr>
        <p:grpSpPr>
          <a:xfrm rot="0">
            <a:off x="666750" y="284909"/>
            <a:ext cx="16954500" cy="9414807"/>
            <a:chOff x="0" y="0"/>
            <a:chExt cx="4465383" cy="2479620"/>
          </a:xfrm>
        </p:grpSpPr>
        <p:sp>
          <p:nvSpPr>
            <p:cNvPr name="Freeform 3" id="3"/>
            <p:cNvSpPr/>
            <p:nvPr/>
          </p:nvSpPr>
          <p:spPr>
            <a:xfrm flipH="false" flipV="false" rot="0">
              <a:off x="0" y="0"/>
              <a:ext cx="4465383" cy="2479620"/>
            </a:xfrm>
            <a:custGeom>
              <a:avLst/>
              <a:gdLst/>
              <a:ahLst/>
              <a:cxnLst/>
              <a:rect r="r" b="b" t="t" l="l"/>
              <a:pathLst>
                <a:path h="2479620" w="4465383">
                  <a:moveTo>
                    <a:pt x="20548" y="0"/>
                  </a:moveTo>
                  <a:lnTo>
                    <a:pt x="4444835" y="0"/>
                  </a:lnTo>
                  <a:cubicBezTo>
                    <a:pt x="4456183" y="0"/>
                    <a:pt x="4465383" y="9200"/>
                    <a:pt x="4465383" y="20548"/>
                  </a:cubicBezTo>
                  <a:lnTo>
                    <a:pt x="4465383" y="2459072"/>
                  </a:lnTo>
                  <a:cubicBezTo>
                    <a:pt x="4465383" y="2470420"/>
                    <a:pt x="4456183" y="2479620"/>
                    <a:pt x="4444835" y="2479620"/>
                  </a:cubicBezTo>
                  <a:lnTo>
                    <a:pt x="20548" y="2479620"/>
                  </a:lnTo>
                  <a:cubicBezTo>
                    <a:pt x="9200" y="2479620"/>
                    <a:pt x="0" y="2470420"/>
                    <a:pt x="0" y="2459072"/>
                  </a:cubicBezTo>
                  <a:lnTo>
                    <a:pt x="0" y="20548"/>
                  </a:lnTo>
                  <a:cubicBezTo>
                    <a:pt x="0" y="9200"/>
                    <a:pt x="9200" y="0"/>
                    <a:pt x="20548" y="0"/>
                  </a:cubicBezTo>
                  <a:close/>
                </a:path>
              </a:pathLst>
            </a:custGeom>
            <a:solidFill>
              <a:srgbClr val="4F5AAF"/>
            </a:solidFill>
            <a:ln cap="rnd">
              <a:noFill/>
              <a:prstDash val="solid"/>
              <a:round/>
            </a:ln>
          </p:spPr>
        </p:sp>
        <p:sp>
          <p:nvSpPr>
            <p:cNvPr name="TextBox 4" id="4"/>
            <p:cNvSpPr txBox="true"/>
            <p:nvPr/>
          </p:nvSpPr>
          <p:spPr>
            <a:xfrm>
              <a:off x="0" y="-76200"/>
              <a:ext cx="4465383" cy="2555820"/>
            </a:xfrm>
            <a:prstGeom prst="rect">
              <a:avLst/>
            </a:prstGeom>
          </p:spPr>
          <p:txBody>
            <a:bodyPr anchor="t" rtlCol="false" tIns="50800" lIns="50800" bIns="50800" rIns="50800"/>
            <a:lstStyle/>
            <a:p>
              <a:pPr algn="l" marL="0" indent="0" lvl="0">
                <a:lnSpc>
                  <a:spcPts val="4846"/>
                </a:lnSpc>
                <a:spcBef>
                  <a:spcPct val="0"/>
                </a:spcBef>
              </a:pPr>
            </a:p>
            <a:p>
              <a:pPr algn="just" marL="0" indent="0" lvl="0">
                <a:lnSpc>
                  <a:spcPts val="4846"/>
                </a:lnSpc>
                <a:spcBef>
                  <a:spcPct val="0"/>
                </a:spcBef>
              </a:pPr>
              <a:r>
                <a:rPr lang="en-US" sz="3461" strike="noStrike" u="none">
                  <a:solidFill>
                    <a:srgbClr val="FFFFFF"/>
                  </a:solidFill>
                  <a:latin typeface="Helvetica World"/>
                  <a:ea typeface="Helvetica World"/>
                  <a:cs typeface="Helvetica World"/>
                  <a:sym typeface="Helvetica World"/>
                </a:rPr>
                <a:t>Description</a:t>
              </a:r>
            </a:p>
            <a:p>
              <a:pPr algn="just" marL="0" indent="0" lvl="0">
                <a:lnSpc>
                  <a:spcPts val="4846"/>
                </a:lnSpc>
                <a:spcBef>
                  <a:spcPct val="0"/>
                </a:spcBef>
              </a:pPr>
              <a:r>
                <a:rPr lang="en-US" sz="3461" strike="noStrike" u="none">
                  <a:solidFill>
                    <a:srgbClr val="FFFFFF"/>
                  </a:solidFill>
                  <a:latin typeface="Helvetica World"/>
                  <a:ea typeface="Helvetica World"/>
                  <a:cs typeface="Helvetica World"/>
                  <a:sym typeface="Helvetica World"/>
                </a:rPr>
                <a:t>Builds and visualizes a binary tree using Graphviz.</a:t>
              </a:r>
            </a:p>
            <a:p>
              <a:pPr algn="just" marL="0" indent="0" lvl="0">
                <a:lnSpc>
                  <a:spcPts val="4846"/>
                </a:lnSpc>
                <a:spcBef>
                  <a:spcPct val="0"/>
                </a:spcBef>
              </a:pPr>
              <a:r>
                <a:rPr lang="en-US" sz="3461" strike="noStrike" u="none">
                  <a:solidFill>
                    <a:srgbClr val="FFFFFF"/>
                  </a:solidFill>
                  <a:latin typeface="Helvetica World"/>
                  <a:ea typeface="Helvetica World"/>
                  <a:cs typeface="Helvetica World"/>
                  <a:sym typeface="Helvetica World"/>
                </a:rPr>
                <a:t>Recursively creates nodes and edges between</a:t>
              </a:r>
            </a:p>
            <a:p>
              <a:pPr algn="just" marL="0" indent="0" lvl="0">
                <a:lnSpc>
                  <a:spcPts val="4846"/>
                </a:lnSpc>
                <a:spcBef>
                  <a:spcPct val="0"/>
                </a:spcBef>
              </a:pPr>
              <a:r>
                <a:rPr lang="en-US" sz="3461" strike="noStrike" u="none">
                  <a:solidFill>
                    <a:srgbClr val="FFFFFF"/>
                  </a:solidFill>
                  <a:latin typeface="Helvetica World"/>
                  <a:ea typeface="Helvetica World"/>
                  <a:cs typeface="Helvetica World"/>
                  <a:sym typeface="Helvetica World"/>
                </a:rPr>
                <a:t> parents and children, then renders the tree as an</a:t>
              </a:r>
            </a:p>
            <a:p>
              <a:pPr algn="just" marL="0" indent="0" lvl="0">
                <a:lnSpc>
                  <a:spcPts val="4846"/>
                </a:lnSpc>
                <a:spcBef>
                  <a:spcPct val="0"/>
                </a:spcBef>
              </a:pPr>
              <a:r>
                <a:rPr lang="en-US" sz="3461" strike="noStrike" u="none">
                  <a:solidFill>
                    <a:srgbClr val="FFFFFF"/>
                  </a:solidFill>
                  <a:latin typeface="Helvetica World"/>
                  <a:ea typeface="Helvetica World"/>
                  <a:cs typeface="Helvetica World"/>
                  <a:sym typeface="Helvetica World"/>
                </a:rPr>
                <a:t> image.</a:t>
              </a:r>
            </a:p>
            <a:p>
              <a:pPr algn="just" marL="0" indent="0" lvl="0">
                <a:lnSpc>
                  <a:spcPts val="4846"/>
                </a:lnSpc>
                <a:spcBef>
                  <a:spcPct val="0"/>
                </a:spcBef>
              </a:pPr>
            </a:p>
            <a:p>
              <a:pPr algn="just" marL="0" indent="0" lvl="0">
                <a:lnSpc>
                  <a:spcPts val="4846"/>
                </a:lnSpc>
                <a:spcBef>
                  <a:spcPct val="0"/>
                </a:spcBef>
              </a:pPr>
              <a:r>
                <a:rPr lang="en-US" sz="3461" strike="noStrike" u="none">
                  <a:solidFill>
                    <a:srgbClr val="FFFFFF"/>
                  </a:solidFill>
                  <a:latin typeface="Helvetica World"/>
                  <a:ea typeface="Helvetica World"/>
                  <a:cs typeface="Helvetica World"/>
                  <a:sym typeface="Helvetica World"/>
                </a:rPr>
                <a:t>Parameters</a:t>
              </a:r>
            </a:p>
            <a:p>
              <a:pPr algn="just" marL="0" indent="0" lvl="0">
                <a:lnSpc>
                  <a:spcPts val="4846"/>
                </a:lnSpc>
                <a:spcBef>
                  <a:spcPct val="0"/>
                </a:spcBef>
              </a:pPr>
              <a:r>
                <a:rPr lang="en-US" sz="3461" strike="noStrike" u="none">
                  <a:solidFill>
                    <a:srgbClr val="FFFFFF"/>
                  </a:solidFill>
                  <a:latin typeface="Helvetica World"/>
                  <a:ea typeface="Helvetica World"/>
                  <a:cs typeface="Helvetica World"/>
                  <a:sym typeface="Helvetica World"/>
                </a:rPr>
                <a:t> • node: TreeNode</a:t>
              </a:r>
            </a:p>
            <a:p>
              <a:pPr algn="just" marL="0" indent="0" lvl="0">
                <a:lnSpc>
                  <a:spcPts val="4846"/>
                </a:lnSpc>
                <a:spcBef>
                  <a:spcPct val="0"/>
                </a:spcBef>
              </a:pPr>
              <a:r>
                <a:rPr lang="en-US" sz="3461" strike="noStrike" u="none">
                  <a:solidFill>
                    <a:srgbClr val="FFFFFF"/>
                  </a:solidFill>
                  <a:latin typeface="Helvetica World"/>
                  <a:ea typeface="Helvetica World"/>
                  <a:cs typeface="Helvetica World"/>
                  <a:sym typeface="Helvetica World"/>
                </a:rPr>
                <a:t>The root of the tree to visualize.</a:t>
              </a:r>
            </a:p>
            <a:p>
              <a:pPr algn="just" marL="0" indent="0" lvl="0">
                <a:lnSpc>
                  <a:spcPts val="4846"/>
                </a:lnSpc>
                <a:spcBef>
                  <a:spcPct val="0"/>
                </a:spcBef>
              </a:pPr>
              <a:r>
                <a:rPr lang="en-US" sz="3461" strike="noStrike" u="none">
                  <a:solidFill>
                    <a:srgbClr val="FFFFFF"/>
                  </a:solidFill>
                  <a:latin typeface="Helvetica World"/>
                  <a:ea typeface="Helvetica World"/>
                  <a:cs typeface="Helvetica World"/>
                  <a:sym typeface="Helvetica World"/>
                </a:rPr>
                <a:t> • dot: Digraph (internal use)                                                                      </a:t>
              </a:r>
              <a:r>
                <a:rPr lang="en-US" sz="3461" strike="noStrike" u="none">
                  <a:solidFill>
                    <a:srgbClr val="FF6161"/>
                  </a:solidFill>
                  <a:latin typeface="Helvetica World"/>
                  <a:ea typeface="Helvetica World"/>
                  <a:cs typeface="Helvetica World"/>
                  <a:sym typeface="Helvetica World"/>
                </a:rPr>
                <a:t>Visualizer.py </a:t>
              </a:r>
            </a:p>
            <a:p>
              <a:pPr algn="just" marL="0" indent="0" lvl="0">
                <a:lnSpc>
                  <a:spcPts val="4846"/>
                </a:lnSpc>
                <a:spcBef>
                  <a:spcPct val="0"/>
                </a:spcBef>
              </a:pPr>
              <a:r>
                <a:rPr lang="en-US" sz="3461" strike="noStrike" u="none">
                  <a:solidFill>
                    <a:srgbClr val="FFFFFF"/>
                  </a:solidFill>
                  <a:latin typeface="Helvetica World"/>
                  <a:ea typeface="Helvetica World"/>
                  <a:cs typeface="Helvetica World"/>
                  <a:sym typeface="Helvetica World"/>
                </a:rPr>
                <a:t>Graphviz object that stores nodes and edges.</a:t>
              </a:r>
            </a:p>
            <a:p>
              <a:pPr algn="just" marL="0" indent="0" lvl="0">
                <a:lnSpc>
                  <a:spcPts val="4846"/>
                </a:lnSpc>
                <a:spcBef>
                  <a:spcPct val="0"/>
                </a:spcBef>
              </a:pPr>
              <a:r>
                <a:rPr lang="en-US" sz="3461" strike="noStrike" u="none">
                  <a:solidFill>
                    <a:srgbClr val="FFFFFF"/>
                  </a:solidFill>
                  <a:latin typeface="Helvetica World"/>
                  <a:ea typeface="Helvetica World"/>
                  <a:cs typeface="Helvetica World"/>
                  <a:sym typeface="Helvetica World"/>
                </a:rPr>
                <a:t> • parent_id: str (internal use)</a:t>
              </a:r>
            </a:p>
            <a:p>
              <a:pPr algn="just" marL="0" indent="0" lvl="0">
                <a:lnSpc>
                  <a:spcPts val="4846"/>
                </a:lnSpc>
                <a:spcBef>
                  <a:spcPct val="0"/>
                </a:spcBef>
              </a:pPr>
              <a:r>
                <a:rPr lang="en-US" sz="3461" strike="noStrike" u="none">
                  <a:solidFill>
                    <a:srgbClr val="FFFFFF"/>
                  </a:solidFill>
                  <a:latin typeface="Helvetica World"/>
                  <a:ea typeface="Helvetica World"/>
                  <a:cs typeface="Helvetica World"/>
                  <a:sym typeface="Helvetica World"/>
                </a:rPr>
                <a:t>ID of the parent node to connect edges</a:t>
              </a:r>
            </a:p>
          </p:txBody>
        </p:sp>
      </p:grpSp>
      <p:sp>
        <p:nvSpPr>
          <p:cNvPr name="Freeform 5" id="5"/>
          <p:cNvSpPr/>
          <p:nvPr/>
        </p:nvSpPr>
        <p:spPr>
          <a:xfrm flipH="false" flipV="false" rot="0">
            <a:off x="10669526" y="894800"/>
            <a:ext cx="6795459" cy="5511198"/>
          </a:xfrm>
          <a:custGeom>
            <a:avLst/>
            <a:gdLst/>
            <a:ahLst/>
            <a:cxnLst/>
            <a:rect r="r" b="b" t="t" l="l"/>
            <a:pathLst>
              <a:path h="5511198" w="6795459">
                <a:moveTo>
                  <a:pt x="0" y="0"/>
                </a:moveTo>
                <a:lnTo>
                  <a:pt x="6795459" y="0"/>
                </a:lnTo>
                <a:lnTo>
                  <a:pt x="6795459" y="5511198"/>
                </a:lnTo>
                <a:lnTo>
                  <a:pt x="0" y="5511198"/>
                </a:lnTo>
                <a:lnTo>
                  <a:pt x="0" y="0"/>
                </a:lnTo>
                <a:close/>
              </a:path>
            </a:pathLst>
          </a:custGeom>
          <a:blipFill>
            <a:blip r:embed="rId2"/>
            <a:stretch>
              <a:fillRect l="0" t="0" r="0" b="0"/>
            </a:stretch>
          </a:blipFill>
        </p:spPr>
      </p:sp>
      <p:sp>
        <p:nvSpPr>
          <p:cNvPr name="Freeform 6" id="6"/>
          <p:cNvSpPr/>
          <p:nvPr/>
        </p:nvSpPr>
        <p:spPr>
          <a:xfrm flipH="false" flipV="false" rot="-3117037">
            <a:off x="16099474" y="7952721"/>
            <a:ext cx="2112604" cy="1859092"/>
          </a:xfrm>
          <a:custGeom>
            <a:avLst/>
            <a:gdLst/>
            <a:ahLst/>
            <a:cxnLst/>
            <a:rect r="r" b="b" t="t" l="l"/>
            <a:pathLst>
              <a:path h="1859092" w="2112604">
                <a:moveTo>
                  <a:pt x="0" y="0"/>
                </a:moveTo>
                <a:lnTo>
                  <a:pt x="2112605" y="0"/>
                </a:lnTo>
                <a:lnTo>
                  <a:pt x="2112605" y="1859092"/>
                </a:lnTo>
                <a:lnTo>
                  <a:pt x="0" y="185909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Tree>
  </p:cSld>
  <p:clrMapOvr>
    <a:masterClrMapping/>
  </p:clrMapOvr>
</p:sld>
</file>

<file path=ppt/slides/slide137.xml><?xml version="1.0" encoding="utf-8"?>
<p:sld xmlns:p="http://schemas.openxmlformats.org/presentationml/2006/main" xmlns:a="http://schemas.openxmlformats.org/drawingml/2006/main" xmlns:r="http://schemas.openxmlformats.org/officeDocument/2006/relationships">
  <p:cSld>
    <p:bg>
      <p:bgPr>
        <a:solidFill>
          <a:srgbClr val="1E1E3F"/>
        </a:solidFill>
      </p:bgPr>
    </p:bg>
    <p:spTree>
      <p:nvGrpSpPr>
        <p:cNvPr id="1" name=""/>
        <p:cNvGrpSpPr/>
        <p:nvPr/>
      </p:nvGrpSpPr>
      <p:grpSpPr>
        <a:xfrm>
          <a:off x="0" y="0"/>
          <a:ext cx="0" cy="0"/>
          <a:chOff x="0" y="0"/>
          <a:chExt cx="0" cy="0"/>
        </a:xfrm>
      </p:grpSpPr>
      <p:grpSp>
        <p:nvGrpSpPr>
          <p:cNvPr name="Group 2" id="2"/>
          <p:cNvGrpSpPr/>
          <p:nvPr/>
        </p:nvGrpSpPr>
        <p:grpSpPr>
          <a:xfrm rot="0">
            <a:off x="666750" y="685800"/>
            <a:ext cx="16954500" cy="8953500"/>
            <a:chOff x="0" y="0"/>
            <a:chExt cx="4465383" cy="2358123"/>
          </a:xfrm>
        </p:grpSpPr>
        <p:sp>
          <p:nvSpPr>
            <p:cNvPr name="Freeform 3" id="3"/>
            <p:cNvSpPr/>
            <p:nvPr/>
          </p:nvSpPr>
          <p:spPr>
            <a:xfrm flipH="false" flipV="false" rot="0">
              <a:off x="0" y="0"/>
              <a:ext cx="4465383" cy="2358124"/>
            </a:xfrm>
            <a:custGeom>
              <a:avLst/>
              <a:gdLst/>
              <a:ahLst/>
              <a:cxnLst/>
              <a:rect r="r" b="b" t="t" l="l"/>
              <a:pathLst>
                <a:path h="2358124" w="4465383">
                  <a:moveTo>
                    <a:pt x="20548" y="0"/>
                  </a:moveTo>
                  <a:lnTo>
                    <a:pt x="4444835" y="0"/>
                  </a:lnTo>
                  <a:cubicBezTo>
                    <a:pt x="4456183" y="0"/>
                    <a:pt x="4465383" y="9200"/>
                    <a:pt x="4465383" y="20548"/>
                  </a:cubicBezTo>
                  <a:lnTo>
                    <a:pt x="4465383" y="2337575"/>
                  </a:lnTo>
                  <a:cubicBezTo>
                    <a:pt x="4465383" y="2348924"/>
                    <a:pt x="4456183" y="2358124"/>
                    <a:pt x="4444835" y="2358124"/>
                  </a:cubicBezTo>
                  <a:lnTo>
                    <a:pt x="20548" y="2358124"/>
                  </a:lnTo>
                  <a:cubicBezTo>
                    <a:pt x="9200" y="2358124"/>
                    <a:pt x="0" y="2348924"/>
                    <a:pt x="0" y="2337575"/>
                  </a:cubicBezTo>
                  <a:lnTo>
                    <a:pt x="0" y="20548"/>
                  </a:lnTo>
                  <a:cubicBezTo>
                    <a:pt x="0" y="9200"/>
                    <a:pt x="9200" y="0"/>
                    <a:pt x="20548" y="0"/>
                  </a:cubicBezTo>
                  <a:close/>
                </a:path>
              </a:pathLst>
            </a:custGeom>
            <a:solidFill>
              <a:srgbClr val="4F5AAF"/>
            </a:solidFill>
            <a:ln cap="rnd">
              <a:noFill/>
              <a:prstDash val="solid"/>
              <a:round/>
            </a:ln>
          </p:spPr>
        </p:sp>
        <p:sp>
          <p:nvSpPr>
            <p:cNvPr name="TextBox 4" id="4"/>
            <p:cNvSpPr txBox="true"/>
            <p:nvPr/>
          </p:nvSpPr>
          <p:spPr>
            <a:xfrm>
              <a:off x="0" y="-66675"/>
              <a:ext cx="4465383" cy="2424798"/>
            </a:xfrm>
            <a:prstGeom prst="rect">
              <a:avLst/>
            </a:prstGeom>
          </p:spPr>
          <p:txBody>
            <a:bodyPr anchor="ctr" rtlCol="false" tIns="50800" lIns="50800" bIns="50800" rIns="50800"/>
            <a:lstStyle/>
            <a:p>
              <a:pPr algn="l">
                <a:lnSpc>
                  <a:spcPts val="3919"/>
                </a:lnSpc>
              </a:pPr>
            </a:p>
            <a:p>
              <a:pPr algn="ctr" marL="0" indent="0" lvl="0">
                <a:lnSpc>
                  <a:spcPts val="3359"/>
                </a:lnSpc>
                <a:spcBef>
                  <a:spcPct val="0"/>
                </a:spcBef>
              </a:pPr>
            </a:p>
          </p:txBody>
        </p:sp>
      </p:grpSp>
      <p:sp>
        <p:nvSpPr>
          <p:cNvPr name="Freeform 5" id="5"/>
          <p:cNvSpPr/>
          <p:nvPr/>
        </p:nvSpPr>
        <p:spPr>
          <a:xfrm flipH="false" flipV="false" rot="0">
            <a:off x="1028700" y="1028700"/>
            <a:ext cx="11301259" cy="2514530"/>
          </a:xfrm>
          <a:custGeom>
            <a:avLst/>
            <a:gdLst/>
            <a:ahLst/>
            <a:cxnLst/>
            <a:rect r="r" b="b" t="t" l="l"/>
            <a:pathLst>
              <a:path h="2514530" w="11301259">
                <a:moveTo>
                  <a:pt x="0" y="0"/>
                </a:moveTo>
                <a:lnTo>
                  <a:pt x="11301259" y="0"/>
                </a:lnTo>
                <a:lnTo>
                  <a:pt x="11301259" y="2514530"/>
                </a:lnTo>
                <a:lnTo>
                  <a:pt x="0" y="2514530"/>
                </a:lnTo>
                <a:lnTo>
                  <a:pt x="0" y="0"/>
                </a:lnTo>
                <a:close/>
              </a:path>
            </a:pathLst>
          </a:custGeom>
          <a:blipFill>
            <a:blip r:embed="rId2"/>
            <a:stretch>
              <a:fillRect l="0" t="0" r="0" b="0"/>
            </a:stretch>
          </a:blipFill>
        </p:spPr>
      </p:sp>
      <p:sp>
        <p:nvSpPr>
          <p:cNvPr name="Freeform 6" id="6"/>
          <p:cNvSpPr/>
          <p:nvPr/>
        </p:nvSpPr>
        <p:spPr>
          <a:xfrm flipH="false" flipV="false" rot="-3117037">
            <a:off x="16099474" y="7952721"/>
            <a:ext cx="2112604" cy="1859092"/>
          </a:xfrm>
          <a:custGeom>
            <a:avLst/>
            <a:gdLst/>
            <a:ahLst/>
            <a:cxnLst/>
            <a:rect r="r" b="b" t="t" l="l"/>
            <a:pathLst>
              <a:path h="1859092" w="2112604">
                <a:moveTo>
                  <a:pt x="0" y="0"/>
                </a:moveTo>
                <a:lnTo>
                  <a:pt x="2112605" y="0"/>
                </a:lnTo>
                <a:lnTo>
                  <a:pt x="2112605" y="1859092"/>
                </a:lnTo>
                <a:lnTo>
                  <a:pt x="0" y="185909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TextBox 7" id="7"/>
          <p:cNvSpPr txBox="true"/>
          <p:nvPr/>
        </p:nvSpPr>
        <p:spPr>
          <a:xfrm rot="0">
            <a:off x="1028700" y="3542223"/>
            <a:ext cx="13481530" cy="5230189"/>
          </a:xfrm>
          <a:prstGeom prst="rect">
            <a:avLst/>
          </a:prstGeom>
        </p:spPr>
        <p:txBody>
          <a:bodyPr anchor="t" rtlCol="false" tIns="0" lIns="0" bIns="0" rIns="0">
            <a:spAutoFit/>
          </a:bodyPr>
          <a:lstStyle/>
          <a:p>
            <a:pPr algn="l">
              <a:lnSpc>
                <a:spcPts val="4146"/>
              </a:lnSpc>
              <a:spcBef>
                <a:spcPct val="0"/>
              </a:spcBef>
            </a:pPr>
            <a:r>
              <a:rPr lang="en-US" sz="2962">
                <a:solidFill>
                  <a:srgbClr val="FB5E55"/>
                </a:solidFill>
                <a:latin typeface="Helvetica World"/>
                <a:ea typeface="Helvetica World"/>
                <a:cs typeface="Helvetica World"/>
                <a:sym typeface="Helvetica World"/>
              </a:rPr>
              <a:t>Description</a:t>
            </a:r>
          </a:p>
          <a:p>
            <a:pPr algn="l">
              <a:lnSpc>
                <a:spcPts val="4146"/>
              </a:lnSpc>
              <a:spcBef>
                <a:spcPct val="0"/>
              </a:spcBef>
            </a:pPr>
            <a:r>
              <a:rPr lang="en-US" sz="2962">
                <a:solidFill>
                  <a:srgbClr val="FFFFFF"/>
                </a:solidFill>
                <a:latin typeface="Helvetica World"/>
                <a:ea typeface="Helvetica World"/>
                <a:cs typeface="Helvetica World"/>
                <a:sym typeface="Helvetica World"/>
              </a:rPr>
              <a:t>Defines visualization presets for different stages of the Voronoi diagram.</a:t>
            </a:r>
          </a:p>
          <a:p>
            <a:pPr algn="l">
              <a:lnSpc>
                <a:spcPts val="4146"/>
              </a:lnSpc>
              <a:spcBef>
                <a:spcPct val="0"/>
              </a:spcBef>
            </a:pPr>
            <a:r>
              <a:rPr lang="en-US" sz="2962">
                <a:solidFill>
                  <a:srgbClr val="FFFFFF"/>
                </a:solidFill>
                <a:latin typeface="Helvetica World"/>
                <a:ea typeface="Helvetica World"/>
                <a:cs typeface="Helvetica World"/>
                <a:sym typeface="Helvetica World"/>
              </a:rPr>
              <a:t>Each preset specifies which elements should be drawn.</a:t>
            </a:r>
          </a:p>
          <a:p>
            <a:pPr algn="l">
              <a:lnSpc>
                <a:spcPts val="4146"/>
              </a:lnSpc>
              <a:spcBef>
                <a:spcPct val="0"/>
              </a:spcBef>
            </a:pPr>
            <a:r>
              <a:rPr lang="en-US" sz="2962">
                <a:solidFill>
                  <a:srgbClr val="FB5E55"/>
                </a:solidFill>
                <a:latin typeface="Helvetica World"/>
                <a:ea typeface="Helvetica World"/>
                <a:cs typeface="Helvetica World"/>
                <a:sym typeface="Helvetica World"/>
              </a:rPr>
              <a:t>Parameters / Attributes</a:t>
            </a:r>
          </a:p>
          <a:p>
            <a:pPr algn="l">
              <a:lnSpc>
                <a:spcPts val="4146"/>
              </a:lnSpc>
              <a:spcBef>
                <a:spcPct val="0"/>
              </a:spcBef>
            </a:pPr>
            <a:r>
              <a:rPr lang="en-US" sz="2962">
                <a:solidFill>
                  <a:srgbClr val="FFFFFF"/>
                </a:solidFill>
                <a:latin typeface="Helvetica World"/>
                <a:ea typeface="Helvetica World"/>
                <a:cs typeface="Helvetica World"/>
                <a:sym typeface="Helvetica World"/>
              </a:rPr>
              <a:t> • construction: dict</a:t>
            </a:r>
          </a:p>
          <a:p>
            <a:pPr algn="l">
              <a:lnSpc>
                <a:spcPts val="4146"/>
              </a:lnSpc>
              <a:spcBef>
                <a:spcPct val="0"/>
              </a:spcBef>
            </a:pPr>
            <a:r>
              <a:rPr lang="en-US" sz="2962">
                <a:solidFill>
                  <a:srgbClr val="FFFFFF"/>
                </a:solidFill>
                <a:latin typeface="Helvetica World"/>
                <a:ea typeface="Helvetica World"/>
                <a:cs typeface="Helvetica World"/>
                <a:sym typeface="Helvetica World"/>
              </a:rPr>
              <a:t>Shows polygon, events, beach line and sweep line.</a:t>
            </a:r>
          </a:p>
          <a:p>
            <a:pPr algn="l">
              <a:lnSpc>
                <a:spcPts val="4146"/>
              </a:lnSpc>
              <a:spcBef>
                <a:spcPct val="0"/>
              </a:spcBef>
            </a:pPr>
            <a:r>
              <a:rPr lang="en-US" sz="2962">
                <a:solidFill>
                  <a:srgbClr val="FFFFFF"/>
                </a:solidFill>
                <a:latin typeface="Helvetica World"/>
                <a:ea typeface="Helvetica World"/>
                <a:cs typeface="Helvetica World"/>
                <a:sym typeface="Helvetica World"/>
              </a:rPr>
              <a:t> • clipping: dict</a:t>
            </a:r>
          </a:p>
          <a:p>
            <a:pPr algn="l">
              <a:lnSpc>
                <a:spcPts val="4146"/>
              </a:lnSpc>
              <a:spcBef>
                <a:spcPct val="0"/>
              </a:spcBef>
            </a:pPr>
            <a:r>
              <a:rPr lang="en-US" sz="2962">
                <a:solidFill>
                  <a:srgbClr val="FFFFFF"/>
                </a:solidFill>
                <a:latin typeface="Helvetica World"/>
                <a:ea typeface="Helvetica World"/>
                <a:cs typeface="Helvetica World"/>
                <a:sym typeface="Helvetica World"/>
              </a:rPr>
              <a:t>Shows only polygon boundaries for clipping.</a:t>
            </a:r>
          </a:p>
          <a:p>
            <a:pPr algn="l">
              <a:lnSpc>
                <a:spcPts val="4146"/>
              </a:lnSpc>
              <a:spcBef>
                <a:spcPct val="0"/>
              </a:spcBef>
            </a:pPr>
            <a:r>
              <a:rPr lang="en-US" sz="2962">
                <a:solidFill>
                  <a:srgbClr val="FFFFFF"/>
                </a:solidFill>
                <a:latin typeface="Helvetica World"/>
                <a:ea typeface="Helvetica World"/>
                <a:cs typeface="Helvetica World"/>
                <a:sym typeface="Helvetica World"/>
              </a:rPr>
              <a:t> • final: dict</a:t>
            </a:r>
          </a:p>
          <a:p>
            <a:pPr algn="l">
              <a:lnSpc>
                <a:spcPts val="4146"/>
              </a:lnSpc>
              <a:spcBef>
                <a:spcPct val="0"/>
              </a:spcBef>
            </a:pPr>
            <a:r>
              <a:rPr lang="en-US" sz="2962">
                <a:solidFill>
                  <a:srgbClr val="FFFFFF"/>
                </a:solidFill>
                <a:latin typeface="Helvetica World"/>
                <a:ea typeface="Helvetica World"/>
                <a:cs typeface="Helvetica World"/>
                <a:sym typeface="Helvetica World"/>
              </a:rPr>
              <a:t>Shows final result with no construction artifacts</a:t>
            </a:r>
          </a:p>
        </p:txBody>
      </p:sp>
    </p:spTree>
  </p:cSld>
  <p:clrMapOvr>
    <a:masterClrMapping/>
  </p:clrMapOvr>
</p:sld>
</file>

<file path=ppt/slides/slide138.xml><?xml version="1.0" encoding="utf-8"?>
<p:sld xmlns:p="http://schemas.openxmlformats.org/presentationml/2006/main" xmlns:a="http://schemas.openxmlformats.org/drawingml/2006/main" xmlns:r="http://schemas.openxmlformats.org/officeDocument/2006/relationships">
  <p:cSld>
    <p:bg>
      <p:bgPr>
        <a:solidFill>
          <a:srgbClr val="1E1E3F"/>
        </a:solidFill>
      </p:bgPr>
    </p:bg>
    <p:spTree>
      <p:nvGrpSpPr>
        <p:cNvPr id="1" name=""/>
        <p:cNvGrpSpPr/>
        <p:nvPr/>
      </p:nvGrpSpPr>
      <p:grpSpPr>
        <a:xfrm>
          <a:off x="0" y="0"/>
          <a:ext cx="0" cy="0"/>
          <a:chOff x="0" y="0"/>
          <a:chExt cx="0" cy="0"/>
        </a:xfrm>
      </p:grpSpPr>
      <p:grpSp>
        <p:nvGrpSpPr>
          <p:cNvPr name="Group 2" id="2"/>
          <p:cNvGrpSpPr/>
          <p:nvPr/>
        </p:nvGrpSpPr>
        <p:grpSpPr>
          <a:xfrm rot="0">
            <a:off x="666750" y="514350"/>
            <a:ext cx="16954500" cy="9258300"/>
            <a:chOff x="0" y="0"/>
            <a:chExt cx="4465383" cy="2438400"/>
          </a:xfrm>
        </p:grpSpPr>
        <p:sp>
          <p:nvSpPr>
            <p:cNvPr name="Freeform 3" id="3"/>
            <p:cNvSpPr/>
            <p:nvPr/>
          </p:nvSpPr>
          <p:spPr>
            <a:xfrm flipH="false" flipV="false" rot="0">
              <a:off x="0" y="0"/>
              <a:ext cx="4465383" cy="2438400"/>
            </a:xfrm>
            <a:custGeom>
              <a:avLst/>
              <a:gdLst/>
              <a:ahLst/>
              <a:cxnLst/>
              <a:rect r="r" b="b" t="t" l="l"/>
              <a:pathLst>
                <a:path h="2438400" w="4465383">
                  <a:moveTo>
                    <a:pt x="20548" y="0"/>
                  </a:moveTo>
                  <a:lnTo>
                    <a:pt x="4444835" y="0"/>
                  </a:lnTo>
                  <a:cubicBezTo>
                    <a:pt x="4456183" y="0"/>
                    <a:pt x="4465383" y="9200"/>
                    <a:pt x="4465383" y="20548"/>
                  </a:cubicBezTo>
                  <a:lnTo>
                    <a:pt x="4465383" y="2417852"/>
                  </a:lnTo>
                  <a:cubicBezTo>
                    <a:pt x="4465383" y="2429200"/>
                    <a:pt x="4456183" y="2438400"/>
                    <a:pt x="4444835" y="2438400"/>
                  </a:cubicBezTo>
                  <a:lnTo>
                    <a:pt x="20548" y="2438400"/>
                  </a:lnTo>
                  <a:cubicBezTo>
                    <a:pt x="9200" y="2438400"/>
                    <a:pt x="0" y="2429200"/>
                    <a:pt x="0" y="2417852"/>
                  </a:cubicBezTo>
                  <a:lnTo>
                    <a:pt x="0" y="20548"/>
                  </a:lnTo>
                  <a:cubicBezTo>
                    <a:pt x="0" y="9200"/>
                    <a:pt x="9200" y="0"/>
                    <a:pt x="20548" y="0"/>
                  </a:cubicBezTo>
                  <a:close/>
                </a:path>
              </a:pathLst>
            </a:custGeom>
            <a:solidFill>
              <a:srgbClr val="4F5AAF"/>
            </a:solidFill>
            <a:ln cap="rnd">
              <a:noFill/>
              <a:prstDash val="solid"/>
              <a:round/>
            </a:ln>
          </p:spPr>
        </p:sp>
        <p:sp>
          <p:nvSpPr>
            <p:cNvPr name="TextBox 4" id="4"/>
            <p:cNvSpPr txBox="true"/>
            <p:nvPr/>
          </p:nvSpPr>
          <p:spPr>
            <a:xfrm>
              <a:off x="0" y="-57150"/>
              <a:ext cx="4465383" cy="2495550"/>
            </a:xfrm>
            <a:prstGeom prst="rect">
              <a:avLst/>
            </a:prstGeom>
          </p:spPr>
          <p:txBody>
            <a:bodyPr anchor="ctr" rtlCol="false" tIns="50800" lIns="50800" bIns="50800" rIns="50800"/>
            <a:lstStyle/>
            <a:p>
              <a:pPr algn="ctr" marL="0" indent="0" lvl="0">
                <a:lnSpc>
                  <a:spcPts val="3359"/>
                </a:lnSpc>
                <a:spcBef>
                  <a:spcPct val="0"/>
                </a:spcBef>
              </a:pPr>
            </a:p>
          </p:txBody>
        </p:sp>
      </p:grpSp>
      <p:sp>
        <p:nvSpPr>
          <p:cNvPr name="Freeform 5" id="5"/>
          <p:cNvSpPr/>
          <p:nvPr/>
        </p:nvSpPr>
        <p:spPr>
          <a:xfrm flipH="false" flipV="false" rot="-3117037">
            <a:off x="16099474" y="7952721"/>
            <a:ext cx="2112604" cy="1859092"/>
          </a:xfrm>
          <a:custGeom>
            <a:avLst/>
            <a:gdLst/>
            <a:ahLst/>
            <a:cxnLst/>
            <a:rect r="r" b="b" t="t" l="l"/>
            <a:pathLst>
              <a:path h="1859092" w="2112604">
                <a:moveTo>
                  <a:pt x="0" y="0"/>
                </a:moveTo>
                <a:lnTo>
                  <a:pt x="2112605" y="0"/>
                </a:lnTo>
                <a:lnTo>
                  <a:pt x="2112605" y="1859092"/>
                </a:lnTo>
                <a:lnTo>
                  <a:pt x="0" y="185909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6" id="6"/>
          <p:cNvSpPr/>
          <p:nvPr/>
        </p:nvSpPr>
        <p:spPr>
          <a:xfrm flipH="false" flipV="false" rot="0">
            <a:off x="869827" y="1028700"/>
            <a:ext cx="9962175" cy="3387140"/>
          </a:xfrm>
          <a:custGeom>
            <a:avLst/>
            <a:gdLst/>
            <a:ahLst/>
            <a:cxnLst/>
            <a:rect r="r" b="b" t="t" l="l"/>
            <a:pathLst>
              <a:path h="3387140" w="9962175">
                <a:moveTo>
                  <a:pt x="0" y="0"/>
                </a:moveTo>
                <a:lnTo>
                  <a:pt x="9962176" y="0"/>
                </a:lnTo>
                <a:lnTo>
                  <a:pt x="9962176" y="3387140"/>
                </a:lnTo>
                <a:lnTo>
                  <a:pt x="0" y="3387140"/>
                </a:lnTo>
                <a:lnTo>
                  <a:pt x="0" y="0"/>
                </a:lnTo>
                <a:close/>
              </a:path>
            </a:pathLst>
          </a:custGeom>
          <a:blipFill>
            <a:blip r:embed="rId4"/>
            <a:stretch>
              <a:fillRect l="0" t="0" r="0" b="0"/>
            </a:stretch>
          </a:blipFill>
        </p:spPr>
      </p:sp>
      <p:sp>
        <p:nvSpPr>
          <p:cNvPr name="TextBox 7" id="7"/>
          <p:cNvSpPr txBox="true"/>
          <p:nvPr/>
        </p:nvSpPr>
        <p:spPr>
          <a:xfrm rot="0">
            <a:off x="1028700" y="4349165"/>
            <a:ext cx="15524140" cy="5251957"/>
          </a:xfrm>
          <a:prstGeom prst="rect">
            <a:avLst/>
          </a:prstGeom>
        </p:spPr>
        <p:txBody>
          <a:bodyPr anchor="t" rtlCol="false" tIns="0" lIns="0" bIns="0" rIns="0">
            <a:spAutoFit/>
          </a:bodyPr>
          <a:lstStyle/>
          <a:p>
            <a:pPr algn="l" marL="0" indent="0" lvl="0">
              <a:lnSpc>
                <a:spcPts val="4347"/>
              </a:lnSpc>
              <a:spcBef>
                <a:spcPct val="0"/>
              </a:spcBef>
            </a:pPr>
            <a:r>
              <a:rPr lang="en-US" sz="3105" strike="noStrike" u="none">
                <a:solidFill>
                  <a:srgbClr val="FB5E55"/>
                </a:solidFill>
                <a:latin typeface="Helvetica World"/>
                <a:ea typeface="Helvetica World"/>
                <a:cs typeface="Helvetica World"/>
                <a:sym typeface="Helvetica World"/>
              </a:rPr>
              <a:t>description</a:t>
            </a:r>
          </a:p>
          <a:p>
            <a:pPr algn="l" marL="0" indent="0" lvl="0">
              <a:lnSpc>
                <a:spcPts val="3647"/>
              </a:lnSpc>
              <a:spcBef>
                <a:spcPct val="0"/>
              </a:spcBef>
            </a:pPr>
            <a:r>
              <a:rPr lang="en-US" sz="2605" strike="noStrike" u="none">
                <a:solidFill>
                  <a:srgbClr val="FFFFFF"/>
                </a:solidFill>
                <a:latin typeface="Helvetica World"/>
                <a:ea typeface="Helvetica World"/>
                <a:cs typeface="Helvetica World"/>
                <a:sym typeface="Helvetica World"/>
              </a:rPr>
              <a:t>Generates a list of n random hex colors, avoiding colors that are too dark or too light</a:t>
            </a:r>
          </a:p>
          <a:p>
            <a:pPr algn="l" marL="0" indent="0" lvl="0">
              <a:lnSpc>
                <a:spcPts val="3647"/>
              </a:lnSpc>
              <a:spcBef>
                <a:spcPct val="0"/>
              </a:spcBef>
            </a:pPr>
            <a:r>
              <a:rPr lang="en-US" sz="2605" strike="noStrike" u="none">
                <a:solidFill>
                  <a:srgbClr val="FFFFFF"/>
                </a:solidFill>
                <a:latin typeface="Helvetica World"/>
                <a:ea typeface="Helvetica World"/>
                <a:cs typeface="Helvetica World"/>
                <a:sym typeface="Helvetica World"/>
              </a:rPr>
              <a:t>Randomness is controlled by a seed so results are repeatable</a:t>
            </a:r>
          </a:p>
          <a:p>
            <a:pPr algn="l" marL="0" indent="0" lvl="0">
              <a:lnSpc>
                <a:spcPts val="4767"/>
              </a:lnSpc>
              <a:spcBef>
                <a:spcPct val="0"/>
              </a:spcBef>
            </a:pPr>
            <a:r>
              <a:rPr lang="en-US" sz="3405" strike="noStrike" u="none">
                <a:solidFill>
                  <a:srgbClr val="FB5E55"/>
                </a:solidFill>
                <a:latin typeface="Helvetica World"/>
                <a:ea typeface="Helvetica World"/>
                <a:cs typeface="Helvetica World"/>
                <a:sym typeface="Helvetica World"/>
              </a:rPr>
              <a:t>Parameters</a:t>
            </a:r>
          </a:p>
          <a:p>
            <a:pPr algn="l" marL="0" indent="0" lvl="0">
              <a:lnSpc>
                <a:spcPts val="3647"/>
              </a:lnSpc>
              <a:spcBef>
                <a:spcPct val="0"/>
              </a:spcBef>
            </a:pPr>
            <a:r>
              <a:rPr lang="en-US" sz="2605" strike="noStrike" u="none">
                <a:solidFill>
                  <a:srgbClr val="FFFFFF"/>
                </a:solidFill>
                <a:latin typeface="Helvetica World"/>
                <a:ea typeface="Helvetica World"/>
                <a:cs typeface="Helvetica World"/>
                <a:sym typeface="Helvetica World"/>
              </a:rPr>
              <a:t> • n: int</a:t>
            </a:r>
          </a:p>
          <a:p>
            <a:pPr algn="l" marL="0" indent="0" lvl="0">
              <a:lnSpc>
                <a:spcPts val="3647"/>
              </a:lnSpc>
              <a:spcBef>
                <a:spcPct val="0"/>
              </a:spcBef>
            </a:pPr>
            <a:r>
              <a:rPr lang="en-US" sz="2605" strike="noStrike" u="none">
                <a:solidFill>
                  <a:srgbClr val="FFFFFF"/>
                </a:solidFill>
                <a:latin typeface="Helvetica World"/>
                <a:ea typeface="Helvetica World"/>
                <a:cs typeface="Helvetica World"/>
                <a:sym typeface="Helvetica World"/>
              </a:rPr>
              <a:t>Number of colors to generate.</a:t>
            </a:r>
          </a:p>
          <a:p>
            <a:pPr algn="l" marL="0" indent="0" lvl="0">
              <a:lnSpc>
                <a:spcPts val="3647"/>
              </a:lnSpc>
              <a:spcBef>
                <a:spcPct val="0"/>
              </a:spcBef>
            </a:pPr>
            <a:r>
              <a:rPr lang="en-US" sz="2605" strike="noStrike" u="none">
                <a:solidFill>
                  <a:srgbClr val="FFFFFF"/>
                </a:solidFill>
                <a:latin typeface="Helvetica World"/>
                <a:ea typeface="Helvetica World"/>
                <a:cs typeface="Helvetica World"/>
                <a:sym typeface="Helvetica World"/>
              </a:rPr>
              <a:t> • seed: int</a:t>
            </a:r>
          </a:p>
          <a:p>
            <a:pPr algn="l" marL="0" indent="0" lvl="0">
              <a:lnSpc>
                <a:spcPts val="3647"/>
              </a:lnSpc>
              <a:spcBef>
                <a:spcPct val="0"/>
              </a:spcBef>
            </a:pPr>
            <a:r>
              <a:rPr lang="en-US" sz="2605" strike="noStrike" u="none">
                <a:solidFill>
                  <a:srgbClr val="FFFFFF"/>
                </a:solidFill>
                <a:latin typeface="Helvetica World"/>
                <a:ea typeface="Helvetica World"/>
                <a:cs typeface="Helvetica World"/>
                <a:sym typeface="Helvetica World"/>
              </a:rPr>
              <a:t>Controls randomness to produce deterministic output.</a:t>
            </a:r>
          </a:p>
          <a:p>
            <a:pPr algn="l" marL="0" indent="0" lvl="0">
              <a:lnSpc>
                <a:spcPts val="3647"/>
              </a:lnSpc>
              <a:spcBef>
                <a:spcPct val="0"/>
              </a:spcBef>
            </a:pPr>
            <a:r>
              <a:rPr lang="en-US" sz="2605" strike="noStrike" u="none">
                <a:solidFill>
                  <a:srgbClr val="FFFFFF"/>
                </a:solidFill>
                <a:latin typeface="Helvetica World"/>
                <a:ea typeface="Helvetica World"/>
                <a:cs typeface="Helvetica World"/>
                <a:sym typeface="Helvetica World"/>
              </a:rPr>
              <a:t>Returns</a:t>
            </a:r>
          </a:p>
          <a:p>
            <a:pPr algn="l" marL="0" indent="0" lvl="0">
              <a:lnSpc>
                <a:spcPts val="3647"/>
              </a:lnSpc>
              <a:spcBef>
                <a:spcPct val="0"/>
              </a:spcBef>
            </a:pPr>
            <a:r>
              <a:rPr lang="en-US" sz="2605" strike="noStrike" u="none">
                <a:solidFill>
                  <a:srgbClr val="FFFFFF"/>
                </a:solidFill>
                <a:latin typeface="Helvetica World"/>
                <a:ea typeface="Helvetica World"/>
                <a:cs typeface="Helvetica World"/>
                <a:sym typeface="Helvetica World"/>
              </a:rPr>
              <a:t> • list[str]</a:t>
            </a:r>
          </a:p>
          <a:p>
            <a:pPr algn="l" marL="0" indent="0" lvl="0">
              <a:lnSpc>
                <a:spcPts val="3647"/>
              </a:lnSpc>
              <a:spcBef>
                <a:spcPct val="0"/>
              </a:spcBef>
            </a:pPr>
            <a:r>
              <a:rPr lang="en-US" sz="2605" strike="noStrike" u="none">
                <a:solidFill>
                  <a:srgbClr val="FFFFFF"/>
                </a:solidFill>
                <a:latin typeface="Helvetica World"/>
                <a:ea typeface="Helvetica World"/>
                <a:cs typeface="Helvetica World"/>
                <a:sym typeface="Helvetica World"/>
              </a:rPr>
              <a:t>Hex color strings.</a:t>
            </a:r>
          </a:p>
        </p:txBody>
      </p:sp>
    </p:spTree>
  </p:cSld>
  <p:clrMapOvr>
    <a:masterClrMapping/>
  </p:clrMapOvr>
</p:sld>
</file>

<file path=ppt/slides/slide139.xml><?xml version="1.0" encoding="utf-8"?>
<p:sld xmlns:p="http://schemas.openxmlformats.org/presentationml/2006/main" xmlns:a="http://schemas.openxmlformats.org/drawingml/2006/main" xmlns:r="http://schemas.openxmlformats.org/officeDocument/2006/relationships">
  <p:cSld>
    <p:bg>
      <p:bgPr>
        <a:solidFill>
          <a:srgbClr val="1E1E3F"/>
        </a:solidFill>
      </p:bgPr>
    </p:bg>
    <p:spTree>
      <p:nvGrpSpPr>
        <p:cNvPr id="1" name=""/>
        <p:cNvGrpSpPr/>
        <p:nvPr/>
      </p:nvGrpSpPr>
      <p:grpSpPr>
        <a:xfrm>
          <a:off x="0" y="0"/>
          <a:ext cx="0" cy="0"/>
          <a:chOff x="0" y="0"/>
          <a:chExt cx="0" cy="0"/>
        </a:xfrm>
      </p:grpSpPr>
      <p:grpSp>
        <p:nvGrpSpPr>
          <p:cNvPr name="Group 2" id="2"/>
          <p:cNvGrpSpPr/>
          <p:nvPr/>
        </p:nvGrpSpPr>
        <p:grpSpPr>
          <a:xfrm rot="0">
            <a:off x="666750" y="666750"/>
            <a:ext cx="16954500" cy="8953500"/>
            <a:chOff x="0" y="0"/>
            <a:chExt cx="4465383" cy="2358123"/>
          </a:xfrm>
        </p:grpSpPr>
        <p:sp>
          <p:nvSpPr>
            <p:cNvPr name="Freeform 3" id="3"/>
            <p:cNvSpPr/>
            <p:nvPr/>
          </p:nvSpPr>
          <p:spPr>
            <a:xfrm flipH="false" flipV="false" rot="0">
              <a:off x="0" y="0"/>
              <a:ext cx="4465383" cy="2358124"/>
            </a:xfrm>
            <a:custGeom>
              <a:avLst/>
              <a:gdLst/>
              <a:ahLst/>
              <a:cxnLst/>
              <a:rect r="r" b="b" t="t" l="l"/>
              <a:pathLst>
                <a:path h="2358124" w="4465383">
                  <a:moveTo>
                    <a:pt x="20548" y="0"/>
                  </a:moveTo>
                  <a:lnTo>
                    <a:pt x="4444835" y="0"/>
                  </a:lnTo>
                  <a:cubicBezTo>
                    <a:pt x="4456183" y="0"/>
                    <a:pt x="4465383" y="9200"/>
                    <a:pt x="4465383" y="20548"/>
                  </a:cubicBezTo>
                  <a:lnTo>
                    <a:pt x="4465383" y="2337575"/>
                  </a:lnTo>
                  <a:cubicBezTo>
                    <a:pt x="4465383" y="2348924"/>
                    <a:pt x="4456183" y="2358124"/>
                    <a:pt x="4444835" y="2358124"/>
                  </a:cubicBezTo>
                  <a:lnTo>
                    <a:pt x="20548" y="2358124"/>
                  </a:lnTo>
                  <a:cubicBezTo>
                    <a:pt x="9200" y="2358124"/>
                    <a:pt x="0" y="2348924"/>
                    <a:pt x="0" y="2337575"/>
                  </a:cubicBezTo>
                  <a:lnTo>
                    <a:pt x="0" y="20548"/>
                  </a:lnTo>
                  <a:cubicBezTo>
                    <a:pt x="0" y="9200"/>
                    <a:pt x="9200" y="0"/>
                    <a:pt x="20548" y="0"/>
                  </a:cubicBezTo>
                  <a:close/>
                </a:path>
              </a:pathLst>
            </a:custGeom>
            <a:solidFill>
              <a:srgbClr val="4F5AAF"/>
            </a:solidFill>
            <a:ln cap="rnd">
              <a:noFill/>
              <a:prstDash val="solid"/>
              <a:round/>
            </a:ln>
          </p:spPr>
        </p:sp>
        <p:sp>
          <p:nvSpPr>
            <p:cNvPr name="TextBox 4" id="4"/>
            <p:cNvSpPr txBox="true"/>
            <p:nvPr/>
          </p:nvSpPr>
          <p:spPr>
            <a:xfrm>
              <a:off x="0" y="-57150"/>
              <a:ext cx="4465383" cy="2415273"/>
            </a:xfrm>
            <a:prstGeom prst="rect">
              <a:avLst/>
            </a:prstGeom>
          </p:spPr>
          <p:txBody>
            <a:bodyPr anchor="ctr" rtlCol="false" tIns="50800" lIns="50800" bIns="50800" rIns="50800"/>
            <a:lstStyle/>
            <a:p>
              <a:pPr algn="l">
                <a:lnSpc>
                  <a:spcPts val="3306"/>
                </a:lnSpc>
              </a:pPr>
            </a:p>
            <a:p>
              <a:pPr algn="l">
                <a:lnSpc>
                  <a:spcPts val="3306"/>
                </a:lnSpc>
              </a:pPr>
            </a:p>
            <a:p>
              <a:pPr algn="l">
                <a:lnSpc>
                  <a:spcPts val="3866"/>
                </a:lnSpc>
              </a:pPr>
            </a:p>
            <a:p>
              <a:pPr algn="l">
                <a:lnSpc>
                  <a:spcPts val="3866"/>
                </a:lnSpc>
              </a:pPr>
            </a:p>
            <a:p>
              <a:pPr algn="l">
                <a:lnSpc>
                  <a:spcPts val="3866"/>
                </a:lnSpc>
              </a:pPr>
            </a:p>
            <a:p>
              <a:pPr algn="l">
                <a:lnSpc>
                  <a:spcPts val="3866"/>
                </a:lnSpc>
              </a:pPr>
            </a:p>
            <a:p>
              <a:pPr algn="l">
                <a:lnSpc>
                  <a:spcPts val="3866"/>
                </a:lnSpc>
              </a:pPr>
            </a:p>
            <a:p>
              <a:pPr algn="l">
                <a:lnSpc>
                  <a:spcPts val="3866"/>
                </a:lnSpc>
              </a:pPr>
            </a:p>
            <a:p>
              <a:pPr algn="l" marL="0" indent="0" lvl="0">
                <a:lnSpc>
                  <a:spcPts val="3866"/>
                </a:lnSpc>
                <a:spcBef>
                  <a:spcPct val="0"/>
                </a:spcBef>
              </a:pPr>
              <a:r>
                <a:rPr lang="en-US" sz="2761" strike="noStrike" u="none">
                  <a:solidFill>
                    <a:srgbClr val="FFFFFF"/>
                  </a:solidFill>
                  <a:latin typeface="Helvetica World"/>
                  <a:ea typeface="Helvetica World"/>
                  <a:cs typeface="Helvetica World"/>
                  <a:sym typeface="Helvetica World"/>
                </a:rPr>
                <a:t>Visualizer</a:t>
              </a:r>
            </a:p>
            <a:p>
              <a:pPr algn="l" marL="0" indent="0" lvl="0">
                <a:lnSpc>
                  <a:spcPts val="3306"/>
                </a:lnSpc>
                <a:spcBef>
                  <a:spcPct val="0"/>
                </a:spcBef>
              </a:pPr>
              <a:r>
                <a:rPr lang="en-US" sz="2361" strike="noStrike" u="none">
                  <a:solidFill>
                    <a:srgbClr val="FFFFFF"/>
                  </a:solidFill>
                  <a:latin typeface="Helvetica World"/>
                  <a:ea typeface="Helvetica World"/>
                  <a:cs typeface="Helvetica World"/>
                  <a:sym typeface="Helvetica World"/>
                </a:rPr>
                <a:t>        Visualizer which can also color each Voronoi cell.</a:t>
              </a:r>
            </a:p>
            <a:p>
              <a:pPr algn="l" marL="0" indent="0" lvl="0">
                <a:lnSpc>
                  <a:spcPts val="3306"/>
                </a:lnSpc>
                <a:spcBef>
                  <a:spcPct val="0"/>
                </a:spcBef>
              </a:pPr>
              <a:r>
                <a:rPr lang="en-US" sz="2361" strike="noStrike" u="none">
                  <a:solidFill>
                    <a:srgbClr val="FFFFFF"/>
                  </a:solidFill>
                  <a:latin typeface="Helvetica World"/>
                  <a:ea typeface="Helvetica World"/>
                  <a:cs typeface="Helvetica World"/>
                  <a:sym typeface="Helvetica World"/>
                </a:rPr>
                <a:t>        Parameters</a:t>
              </a:r>
            </a:p>
            <a:p>
              <a:pPr algn="l" marL="0" indent="0" lvl="0">
                <a:lnSpc>
                  <a:spcPts val="3306"/>
                </a:lnSpc>
                <a:spcBef>
                  <a:spcPct val="0"/>
                </a:spcBef>
              </a:pPr>
              <a:r>
                <a:rPr lang="en-US" sz="2361" strike="noStrike" u="none">
                  <a:solidFill>
                    <a:srgbClr val="FFFFFF"/>
                  </a:solidFill>
                  <a:latin typeface="Helvetica World"/>
                  <a:ea typeface="Helvetica World"/>
                  <a:cs typeface="Helvetica World"/>
                  <a:sym typeface="Helvetica World"/>
                </a:rPr>
                <a:t>        voronoi: Voronoi</a:t>
              </a:r>
            </a:p>
            <a:p>
              <a:pPr algn="l" marL="0" indent="0" lvl="0">
                <a:lnSpc>
                  <a:spcPts val="3306"/>
                </a:lnSpc>
                <a:spcBef>
                  <a:spcPct val="0"/>
                </a:spcBef>
              </a:pPr>
              <a:r>
                <a:rPr lang="en-US" sz="2361" strike="noStrike" u="none">
                  <a:solidFill>
                    <a:srgbClr val="FFFFFF"/>
                  </a:solidFill>
                  <a:latin typeface="Helvetica World"/>
                  <a:ea typeface="Helvetica World"/>
                  <a:cs typeface="Helvetica World"/>
                  <a:sym typeface="Helvetica World"/>
                </a:rPr>
                <a:t>            The voronoi object</a:t>
              </a:r>
            </a:p>
            <a:p>
              <a:pPr algn="l" marL="0" indent="0" lvl="0">
                <a:lnSpc>
                  <a:spcPts val="3306"/>
                </a:lnSpc>
                <a:spcBef>
                  <a:spcPct val="0"/>
                </a:spcBef>
              </a:pPr>
              <a:r>
                <a:rPr lang="en-US" sz="2361" strike="noStrike" u="none">
                  <a:solidFill>
                    <a:srgbClr val="FFFFFF"/>
                  </a:solidFill>
                  <a:latin typeface="Helvetica World"/>
                  <a:ea typeface="Helvetica World"/>
                  <a:cs typeface="Helvetica World"/>
                  <a:sym typeface="Helvetica World"/>
                </a:rPr>
                <a:t>        canvas_offset: float</a:t>
              </a:r>
            </a:p>
            <a:p>
              <a:pPr algn="l" marL="0" indent="0" lvl="0">
                <a:lnSpc>
                  <a:spcPts val="3306"/>
                </a:lnSpc>
                <a:spcBef>
                  <a:spcPct val="0"/>
                </a:spcBef>
              </a:pPr>
              <a:r>
                <a:rPr lang="en-US" sz="2361" strike="noStrike" u="none">
                  <a:solidFill>
                    <a:srgbClr val="FFFFFF"/>
                  </a:solidFill>
                  <a:latin typeface="Helvetica World"/>
                  <a:ea typeface="Helvetica World"/>
                  <a:cs typeface="Helvetica World"/>
                  <a:sym typeface="Helvetica World"/>
                </a:rPr>
                <a:t>            The space around the bounding object</a:t>
              </a:r>
            </a:p>
            <a:p>
              <a:pPr algn="l" marL="0" indent="0" lvl="0">
                <a:lnSpc>
                  <a:spcPts val="3306"/>
                </a:lnSpc>
                <a:spcBef>
                  <a:spcPct val="0"/>
                </a:spcBef>
              </a:pPr>
              <a:r>
                <a:rPr lang="en-US" sz="2361" strike="noStrike" u="none">
                  <a:solidFill>
                    <a:srgbClr val="FFFFFF"/>
                  </a:solidFill>
                  <a:latin typeface="Helvetica World"/>
                  <a:ea typeface="Helvetica World"/>
                  <a:cs typeface="Helvetica World"/>
                  <a:sym typeface="Helvetica World"/>
                </a:rPr>
                <a:t>        figsize: float, float</a:t>
              </a:r>
            </a:p>
            <a:p>
              <a:pPr algn="l" marL="0" indent="0" lvl="0">
                <a:lnSpc>
                  <a:spcPts val="3306"/>
                </a:lnSpc>
                <a:spcBef>
                  <a:spcPct val="0"/>
                </a:spcBef>
              </a:pPr>
              <a:r>
                <a:rPr lang="en-US" sz="2361" strike="noStrike" u="none">
                  <a:solidFill>
                    <a:srgbClr val="FFFFFF"/>
                  </a:solidFill>
                  <a:latin typeface="Helvetica World"/>
                  <a:ea typeface="Helvetica World"/>
                  <a:cs typeface="Helvetica World"/>
                  <a:sym typeface="Helvetica World"/>
                </a:rPr>
                <a:t>            Width, height in inches</a:t>
              </a:r>
            </a:p>
            <a:p>
              <a:pPr algn="l" marL="0" indent="0" lvl="0">
                <a:lnSpc>
                  <a:spcPts val="3306"/>
                </a:lnSpc>
                <a:spcBef>
                  <a:spcPct val="0"/>
                </a:spcBef>
              </a:pPr>
              <a:r>
                <a:rPr lang="en-US" sz="2361" strike="noStrike" u="none">
                  <a:solidFill>
                    <a:srgbClr val="FFFFFF"/>
                  </a:solidFill>
                  <a:latin typeface="Helvetica World"/>
                  <a:ea typeface="Helvetica World"/>
                  <a:cs typeface="Helvetica World"/>
                  <a:sym typeface="Helvetica World"/>
                </a:rPr>
                <a:t>        palette_seed: int</a:t>
              </a:r>
            </a:p>
            <a:p>
              <a:pPr algn="l" marL="0" indent="0" lvl="0">
                <a:lnSpc>
                  <a:spcPts val="3306"/>
                </a:lnSpc>
                <a:spcBef>
                  <a:spcPct val="0"/>
                </a:spcBef>
              </a:pPr>
              <a:r>
                <a:rPr lang="en-US" sz="2361" strike="noStrike" u="none">
                  <a:solidFill>
                    <a:srgbClr val="FFFFFF"/>
                  </a:solidFill>
                  <a:latin typeface="Helvetica World"/>
                  <a:ea typeface="Helvetica World"/>
                  <a:cs typeface="Helvetica World"/>
                  <a:sym typeface="Helvetica World"/>
                </a:rPr>
                <a:t>            Seed used to generate a deterministic palette for site colors</a:t>
              </a:r>
            </a:p>
          </p:txBody>
        </p:sp>
      </p:grpSp>
      <p:sp>
        <p:nvSpPr>
          <p:cNvPr name="Freeform 5" id="5"/>
          <p:cNvSpPr/>
          <p:nvPr/>
        </p:nvSpPr>
        <p:spPr>
          <a:xfrm flipH="false" flipV="false" rot="-3117037">
            <a:off x="16099474" y="7952721"/>
            <a:ext cx="2112604" cy="1859092"/>
          </a:xfrm>
          <a:custGeom>
            <a:avLst/>
            <a:gdLst/>
            <a:ahLst/>
            <a:cxnLst/>
            <a:rect r="r" b="b" t="t" l="l"/>
            <a:pathLst>
              <a:path h="1859092" w="2112604">
                <a:moveTo>
                  <a:pt x="0" y="0"/>
                </a:moveTo>
                <a:lnTo>
                  <a:pt x="2112605" y="0"/>
                </a:lnTo>
                <a:lnTo>
                  <a:pt x="2112605" y="1859092"/>
                </a:lnTo>
                <a:lnTo>
                  <a:pt x="0" y="185909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6" id="6"/>
          <p:cNvSpPr/>
          <p:nvPr/>
        </p:nvSpPr>
        <p:spPr>
          <a:xfrm flipH="false" flipV="false" rot="0">
            <a:off x="1028700" y="884746"/>
            <a:ext cx="11301259" cy="2938327"/>
          </a:xfrm>
          <a:custGeom>
            <a:avLst/>
            <a:gdLst/>
            <a:ahLst/>
            <a:cxnLst/>
            <a:rect r="r" b="b" t="t" l="l"/>
            <a:pathLst>
              <a:path h="2938327" w="11301259">
                <a:moveTo>
                  <a:pt x="0" y="0"/>
                </a:moveTo>
                <a:lnTo>
                  <a:pt x="11301259" y="0"/>
                </a:lnTo>
                <a:lnTo>
                  <a:pt x="11301259" y="2938327"/>
                </a:lnTo>
                <a:lnTo>
                  <a:pt x="0" y="2938327"/>
                </a:lnTo>
                <a:lnTo>
                  <a:pt x="0" y="0"/>
                </a:lnTo>
                <a:close/>
              </a:path>
            </a:pathLst>
          </a:custGeom>
          <a:blipFill>
            <a:blip r:embed="rId4"/>
            <a:stretch>
              <a:fillRect l="0" t="0" r="0" b="0"/>
            </a:stretch>
          </a:blipFill>
        </p:spPr>
      </p:sp>
      <p:sp>
        <p:nvSpPr>
          <p:cNvPr name="TextBox 7" id="7"/>
          <p:cNvSpPr txBox="true"/>
          <p:nvPr/>
        </p:nvSpPr>
        <p:spPr>
          <a:xfrm rot="0">
            <a:off x="666750" y="3746873"/>
            <a:ext cx="16954500" cy="639446"/>
          </a:xfrm>
          <a:prstGeom prst="rect">
            <a:avLst/>
          </a:prstGeom>
        </p:spPr>
        <p:txBody>
          <a:bodyPr anchor="t" rtlCol="false" tIns="0" lIns="0" bIns="0" rIns="0">
            <a:spAutoFit/>
          </a:bodyPr>
          <a:lstStyle/>
          <a:p>
            <a:pPr algn="l">
              <a:lnSpc>
                <a:spcPts val="5179"/>
              </a:lnSpc>
              <a:spcBef>
                <a:spcPct val="0"/>
              </a:spcBef>
            </a:pPr>
            <a:r>
              <a:rPr lang="en-US" sz="3699">
                <a:solidFill>
                  <a:srgbClr val="FB5E55"/>
                </a:solidFill>
                <a:latin typeface="Helvetica World"/>
                <a:ea typeface="Helvetica World"/>
                <a:cs typeface="Helvetica World"/>
                <a:sym typeface="Helvetica World"/>
              </a:rPr>
              <a:t>Return list of n hex colors. Deterministic by seed.</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1E1E3F"/>
        </a:solidFill>
      </p:bgPr>
    </p:bg>
    <p:spTree>
      <p:nvGrpSpPr>
        <p:cNvPr id="1" name=""/>
        <p:cNvGrpSpPr/>
        <p:nvPr/>
      </p:nvGrpSpPr>
      <p:grpSpPr>
        <a:xfrm>
          <a:off x="0" y="0"/>
          <a:ext cx="0" cy="0"/>
          <a:chOff x="0" y="0"/>
          <a:chExt cx="0" cy="0"/>
        </a:xfrm>
      </p:grpSpPr>
      <p:grpSp>
        <p:nvGrpSpPr>
          <p:cNvPr name="Group 2" id="2"/>
          <p:cNvGrpSpPr/>
          <p:nvPr/>
        </p:nvGrpSpPr>
        <p:grpSpPr>
          <a:xfrm rot="0">
            <a:off x="600023" y="474759"/>
            <a:ext cx="17087954" cy="9337481"/>
            <a:chOff x="0" y="0"/>
            <a:chExt cx="3961892" cy="2164923"/>
          </a:xfrm>
        </p:grpSpPr>
        <p:sp>
          <p:nvSpPr>
            <p:cNvPr name="Freeform 3" id="3"/>
            <p:cNvSpPr/>
            <p:nvPr/>
          </p:nvSpPr>
          <p:spPr>
            <a:xfrm flipH="false" flipV="false" rot="0">
              <a:off x="0" y="0"/>
              <a:ext cx="3961892" cy="2164923"/>
            </a:xfrm>
            <a:custGeom>
              <a:avLst/>
              <a:gdLst/>
              <a:ahLst/>
              <a:cxnLst/>
              <a:rect r="r" b="b" t="t" l="l"/>
              <a:pathLst>
                <a:path h="2164923" w="3961892">
                  <a:moveTo>
                    <a:pt x="20388" y="0"/>
                  </a:moveTo>
                  <a:lnTo>
                    <a:pt x="3941504" y="0"/>
                  </a:lnTo>
                  <a:cubicBezTo>
                    <a:pt x="3952764" y="0"/>
                    <a:pt x="3961892" y="9128"/>
                    <a:pt x="3961892" y="20388"/>
                  </a:cubicBezTo>
                  <a:lnTo>
                    <a:pt x="3961892" y="2144535"/>
                  </a:lnTo>
                  <a:cubicBezTo>
                    <a:pt x="3961892" y="2149942"/>
                    <a:pt x="3959744" y="2155128"/>
                    <a:pt x="3955921" y="2158951"/>
                  </a:cubicBezTo>
                  <a:cubicBezTo>
                    <a:pt x="3952098" y="2162775"/>
                    <a:pt x="3946912" y="2164923"/>
                    <a:pt x="3941504" y="2164923"/>
                  </a:cubicBezTo>
                  <a:lnTo>
                    <a:pt x="20388" y="2164923"/>
                  </a:lnTo>
                  <a:cubicBezTo>
                    <a:pt x="14981" y="2164923"/>
                    <a:pt x="9795" y="2162775"/>
                    <a:pt x="5971" y="2158951"/>
                  </a:cubicBezTo>
                  <a:cubicBezTo>
                    <a:pt x="2148" y="2155128"/>
                    <a:pt x="0" y="2149942"/>
                    <a:pt x="0" y="2144535"/>
                  </a:cubicBezTo>
                  <a:lnTo>
                    <a:pt x="0" y="20388"/>
                  </a:lnTo>
                  <a:cubicBezTo>
                    <a:pt x="0" y="9128"/>
                    <a:pt x="9128" y="0"/>
                    <a:pt x="20388" y="0"/>
                  </a:cubicBezTo>
                  <a:close/>
                </a:path>
              </a:pathLst>
            </a:custGeom>
            <a:solidFill>
              <a:srgbClr val="4F5AAF"/>
            </a:solidFill>
            <a:ln cap="rnd">
              <a:noFill/>
              <a:prstDash val="solid"/>
              <a:round/>
            </a:ln>
          </p:spPr>
        </p:sp>
        <p:sp>
          <p:nvSpPr>
            <p:cNvPr name="TextBox 4" id="4"/>
            <p:cNvSpPr txBox="true"/>
            <p:nvPr/>
          </p:nvSpPr>
          <p:spPr>
            <a:xfrm>
              <a:off x="0" y="-57150"/>
              <a:ext cx="3961892" cy="2222073"/>
            </a:xfrm>
            <a:prstGeom prst="rect">
              <a:avLst/>
            </a:prstGeom>
          </p:spPr>
          <p:txBody>
            <a:bodyPr anchor="ctr" rtlCol="false" tIns="50800" lIns="50800" bIns="50800" rIns="50800"/>
            <a:lstStyle/>
            <a:p>
              <a:pPr algn="ctr" marL="0" indent="0" lvl="0">
                <a:lnSpc>
                  <a:spcPts val="3359"/>
                </a:lnSpc>
                <a:spcBef>
                  <a:spcPct val="0"/>
                </a:spcBef>
              </a:pPr>
            </a:p>
          </p:txBody>
        </p:sp>
      </p:grpSp>
      <p:sp>
        <p:nvSpPr>
          <p:cNvPr name="Freeform 5" id="5"/>
          <p:cNvSpPr/>
          <p:nvPr/>
        </p:nvSpPr>
        <p:spPr>
          <a:xfrm flipH="false" flipV="false" rot="-3117037">
            <a:off x="16099474" y="7952721"/>
            <a:ext cx="2112604" cy="1859092"/>
          </a:xfrm>
          <a:custGeom>
            <a:avLst/>
            <a:gdLst/>
            <a:ahLst/>
            <a:cxnLst/>
            <a:rect r="r" b="b" t="t" l="l"/>
            <a:pathLst>
              <a:path h="1859092" w="2112604">
                <a:moveTo>
                  <a:pt x="0" y="0"/>
                </a:moveTo>
                <a:lnTo>
                  <a:pt x="2112605" y="0"/>
                </a:lnTo>
                <a:lnTo>
                  <a:pt x="2112605" y="1859092"/>
                </a:lnTo>
                <a:lnTo>
                  <a:pt x="0" y="185909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6" id="6"/>
          <p:cNvSpPr/>
          <p:nvPr/>
        </p:nvSpPr>
        <p:spPr>
          <a:xfrm flipH="false" flipV="false" rot="0">
            <a:off x="11664954" y="1965021"/>
            <a:ext cx="5490823" cy="6356958"/>
          </a:xfrm>
          <a:custGeom>
            <a:avLst/>
            <a:gdLst/>
            <a:ahLst/>
            <a:cxnLst/>
            <a:rect r="r" b="b" t="t" l="l"/>
            <a:pathLst>
              <a:path h="6356958" w="5490823">
                <a:moveTo>
                  <a:pt x="0" y="0"/>
                </a:moveTo>
                <a:lnTo>
                  <a:pt x="5490822" y="0"/>
                </a:lnTo>
                <a:lnTo>
                  <a:pt x="5490822" y="6356958"/>
                </a:lnTo>
                <a:lnTo>
                  <a:pt x="0" y="6356958"/>
                </a:lnTo>
                <a:lnTo>
                  <a:pt x="0" y="0"/>
                </a:lnTo>
                <a:close/>
              </a:path>
            </a:pathLst>
          </a:custGeom>
          <a:blipFill>
            <a:blip r:embed="rId4"/>
            <a:stretch>
              <a:fillRect l="0" t="0" r="0" b="0"/>
            </a:stretch>
          </a:blipFill>
        </p:spPr>
      </p:sp>
      <p:grpSp>
        <p:nvGrpSpPr>
          <p:cNvPr name="Group 7" id="7"/>
          <p:cNvGrpSpPr/>
          <p:nvPr/>
        </p:nvGrpSpPr>
        <p:grpSpPr>
          <a:xfrm rot="0">
            <a:off x="1434569" y="2794292"/>
            <a:ext cx="14699626" cy="1019091"/>
            <a:chOff x="0" y="0"/>
            <a:chExt cx="19599501" cy="1358788"/>
          </a:xfrm>
        </p:grpSpPr>
        <p:sp>
          <p:nvSpPr>
            <p:cNvPr name="TextBox 8" id="8"/>
            <p:cNvSpPr txBox="true"/>
            <p:nvPr/>
          </p:nvSpPr>
          <p:spPr>
            <a:xfrm rot="0">
              <a:off x="0" y="-9525"/>
              <a:ext cx="19599501" cy="517525"/>
            </a:xfrm>
            <a:prstGeom prst="rect">
              <a:avLst/>
            </a:prstGeom>
          </p:spPr>
          <p:txBody>
            <a:bodyPr anchor="t" rtlCol="false" tIns="0" lIns="0" bIns="0" rIns="0">
              <a:spAutoFit/>
            </a:bodyPr>
            <a:lstStyle/>
            <a:p>
              <a:pPr algn="l" marL="0" indent="0" lvl="0">
                <a:lnSpc>
                  <a:spcPts val="3000"/>
                </a:lnSpc>
                <a:spcBef>
                  <a:spcPct val="0"/>
                </a:spcBef>
              </a:pPr>
            </a:p>
          </p:txBody>
        </p:sp>
        <p:sp>
          <p:nvSpPr>
            <p:cNvPr name="TextBox 9" id="9"/>
            <p:cNvSpPr txBox="true"/>
            <p:nvPr/>
          </p:nvSpPr>
          <p:spPr>
            <a:xfrm rot="0">
              <a:off x="0" y="811629"/>
              <a:ext cx="15344253" cy="547159"/>
            </a:xfrm>
            <a:prstGeom prst="rect">
              <a:avLst/>
            </a:prstGeom>
          </p:spPr>
          <p:txBody>
            <a:bodyPr anchor="t" rtlCol="false" tIns="0" lIns="0" bIns="0" rIns="0">
              <a:spAutoFit/>
            </a:bodyPr>
            <a:lstStyle/>
            <a:p>
              <a:pPr algn="l" marL="0" indent="0" lvl="0">
                <a:lnSpc>
                  <a:spcPts val="3499"/>
                </a:lnSpc>
              </a:pPr>
            </a:p>
          </p:txBody>
        </p:sp>
      </p:grpSp>
      <p:grpSp>
        <p:nvGrpSpPr>
          <p:cNvPr name="Group 10" id="10"/>
          <p:cNvGrpSpPr/>
          <p:nvPr/>
        </p:nvGrpSpPr>
        <p:grpSpPr>
          <a:xfrm rot="0">
            <a:off x="1058456" y="3096519"/>
            <a:ext cx="10010920" cy="538251"/>
            <a:chOff x="0" y="0"/>
            <a:chExt cx="13347893" cy="717668"/>
          </a:xfrm>
        </p:grpSpPr>
        <p:sp>
          <p:nvSpPr>
            <p:cNvPr name="TextBox 11" id="11"/>
            <p:cNvSpPr txBox="true"/>
            <p:nvPr/>
          </p:nvSpPr>
          <p:spPr>
            <a:xfrm rot="0">
              <a:off x="0" y="0"/>
              <a:ext cx="13347893" cy="268309"/>
            </a:xfrm>
            <a:prstGeom prst="rect">
              <a:avLst/>
            </a:prstGeom>
          </p:spPr>
          <p:txBody>
            <a:bodyPr anchor="t" rtlCol="false" tIns="0" lIns="0" bIns="0" rIns="0">
              <a:spAutoFit/>
            </a:bodyPr>
            <a:lstStyle/>
            <a:p>
              <a:pPr algn="l" marL="0" indent="0" lvl="0">
                <a:lnSpc>
                  <a:spcPts val="1584"/>
                </a:lnSpc>
                <a:spcBef>
                  <a:spcPct val="0"/>
                </a:spcBef>
              </a:pPr>
            </a:p>
          </p:txBody>
        </p:sp>
        <p:sp>
          <p:nvSpPr>
            <p:cNvPr name="TextBox 12" id="12"/>
            <p:cNvSpPr txBox="true"/>
            <p:nvPr/>
          </p:nvSpPr>
          <p:spPr>
            <a:xfrm rot="0">
              <a:off x="0" y="425255"/>
              <a:ext cx="10449932" cy="292413"/>
            </a:xfrm>
            <a:prstGeom prst="rect">
              <a:avLst/>
            </a:prstGeom>
          </p:spPr>
          <p:txBody>
            <a:bodyPr anchor="t" rtlCol="false" tIns="0" lIns="0" bIns="0" rIns="0">
              <a:spAutoFit/>
            </a:bodyPr>
            <a:lstStyle/>
            <a:p>
              <a:pPr algn="l" marL="0" indent="0" lvl="0">
                <a:lnSpc>
                  <a:spcPts val="1848"/>
                </a:lnSpc>
              </a:pPr>
            </a:p>
          </p:txBody>
        </p:sp>
      </p:grpSp>
      <p:sp>
        <p:nvSpPr>
          <p:cNvPr name="TextBox 13" id="13"/>
          <p:cNvSpPr txBox="true"/>
          <p:nvPr/>
        </p:nvSpPr>
        <p:spPr>
          <a:xfrm rot="0">
            <a:off x="1434569" y="952500"/>
            <a:ext cx="7910275" cy="687580"/>
          </a:xfrm>
          <a:prstGeom prst="rect">
            <a:avLst/>
          </a:prstGeom>
        </p:spPr>
        <p:txBody>
          <a:bodyPr anchor="t" rtlCol="false" tIns="0" lIns="0" bIns="0" rIns="0">
            <a:spAutoFit/>
          </a:bodyPr>
          <a:lstStyle/>
          <a:p>
            <a:pPr algn="l" marL="0" indent="0" lvl="0">
              <a:lnSpc>
                <a:spcPts val="5676"/>
              </a:lnSpc>
              <a:spcBef>
                <a:spcPct val="0"/>
              </a:spcBef>
            </a:pPr>
            <a:r>
              <a:rPr lang="en-US" b="true" sz="4054" strike="noStrike" u="none">
                <a:solidFill>
                  <a:srgbClr val="FFFFFF"/>
                </a:solidFill>
                <a:latin typeface="Canva Sans Bold"/>
                <a:ea typeface="Canva Sans Bold"/>
                <a:cs typeface="Canva Sans Bold"/>
                <a:sym typeface="Canva Sans Bold"/>
              </a:rPr>
              <a:t>3. Biology and Medical Imaging:</a:t>
            </a:r>
          </a:p>
        </p:txBody>
      </p:sp>
      <p:sp>
        <p:nvSpPr>
          <p:cNvPr name="TextBox 14" id="14"/>
          <p:cNvSpPr txBox="true"/>
          <p:nvPr/>
        </p:nvSpPr>
        <p:spPr>
          <a:xfrm rot="0">
            <a:off x="971162" y="2016327"/>
            <a:ext cx="9823242" cy="6327816"/>
          </a:xfrm>
          <a:prstGeom prst="rect">
            <a:avLst/>
          </a:prstGeom>
        </p:spPr>
        <p:txBody>
          <a:bodyPr anchor="t" rtlCol="false" tIns="0" lIns="0" bIns="0" rIns="0">
            <a:spAutoFit/>
          </a:bodyPr>
          <a:lstStyle/>
          <a:p>
            <a:pPr algn="l" marL="0" indent="0" lvl="0">
              <a:lnSpc>
                <a:spcPts val="5601"/>
              </a:lnSpc>
              <a:spcBef>
                <a:spcPct val="0"/>
              </a:spcBef>
            </a:pPr>
            <a:r>
              <a:rPr lang="en-US" sz="4000" strike="noStrike" u="none">
                <a:solidFill>
                  <a:srgbClr val="FFFFFF"/>
                </a:solidFill>
                <a:latin typeface="Canva Sans"/>
                <a:ea typeface="Canva Sans"/>
                <a:cs typeface="Canva Sans"/>
                <a:sym typeface="Canva Sans"/>
              </a:rPr>
              <a:t>Used for analyzing cellular structures,</a:t>
            </a:r>
          </a:p>
          <a:p>
            <a:pPr algn="l" marL="0" indent="0" lvl="0">
              <a:lnSpc>
                <a:spcPts val="5601"/>
              </a:lnSpc>
              <a:spcBef>
                <a:spcPct val="0"/>
              </a:spcBef>
            </a:pPr>
            <a:r>
              <a:rPr lang="en-US" sz="4000" strike="noStrike" u="none">
                <a:solidFill>
                  <a:srgbClr val="FFFFFF"/>
                </a:solidFill>
                <a:latin typeface="Canva Sans"/>
                <a:ea typeface="Canva Sans"/>
                <a:cs typeface="Canva Sans"/>
                <a:sym typeface="Canva Sans"/>
              </a:rPr>
              <a:t> for example:</a:t>
            </a:r>
          </a:p>
          <a:p>
            <a:pPr algn="l" marL="0" indent="0" lvl="0">
              <a:lnSpc>
                <a:spcPts val="5601"/>
              </a:lnSpc>
              <a:spcBef>
                <a:spcPct val="0"/>
              </a:spcBef>
            </a:pPr>
          </a:p>
          <a:p>
            <a:pPr algn="l" marL="0" indent="0" lvl="0">
              <a:lnSpc>
                <a:spcPts val="5601"/>
              </a:lnSpc>
              <a:spcBef>
                <a:spcPct val="0"/>
              </a:spcBef>
            </a:pPr>
            <a:r>
              <a:rPr lang="en-US" sz="4000" strike="noStrike" u="none">
                <a:solidFill>
                  <a:srgbClr val="FFFFFF"/>
                </a:solidFill>
                <a:latin typeface="Canva Sans"/>
                <a:ea typeface="Canva Sans"/>
                <a:cs typeface="Canva Sans"/>
                <a:sym typeface="Canva Sans"/>
              </a:rPr>
              <a:t>- Modeling the shape and boundaries of </a:t>
            </a:r>
          </a:p>
          <a:p>
            <a:pPr algn="l" marL="0" indent="0" lvl="0">
              <a:lnSpc>
                <a:spcPts val="5601"/>
              </a:lnSpc>
              <a:spcBef>
                <a:spcPct val="0"/>
              </a:spcBef>
            </a:pPr>
            <a:r>
              <a:rPr lang="en-US" sz="4000" strike="noStrike" u="none">
                <a:solidFill>
                  <a:srgbClr val="FFFFFF"/>
                </a:solidFill>
                <a:latin typeface="Canva Sans"/>
                <a:ea typeface="Canva Sans"/>
                <a:cs typeface="Canva Sans"/>
                <a:sym typeface="Canva Sans"/>
              </a:rPr>
              <a:t>biological cells</a:t>
            </a:r>
          </a:p>
          <a:p>
            <a:pPr algn="l" marL="0" indent="0" lvl="0">
              <a:lnSpc>
                <a:spcPts val="5601"/>
              </a:lnSpc>
              <a:spcBef>
                <a:spcPct val="0"/>
              </a:spcBef>
            </a:pPr>
            <a:r>
              <a:rPr lang="en-US" sz="4000" strike="noStrike" u="none">
                <a:solidFill>
                  <a:srgbClr val="FFFFFF"/>
                </a:solidFill>
                <a:latin typeface="Canva Sans"/>
                <a:ea typeface="Canva Sans"/>
                <a:cs typeface="Canva Sans"/>
                <a:sym typeface="Canva Sans"/>
              </a:rPr>
              <a:t>- Understanding patterns in tissue</a:t>
            </a:r>
          </a:p>
          <a:p>
            <a:pPr algn="l" marL="0" indent="0" lvl="0">
              <a:lnSpc>
                <a:spcPts val="5601"/>
              </a:lnSpc>
              <a:spcBef>
                <a:spcPct val="0"/>
              </a:spcBef>
            </a:pPr>
            <a:r>
              <a:rPr lang="en-US" sz="4000" strike="noStrike" u="none">
                <a:solidFill>
                  <a:srgbClr val="FFFFFF"/>
                </a:solidFill>
                <a:latin typeface="Canva Sans"/>
                <a:ea typeface="Canva Sans"/>
                <a:cs typeface="Canva Sans"/>
                <a:sym typeface="Canva Sans"/>
              </a:rPr>
              <a:t> organization</a:t>
            </a:r>
          </a:p>
          <a:p>
            <a:pPr algn="l" marL="0" indent="0" lvl="0">
              <a:lnSpc>
                <a:spcPts val="5601"/>
              </a:lnSpc>
              <a:spcBef>
                <a:spcPct val="0"/>
              </a:spcBef>
            </a:pPr>
            <a:r>
              <a:rPr lang="en-US" sz="4000" strike="noStrike" u="none">
                <a:solidFill>
                  <a:srgbClr val="FFFFFF"/>
                </a:solidFill>
                <a:latin typeface="Canva Sans"/>
                <a:ea typeface="Canva Sans"/>
                <a:cs typeface="Canva Sans"/>
                <a:sym typeface="Canva Sans"/>
              </a:rPr>
              <a:t>- Analyzing spatial distribution of </a:t>
            </a:r>
          </a:p>
          <a:p>
            <a:pPr algn="l" marL="0" indent="0" lvl="0">
              <a:lnSpc>
                <a:spcPts val="5601"/>
              </a:lnSpc>
              <a:spcBef>
                <a:spcPct val="0"/>
              </a:spcBef>
            </a:pPr>
            <a:r>
              <a:rPr lang="en-US" sz="4000" strike="noStrike" u="none">
                <a:solidFill>
                  <a:srgbClr val="FFFFFF"/>
                </a:solidFill>
                <a:latin typeface="Canva Sans"/>
                <a:ea typeface="Canva Sans"/>
                <a:cs typeface="Canva Sans"/>
                <a:sym typeface="Canva Sans"/>
              </a:rPr>
              <a:t>organic matter</a:t>
            </a:r>
          </a:p>
        </p:txBody>
      </p:sp>
    </p:spTree>
  </p:cSld>
  <p:clrMapOvr>
    <a:masterClrMapping/>
  </p:clrMapOvr>
</p:sld>
</file>

<file path=ppt/slides/slide140.xml><?xml version="1.0" encoding="utf-8"?>
<p:sld xmlns:p="http://schemas.openxmlformats.org/presentationml/2006/main" xmlns:a="http://schemas.openxmlformats.org/drawingml/2006/main" xmlns:r="http://schemas.openxmlformats.org/officeDocument/2006/relationships">
  <p:cSld>
    <p:bg>
      <p:bgPr>
        <a:solidFill>
          <a:srgbClr val="1E1E3F"/>
        </a:solidFill>
      </p:bgPr>
    </p:bg>
    <p:spTree>
      <p:nvGrpSpPr>
        <p:cNvPr id="1" name=""/>
        <p:cNvGrpSpPr/>
        <p:nvPr/>
      </p:nvGrpSpPr>
      <p:grpSpPr>
        <a:xfrm>
          <a:off x="0" y="0"/>
          <a:ext cx="0" cy="0"/>
          <a:chOff x="0" y="0"/>
          <a:chExt cx="0" cy="0"/>
        </a:xfrm>
      </p:grpSpPr>
      <p:grpSp>
        <p:nvGrpSpPr>
          <p:cNvPr name="Group 2" id="2"/>
          <p:cNvGrpSpPr/>
          <p:nvPr/>
        </p:nvGrpSpPr>
        <p:grpSpPr>
          <a:xfrm rot="0">
            <a:off x="371750" y="534780"/>
            <a:ext cx="16887550" cy="9217439"/>
            <a:chOff x="0" y="0"/>
            <a:chExt cx="4447750" cy="2427638"/>
          </a:xfrm>
        </p:grpSpPr>
        <p:sp>
          <p:nvSpPr>
            <p:cNvPr name="Freeform 3" id="3"/>
            <p:cNvSpPr/>
            <p:nvPr/>
          </p:nvSpPr>
          <p:spPr>
            <a:xfrm flipH="false" flipV="false" rot="0">
              <a:off x="0" y="0"/>
              <a:ext cx="4447750" cy="2427638"/>
            </a:xfrm>
            <a:custGeom>
              <a:avLst/>
              <a:gdLst/>
              <a:ahLst/>
              <a:cxnLst/>
              <a:rect r="r" b="b" t="t" l="l"/>
              <a:pathLst>
                <a:path h="2427638" w="4447750">
                  <a:moveTo>
                    <a:pt x="20630" y="0"/>
                  </a:moveTo>
                  <a:lnTo>
                    <a:pt x="4427120" y="0"/>
                  </a:lnTo>
                  <a:cubicBezTo>
                    <a:pt x="4432591" y="0"/>
                    <a:pt x="4437839" y="2173"/>
                    <a:pt x="4441708" y="6042"/>
                  </a:cubicBezTo>
                  <a:cubicBezTo>
                    <a:pt x="4445576" y="9911"/>
                    <a:pt x="4447750" y="15158"/>
                    <a:pt x="4447750" y="20630"/>
                  </a:cubicBezTo>
                  <a:lnTo>
                    <a:pt x="4447750" y="2407009"/>
                  </a:lnTo>
                  <a:cubicBezTo>
                    <a:pt x="4447750" y="2412480"/>
                    <a:pt x="4445576" y="2417727"/>
                    <a:pt x="4441708" y="2421596"/>
                  </a:cubicBezTo>
                  <a:cubicBezTo>
                    <a:pt x="4437839" y="2425465"/>
                    <a:pt x="4432591" y="2427638"/>
                    <a:pt x="4427120" y="2427638"/>
                  </a:cubicBezTo>
                  <a:lnTo>
                    <a:pt x="20630" y="2427638"/>
                  </a:lnTo>
                  <a:cubicBezTo>
                    <a:pt x="9236" y="2427638"/>
                    <a:pt x="0" y="2418402"/>
                    <a:pt x="0" y="2407009"/>
                  </a:cubicBezTo>
                  <a:lnTo>
                    <a:pt x="0" y="20630"/>
                  </a:lnTo>
                  <a:cubicBezTo>
                    <a:pt x="0" y="15158"/>
                    <a:pt x="2173" y="9911"/>
                    <a:pt x="6042" y="6042"/>
                  </a:cubicBezTo>
                  <a:cubicBezTo>
                    <a:pt x="9911" y="2173"/>
                    <a:pt x="15158" y="0"/>
                    <a:pt x="20630" y="0"/>
                  </a:cubicBezTo>
                  <a:close/>
                </a:path>
              </a:pathLst>
            </a:custGeom>
            <a:solidFill>
              <a:srgbClr val="4F5AAF"/>
            </a:solidFill>
            <a:ln cap="rnd">
              <a:noFill/>
              <a:prstDash val="solid"/>
              <a:round/>
            </a:ln>
          </p:spPr>
        </p:sp>
        <p:sp>
          <p:nvSpPr>
            <p:cNvPr name="TextBox 4" id="4"/>
            <p:cNvSpPr txBox="true"/>
            <p:nvPr/>
          </p:nvSpPr>
          <p:spPr>
            <a:xfrm>
              <a:off x="0" y="-66675"/>
              <a:ext cx="4447750" cy="2494313"/>
            </a:xfrm>
            <a:prstGeom prst="rect">
              <a:avLst/>
            </a:prstGeom>
          </p:spPr>
          <p:txBody>
            <a:bodyPr anchor="t" rtlCol="false" tIns="50800" lIns="50800" bIns="50800" rIns="50800"/>
            <a:lstStyle/>
            <a:p>
              <a:pPr algn="l">
                <a:lnSpc>
                  <a:spcPts val="4146"/>
                </a:lnSpc>
              </a:pPr>
            </a:p>
            <a:p>
              <a:pPr algn="l">
                <a:lnSpc>
                  <a:spcPts val="4146"/>
                </a:lnSpc>
              </a:pPr>
            </a:p>
            <a:p>
              <a:pPr algn="just">
                <a:lnSpc>
                  <a:spcPts val="4146"/>
                </a:lnSpc>
              </a:pPr>
            </a:p>
            <a:p>
              <a:pPr algn="just" marL="0" indent="0" lvl="0">
                <a:lnSpc>
                  <a:spcPts val="4146"/>
                </a:lnSpc>
                <a:spcBef>
                  <a:spcPct val="0"/>
                </a:spcBef>
              </a:pPr>
            </a:p>
            <a:p>
              <a:pPr algn="l" marL="0" indent="0" lvl="0">
                <a:lnSpc>
                  <a:spcPts val="4146"/>
                </a:lnSpc>
                <a:spcBef>
                  <a:spcPct val="0"/>
                </a:spcBef>
              </a:pPr>
              <a:r>
                <a:rPr lang="en-US" sz="2961" strike="noStrike" u="none">
                  <a:solidFill>
                    <a:srgbClr val="FFFFFF"/>
                  </a:solidFill>
                  <a:latin typeface="Helvetica World"/>
                  <a:ea typeface="Helvetica World"/>
                  <a:cs typeface="Helvetica World"/>
                  <a:sym typeface="Helvetica World"/>
                </a:rPr>
                <a:t> </a:t>
              </a:r>
            </a:p>
            <a:p>
              <a:pPr algn="l" marL="0" indent="0" lvl="0">
                <a:lnSpc>
                  <a:spcPts val="4146"/>
                </a:lnSpc>
                <a:spcBef>
                  <a:spcPct val="0"/>
                </a:spcBef>
              </a:pPr>
              <a:r>
                <a:rPr lang="en-US" sz="2961" strike="noStrike" u="none">
                  <a:solidFill>
                    <a:srgbClr val="FFFFFF"/>
                  </a:solidFill>
                  <a:latin typeface="Helvetica World"/>
                  <a:ea typeface="Helvetica World"/>
                  <a:cs typeface="Helvetica World"/>
                  <a:sym typeface="Helvetica World"/>
                </a:rPr>
                <a:t> </a:t>
              </a:r>
            </a:p>
            <a:p>
              <a:pPr algn="l" marL="0" indent="0" lvl="0">
                <a:lnSpc>
                  <a:spcPts val="4146"/>
                </a:lnSpc>
                <a:spcBef>
                  <a:spcPct val="0"/>
                </a:spcBef>
              </a:pPr>
            </a:p>
            <a:p>
              <a:pPr algn="l" marL="0" indent="0" lvl="0">
                <a:lnSpc>
                  <a:spcPts val="4146"/>
                </a:lnSpc>
                <a:spcBef>
                  <a:spcPct val="0"/>
                </a:spcBef>
              </a:pPr>
            </a:p>
          </p:txBody>
        </p:sp>
      </p:grpSp>
      <p:sp>
        <p:nvSpPr>
          <p:cNvPr name="Freeform 5" id="5"/>
          <p:cNvSpPr/>
          <p:nvPr/>
        </p:nvSpPr>
        <p:spPr>
          <a:xfrm flipH="false" flipV="false" rot="0">
            <a:off x="1028700" y="766596"/>
            <a:ext cx="7164477" cy="1576930"/>
          </a:xfrm>
          <a:custGeom>
            <a:avLst/>
            <a:gdLst/>
            <a:ahLst/>
            <a:cxnLst/>
            <a:rect r="r" b="b" t="t" l="l"/>
            <a:pathLst>
              <a:path h="1576930" w="7164477">
                <a:moveTo>
                  <a:pt x="0" y="0"/>
                </a:moveTo>
                <a:lnTo>
                  <a:pt x="7164477" y="0"/>
                </a:lnTo>
                <a:lnTo>
                  <a:pt x="7164477" y="1576929"/>
                </a:lnTo>
                <a:lnTo>
                  <a:pt x="0" y="1576929"/>
                </a:lnTo>
                <a:lnTo>
                  <a:pt x="0" y="0"/>
                </a:lnTo>
                <a:close/>
              </a:path>
            </a:pathLst>
          </a:custGeom>
          <a:blipFill>
            <a:blip r:embed="rId2"/>
            <a:stretch>
              <a:fillRect l="0" t="0" r="0" b="0"/>
            </a:stretch>
          </a:blipFill>
        </p:spPr>
      </p:sp>
      <p:sp>
        <p:nvSpPr>
          <p:cNvPr name="TextBox 6" id="6"/>
          <p:cNvSpPr txBox="true"/>
          <p:nvPr/>
        </p:nvSpPr>
        <p:spPr>
          <a:xfrm rot="0">
            <a:off x="747341" y="2276850"/>
            <a:ext cx="15628028" cy="6843015"/>
          </a:xfrm>
          <a:prstGeom prst="rect">
            <a:avLst/>
          </a:prstGeom>
        </p:spPr>
        <p:txBody>
          <a:bodyPr anchor="t" rtlCol="false" tIns="0" lIns="0" bIns="0" rIns="0">
            <a:spAutoFit/>
          </a:bodyPr>
          <a:lstStyle/>
          <a:p>
            <a:pPr algn="l" rtl="true">
              <a:lnSpc>
                <a:spcPts val="4395"/>
              </a:lnSpc>
              <a:spcBef>
                <a:spcPct val="0"/>
              </a:spcBef>
            </a:pPr>
            <a:r>
              <a:rPr lang="en-US" sz="3139">
                <a:solidFill>
                  <a:srgbClr val="FB5E55"/>
                </a:solidFill>
                <a:latin typeface="Helvetica World"/>
                <a:ea typeface="Helvetica World"/>
                <a:cs typeface="Helvetica World"/>
                <a:sym typeface="Helvetica World"/>
              </a:rPr>
              <a:t>Description</a:t>
            </a:r>
          </a:p>
          <a:p>
            <a:pPr algn="l" rtl="true">
              <a:lnSpc>
                <a:spcPts val="3275"/>
              </a:lnSpc>
              <a:spcBef>
                <a:spcPct val="0"/>
              </a:spcBef>
            </a:pPr>
            <a:r>
              <a:rPr lang="en-US" sz="2339">
                <a:solidFill>
                  <a:srgbClr val="FFFFFF"/>
                </a:solidFill>
                <a:latin typeface="Helvetica World"/>
                <a:ea typeface="Helvetica World"/>
                <a:cs typeface="Helvetica World"/>
                <a:sym typeface="Helvetica World"/>
              </a:rPr>
              <a:t>Sets the visible boundaries of the plot to match the computed minimum and maximum x/y values of the Voronoi diagram</a:t>
            </a:r>
            <a:r>
              <a:rPr lang="ar-EG" sz="2339">
                <a:solidFill>
                  <a:srgbClr val="FFFFFF"/>
                </a:solidFill>
                <a:latin typeface="Helvetica World"/>
                <a:ea typeface="Helvetica World"/>
                <a:cs typeface="Helvetica World"/>
                <a:sym typeface="Helvetica World"/>
                <a:rtl val="true"/>
              </a:rPr>
              <a:t>.</a:t>
            </a:r>
          </a:p>
          <a:p>
            <a:pPr algn="l" rtl="true">
              <a:lnSpc>
                <a:spcPts val="3275"/>
              </a:lnSpc>
              <a:spcBef>
                <a:spcPct val="0"/>
              </a:spcBef>
            </a:pPr>
            <a:r>
              <a:rPr lang="en-US" sz="2339">
                <a:solidFill>
                  <a:srgbClr val="FFFFFF"/>
                </a:solidFill>
                <a:latin typeface="Helvetica World"/>
                <a:ea typeface="Helvetica World"/>
                <a:cs typeface="Helvetica World"/>
                <a:sym typeface="Helvetica World"/>
              </a:rPr>
              <a:t>This ensures the whole diagram appears inside the canvas without clipping</a:t>
            </a:r>
          </a:p>
          <a:p>
            <a:pPr algn="l" rtl="true">
              <a:lnSpc>
                <a:spcPts val="4395"/>
              </a:lnSpc>
              <a:spcBef>
                <a:spcPct val="0"/>
              </a:spcBef>
            </a:pPr>
            <a:r>
              <a:rPr lang="en-US" sz="3139">
                <a:solidFill>
                  <a:srgbClr val="FF6161"/>
                </a:solidFill>
                <a:latin typeface="Helvetica World"/>
                <a:ea typeface="Helvetica World"/>
                <a:cs typeface="Helvetica World"/>
                <a:sym typeface="Helvetica World"/>
              </a:rPr>
              <a:t>Parameters</a:t>
            </a:r>
          </a:p>
          <a:p>
            <a:pPr algn="l" rtl="true">
              <a:lnSpc>
                <a:spcPts val="3555"/>
              </a:lnSpc>
              <a:spcBef>
                <a:spcPct val="0"/>
              </a:spcBef>
            </a:pPr>
            <a:r>
              <a:rPr lang="en-US" sz="2539">
                <a:solidFill>
                  <a:srgbClr val="FFFFFF"/>
                </a:solidFill>
                <a:latin typeface="Helvetica World"/>
                <a:ea typeface="Helvetica World"/>
                <a:cs typeface="Helvetica World"/>
                <a:sym typeface="Helvetica World"/>
              </a:rPr>
              <a:t>No parameters — uses class attribute</a:t>
            </a:r>
            <a:r>
              <a:rPr lang="ar-EG" sz="2539">
                <a:solidFill>
                  <a:srgbClr val="000000"/>
                </a:solidFill>
                <a:latin typeface="Helvetica World"/>
                <a:ea typeface="Helvetica World"/>
                <a:cs typeface="Helvetica World"/>
                <a:sym typeface="Helvetica World"/>
                <a:rtl val="true"/>
              </a:rPr>
              <a:t> </a:t>
            </a:r>
            <a:r>
              <a:rPr lang="ar-EG" sz="2539">
                <a:solidFill>
                  <a:srgbClr val="FFFFFF"/>
                </a:solidFill>
                <a:latin typeface="Helvetica World"/>
                <a:ea typeface="Helvetica World"/>
                <a:cs typeface="Helvetica World"/>
                <a:sym typeface="Helvetica World"/>
                <a:rtl val="true"/>
              </a:rPr>
              <a:t> </a:t>
            </a:r>
          </a:p>
          <a:p>
            <a:pPr algn="l" rtl="true">
              <a:lnSpc>
                <a:spcPts val="3555"/>
              </a:lnSpc>
              <a:spcBef>
                <a:spcPct val="0"/>
              </a:spcBef>
            </a:pPr>
            <a:r>
              <a:rPr lang="en-US" sz="2539">
                <a:solidFill>
                  <a:srgbClr val="FFFFFF"/>
                </a:solidFill>
                <a:latin typeface="Helvetica World"/>
                <a:ea typeface="Helvetica World"/>
                <a:cs typeface="Helvetica World"/>
                <a:sym typeface="Helvetica World"/>
              </a:rPr>
              <a:t>Attributes Used</a:t>
            </a:r>
          </a:p>
          <a:p>
            <a:pPr algn="l" rtl="true">
              <a:lnSpc>
                <a:spcPts val="3555"/>
              </a:lnSpc>
              <a:spcBef>
                <a:spcPct val="0"/>
              </a:spcBef>
            </a:pPr>
            <a:r>
              <a:rPr lang="ar-EG" sz="2539">
                <a:solidFill>
                  <a:srgbClr val="FFFFFF"/>
                </a:solidFill>
                <a:latin typeface="Helvetica World"/>
                <a:ea typeface="Helvetica World"/>
                <a:cs typeface="Helvetica World"/>
                <a:sym typeface="Helvetica World"/>
                <a:rtl val="true"/>
              </a:rPr>
              <a:t> • </a:t>
            </a:r>
            <a:r>
              <a:rPr lang="en-US" sz="2539">
                <a:solidFill>
                  <a:srgbClr val="FFFFFF"/>
                </a:solidFill>
                <a:latin typeface="Helvetica World"/>
                <a:ea typeface="Helvetica World"/>
                <a:cs typeface="Helvetica World"/>
                <a:sym typeface="Helvetica World"/>
              </a:rPr>
              <a:t>self.min_x, self.max_x</a:t>
            </a:r>
          </a:p>
          <a:p>
            <a:pPr algn="l" rtl="true">
              <a:lnSpc>
                <a:spcPts val="3555"/>
              </a:lnSpc>
              <a:spcBef>
                <a:spcPct val="0"/>
              </a:spcBef>
            </a:pPr>
            <a:r>
              <a:rPr lang="en-US" sz="2539">
                <a:solidFill>
                  <a:srgbClr val="FFFFFF"/>
                </a:solidFill>
                <a:latin typeface="Helvetica World"/>
                <a:ea typeface="Helvetica World"/>
                <a:cs typeface="Helvetica World"/>
                <a:sym typeface="Helvetica World"/>
              </a:rPr>
              <a:t>Horizontal bounds of the drawing area</a:t>
            </a:r>
            <a:r>
              <a:rPr lang="ar-EG" sz="2539">
                <a:solidFill>
                  <a:srgbClr val="FFFFFF"/>
                </a:solidFill>
                <a:latin typeface="Helvetica World"/>
                <a:ea typeface="Helvetica World"/>
                <a:cs typeface="Helvetica World"/>
                <a:sym typeface="Helvetica World"/>
                <a:rtl val="true"/>
              </a:rPr>
              <a:t>.</a:t>
            </a:r>
          </a:p>
          <a:p>
            <a:pPr algn="l" rtl="true">
              <a:lnSpc>
                <a:spcPts val="3555"/>
              </a:lnSpc>
              <a:spcBef>
                <a:spcPct val="0"/>
              </a:spcBef>
            </a:pPr>
            <a:r>
              <a:rPr lang="ar-EG" sz="2539">
                <a:solidFill>
                  <a:srgbClr val="FFFFFF"/>
                </a:solidFill>
                <a:latin typeface="Helvetica World"/>
                <a:ea typeface="Helvetica World"/>
                <a:cs typeface="Helvetica World"/>
                <a:sym typeface="Helvetica World"/>
                <a:rtl val="true"/>
              </a:rPr>
              <a:t> • </a:t>
            </a:r>
            <a:r>
              <a:rPr lang="en-US" sz="2539">
                <a:solidFill>
                  <a:srgbClr val="FFFFFF"/>
                </a:solidFill>
                <a:latin typeface="Helvetica World"/>
                <a:ea typeface="Helvetica World"/>
                <a:cs typeface="Helvetica World"/>
                <a:sym typeface="Helvetica World"/>
              </a:rPr>
              <a:t>self.min_y, self.max_y</a:t>
            </a:r>
          </a:p>
          <a:p>
            <a:pPr algn="l" rtl="true">
              <a:lnSpc>
                <a:spcPts val="3555"/>
              </a:lnSpc>
              <a:spcBef>
                <a:spcPct val="0"/>
              </a:spcBef>
            </a:pPr>
            <a:r>
              <a:rPr lang="en-US" sz="2539">
                <a:solidFill>
                  <a:srgbClr val="FFFFFF"/>
                </a:solidFill>
                <a:latin typeface="Helvetica World"/>
                <a:ea typeface="Helvetica World"/>
                <a:cs typeface="Helvetica World"/>
                <a:sym typeface="Helvetica World"/>
              </a:rPr>
              <a:t>Vertical bounds of the drawing area</a:t>
            </a:r>
            <a:r>
              <a:rPr lang="ar-EG" sz="2539">
                <a:solidFill>
                  <a:srgbClr val="FFFFFF"/>
                </a:solidFill>
                <a:latin typeface="Helvetica World"/>
                <a:ea typeface="Helvetica World"/>
                <a:cs typeface="Helvetica World"/>
                <a:sym typeface="Helvetica World"/>
                <a:rtl val="true"/>
              </a:rPr>
              <a:t>.</a:t>
            </a:r>
          </a:p>
          <a:p>
            <a:pPr algn="l" rtl="true">
              <a:lnSpc>
                <a:spcPts val="3555"/>
              </a:lnSpc>
              <a:spcBef>
                <a:spcPct val="0"/>
              </a:spcBef>
            </a:pPr>
            <a:r>
              <a:rPr lang="ar-EG" sz="2539">
                <a:solidFill>
                  <a:srgbClr val="FFFFFF"/>
                </a:solidFill>
                <a:latin typeface="Helvetica World"/>
                <a:ea typeface="Helvetica World"/>
                <a:cs typeface="Helvetica World"/>
                <a:sym typeface="Helvetica World"/>
                <a:rtl val="true"/>
              </a:rPr>
              <a:t> • </a:t>
            </a:r>
            <a:r>
              <a:rPr lang="en-US" sz="2539">
                <a:solidFill>
                  <a:srgbClr val="FFFFFF"/>
                </a:solidFill>
                <a:latin typeface="Helvetica World"/>
                <a:ea typeface="Helvetica World"/>
                <a:cs typeface="Helvetica World"/>
                <a:sym typeface="Helvetica World"/>
              </a:rPr>
              <a:t>canvas: Axes</a:t>
            </a:r>
          </a:p>
          <a:p>
            <a:pPr algn="l" rtl="true">
              <a:lnSpc>
                <a:spcPts val="3555"/>
              </a:lnSpc>
              <a:spcBef>
                <a:spcPct val="0"/>
              </a:spcBef>
            </a:pPr>
            <a:r>
              <a:rPr lang="en-US" sz="2539">
                <a:solidFill>
                  <a:srgbClr val="FFFFFF"/>
                </a:solidFill>
                <a:latin typeface="Helvetica World"/>
                <a:ea typeface="Helvetica World"/>
                <a:cs typeface="Helvetica World"/>
                <a:sym typeface="Helvetica World"/>
              </a:rPr>
              <a:t>The plotting surface where limits are applied</a:t>
            </a:r>
          </a:p>
          <a:p>
            <a:pPr algn="l" rtl="true">
              <a:lnSpc>
                <a:spcPts val="3555"/>
              </a:lnSpc>
              <a:spcBef>
                <a:spcPct val="0"/>
              </a:spcBef>
            </a:pPr>
            <a:r>
              <a:rPr lang="en-US" sz="2539">
                <a:solidFill>
                  <a:srgbClr val="FFFFFF"/>
                </a:solidFill>
                <a:latin typeface="Helvetica World"/>
                <a:ea typeface="Helvetica World"/>
                <a:cs typeface="Helvetica World"/>
                <a:sym typeface="Helvetica World"/>
              </a:rPr>
              <a:t>Returns</a:t>
            </a:r>
          </a:p>
          <a:p>
            <a:pPr algn="l" rtl="true">
              <a:lnSpc>
                <a:spcPts val="3555"/>
              </a:lnSpc>
              <a:spcBef>
                <a:spcPct val="0"/>
              </a:spcBef>
            </a:pPr>
            <a:r>
              <a:rPr lang="ar-EG" sz="2539">
                <a:solidFill>
                  <a:srgbClr val="FFFFFF"/>
                </a:solidFill>
                <a:latin typeface="Helvetica World"/>
                <a:ea typeface="Helvetica World"/>
                <a:cs typeface="Helvetica World"/>
                <a:sym typeface="Helvetica World"/>
                <a:rtl val="true"/>
              </a:rPr>
              <a:t>•</a:t>
            </a:r>
            <a:r>
              <a:rPr lang="en-US" sz="2539">
                <a:solidFill>
                  <a:srgbClr val="FFFFFF"/>
                </a:solidFill>
                <a:latin typeface="Helvetica World"/>
                <a:ea typeface="Helvetica World"/>
                <a:cs typeface="Helvetica World"/>
                <a:sym typeface="Helvetica World"/>
              </a:rPr>
              <a:t>self</a:t>
            </a:r>
          </a:p>
          <a:p>
            <a:pPr algn="l" rtl="true">
              <a:lnSpc>
                <a:spcPts val="3555"/>
              </a:lnSpc>
              <a:spcBef>
                <a:spcPct val="0"/>
              </a:spcBef>
            </a:pPr>
            <a:r>
              <a:rPr lang="en-US" sz="2539">
                <a:solidFill>
                  <a:srgbClr val="FFFFFF"/>
                </a:solidFill>
                <a:latin typeface="Helvetica World"/>
                <a:ea typeface="Helvetica World"/>
                <a:cs typeface="Helvetica World"/>
                <a:sym typeface="Helvetica World"/>
              </a:rPr>
              <a:t>For method chaining (allows writing multiple commands in a single call)</a:t>
            </a:r>
          </a:p>
        </p:txBody>
      </p:sp>
      <p:sp>
        <p:nvSpPr>
          <p:cNvPr name="Freeform 7" id="7"/>
          <p:cNvSpPr/>
          <p:nvPr/>
        </p:nvSpPr>
        <p:spPr>
          <a:xfrm flipH="false" flipV="false" rot="0">
            <a:off x="8987783" y="766596"/>
            <a:ext cx="6393353" cy="1848079"/>
          </a:xfrm>
          <a:custGeom>
            <a:avLst/>
            <a:gdLst/>
            <a:ahLst/>
            <a:cxnLst/>
            <a:rect r="r" b="b" t="t" l="l"/>
            <a:pathLst>
              <a:path h="1848079" w="6393353">
                <a:moveTo>
                  <a:pt x="0" y="0"/>
                </a:moveTo>
                <a:lnTo>
                  <a:pt x="6393353" y="0"/>
                </a:lnTo>
                <a:lnTo>
                  <a:pt x="6393353" y="1848078"/>
                </a:lnTo>
                <a:lnTo>
                  <a:pt x="0" y="1848078"/>
                </a:lnTo>
                <a:lnTo>
                  <a:pt x="0" y="0"/>
                </a:lnTo>
                <a:close/>
              </a:path>
            </a:pathLst>
          </a:custGeom>
          <a:blipFill>
            <a:blip r:embed="rId3"/>
            <a:stretch>
              <a:fillRect l="0" t="0" r="0" b="0"/>
            </a:stretch>
          </a:blipFill>
        </p:spPr>
      </p:sp>
    </p:spTree>
  </p:cSld>
  <p:clrMapOvr>
    <a:masterClrMapping/>
  </p:clrMapOvr>
</p:sld>
</file>

<file path=ppt/slides/slide141.xml><?xml version="1.0" encoding="utf-8"?>
<p:sld xmlns:p="http://schemas.openxmlformats.org/presentationml/2006/main" xmlns:a="http://schemas.openxmlformats.org/drawingml/2006/main" xmlns:r="http://schemas.openxmlformats.org/officeDocument/2006/relationships">
  <p:cSld>
    <p:bg>
      <p:bgPr>
        <a:solidFill>
          <a:srgbClr val="1E1E3F"/>
        </a:solidFill>
      </p:bgPr>
    </p:bg>
    <p:spTree>
      <p:nvGrpSpPr>
        <p:cNvPr id="1" name=""/>
        <p:cNvGrpSpPr/>
        <p:nvPr/>
      </p:nvGrpSpPr>
      <p:grpSpPr>
        <a:xfrm>
          <a:off x="0" y="0"/>
          <a:ext cx="0" cy="0"/>
          <a:chOff x="0" y="0"/>
          <a:chExt cx="0" cy="0"/>
        </a:xfrm>
      </p:grpSpPr>
      <p:grpSp>
        <p:nvGrpSpPr>
          <p:cNvPr name="Group 2" id="2"/>
          <p:cNvGrpSpPr/>
          <p:nvPr/>
        </p:nvGrpSpPr>
        <p:grpSpPr>
          <a:xfrm rot="0">
            <a:off x="666750" y="666750"/>
            <a:ext cx="16954500" cy="8953500"/>
            <a:chOff x="0" y="0"/>
            <a:chExt cx="4465383" cy="2358123"/>
          </a:xfrm>
        </p:grpSpPr>
        <p:sp>
          <p:nvSpPr>
            <p:cNvPr name="Freeform 3" id="3"/>
            <p:cNvSpPr/>
            <p:nvPr/>
          </p:nvSpPr>
          <p:spPr>
            <a:xfrm flipH="false" flipV="false" rot="0">
              <a:off x="0" y="0"/>
              <a:ext cx="4465383" cy="2358124"/>
            </a:xfrm>
            <a:custGeom>
              <a:avLst/>
              <a:gdLst/>
              <a:ahLst/>
              <a:cxnLst/>
              <a:rect r="r" b="b" t="t" l="l"/>
              <a:pathLst>
                <a:path h="2358124" w="4465383">
                  <a:moveTo>
                    <a:pt x="20548" y="0"/>
                  </a:moveTo>
                  <a:lnTo>
                    <a:pt x="4444835" y="0"/>
                  </a:lnTo>
                  <a:cubicBezTo>
                    <a:pt x="4456183" y="0"/>
                    <a:pt x="4465383" y="9200"/>
                    <a:pt x="4465383" y="20548"/>
                  </a:cubicBezTo>
                  <a:lnTo>
                    <a:pt x="4465383" y="2337575"/>
                  </a:lnTo>
                  <a:cubicBezTo>
                    <a:pt x="4465383" y="2348924"/>
                    <a:pt x="4456183" y="2358124"/>
                    <a:pt x="4444835" y="2358124"/>
                  </a:cubicBezTo>
                  <a:lnTo>
                    <a:pt x="20548" y="2358124"/>
                  </a:lnTo>
                  <a:cubicBezTo>
                    <a:pt x="9200" y="2358124"/>
                    <a:pt x="0" y="2348924"/>
                    <a:pt x="0" y="2337575"/>
                  </a:cubicBezTo>
                  <a:lnTo>
                    <a:pt x="0" y="20548"/>
                  </a:lnTo>
                  <a:cubicBezTo>
                    <a:pt x="0" y="9200"/>
                    <a:pt x="9200" y="0"/>
                    <a:pt x="20548" y="0"/>
                  </a:cubicBezTo>
                  <a:close/>
                </a:path>
              </a:pathLst>
            </a:custGeom>
            <a:solidFill>
              <a:srgbClr val="4F5AAF"/>
            </a:solidFill>
            <a:ln cap="rnd">
              <a:noFill/>
              <a:prstDash val="solid"/>
              <a:round/>
            </a:ln>
          </p:spPr>
        </p:sp>
        <p:sp>
          <p:nvSpPr>
            <p:cNvPr name="TextBox 4" id="4"/>
            <p:cNvSpPr txBox="true"/>
            <p:nvPr/>
          </p:nvSpPr>
          <p:spPr>
            <a:xfrm>
              <a:off x="0" y="-57150"/>
              <a:ext cx="4465383" cy="2415273"/>
            </a:xfrm>
            <a:prstGeom prst="rect">
              <a:avLst/>
            </a:prstGeom>
          </p:spPr>
          <p:txBody>
            <a:bodyPr anchor="ctr" rtlCol="false" tIns="50800" lIns="50800" bIns="50800" rIns="50800"/>
            <a:lstStyle/>
            <a:p>
              <a:pPr algn="ctr" marL="0" indent="0" lvl="0">
                <a:lnSpc>
                  <a:spcPts val="3359"/>
                </a:lnSpc>
                <a:spcBef>
                  <a:spcPct val="0"/>
                </a:spcBef>
              </a:pPr>
            </a:p>
          </p:txBody>
        </p:sp>
      </p:grpSp>
      <p:sp>
        <p:nvSpPr>
          <p:cNvPr name="Freeform 5" id="5"/>
          <p:cNvSpPr/>
          <p:nvPr/>
        </p:nvSpPr>
        <p:spPr>
          <a:xfrm flipH="false" flipV="false" rot="0">
            <a:off x="1028700" y="1296501"/>
            <a:ext cx="8683329" cy="2368181"/>
          </a:xfrm>
          <a:custGeom>
            <a:avLst/>
            <a:gdLst/>
            <a:ahLst/>
            <a:cxnLst/>
            <a:rect r="r" b="b" t="t" l="l"/>
            <a:pathLst>
              <a:path h="2368181" w="8683329">
                <a:moveTo>
                  <a:pt x="0" y="0"/>
                </a:moveTo>
                <a:lnTo>
                  <a:pt x="8683329" y="0"/>
                </a:lnTo>
                <a:lnTo>
                  <a:pt x="8683329" y="2368180"/>
                </a:lnTo>
                <a:lnTo>
                  <a:pt x="0" y="2368180"/>
                </a:lnTo>
                <a:lnTo>
                  <a:pt x="0" y="0"/>
                </a:lnTo>
                <a:close/>
              </a:path>
            </a:pathLst>
          </a:custGeom>
          <a:blipFill>
            <a:blip r:embed="rId2"/>
            <a:stretch>
              <a:fillRect l="0" t="0" r="0" b="0"/>
            </a:stretch>
          </a:blipFill>
        </p:spPr>
      </p:sp>
      <p:sp>
        <p:nvSpPr>
          <p:cNvPr name="TextBox 6" id="6"/>
          <p:cNvSpPr txBox="true"/>
          <p:nvPr/>
        </p:nvSpPr>
        <p:spPr>
          <a:xfrm rot="0">
            <a:off x="1028700" y="3976358"/>
            <a:ext cx="11695748" cy="4171950"/>
          </a:xfrm>
          <a:prstGeom prst="rect">
            <a:avLst/>
          </a:prstGeom>
        </p:spPr>
        <p:txBody>
          <a:bodyPr anchor="t" rtlCol="false" tIns="0" lIns="0" bIns="0" rIns="0">
            <a:spAutoFit/>
          </a:bodyPr>
          <a:lstStyle/>
          <a:p>
            <a:pPr algn="l" marL="0" indent="0" lvl="0">
              <a:lnSpc>
                <a:spcPts val="4199"/>
              </a:lnSpc>
              <a:spcBef>
                <a:spcPct val="0"/>
              </a:spcBef>
            </a:pPr>
            <a:r>
              <a:rPr lang="en-US" sz="2999">
                <a:solidFill>
                  <a:srgbClr val="FFFFFF"/>
                </a:solidFill>
                <a:latin typeface="Helvetica World"/>
                <a:ea typeface="Helvetica World"/>
                <a:cs typeface="Helvetica World"/>
                <a:sym typeface="Helvetica World"/>
              </a:rPr>
              <a:t>Retrieve the current matplotlib Figure.</a:t>
            </a:r>
            <a:r>
              <a:rPr lang="en-US" sz="2999" strike="noStrike" u="none">
                <a:solidFill>
                  <a:srgbClr val="FFFFFF"/>
                </a:solidFill>
                <a:latin typeface="Helvetica World"/>
                <a:ea typeface="Helvetica World"/>
                <a:cs typeface="Helvetica World"/>
                <a:sym typeface="Helvetica World"/>
              </a:rPr>
              <a:t> </a:t>
            </a:r>
          </a:p>
          <a:p>
            <a:pPr algn="l" marL="0" indent="0" lvl="0">
              <a:lnSpc>
                <a:spcPts val="4199"/>
              </a:lnSpc>
              <a:spcBef>
                <a:spcPct val="0"/>
              </a:spcBef>
            </a:pPr>
          </a:p>
          <a:p>
            <a:pPr algn="l" marL="0" indent="0" lvl="0">
              <a:lnSpc>
                <a:spcPts val="4199"/>
              </a:lnSpc>
              <a:spcBef>
                <a:spcPct val="0"/>
              </a:spcBef>
            </a:pPr>
            <a:r>
              <a:rPr lang="en-US" sz="2999" strike="noStrike" u="none">
                <a:solidFill>
                  <a:srgbClr val="FFFFFF"/>
                </a:solidFill>
                <a:latin typeface="Helvetica World"/>
                <a:ea typeface="Helvetica World"/>
                <a:cs typeface="Helvetica World"/>
                <a:sym typeface="Helvetica World"/>
              </a:rPr>
              <a:t>Display all open figures (wrapper around matplotlib.pyplot.show).</a:t>
            </a:r>
          </a:p>
          <a:p>
            <a:pPr algn="l" marL="0" indent="0" lvl="0">
              <a:lnSpc>
                <a:spcPts val="4199"/>
              </a:lnSpc>
              <a:spcBef>
                <a:spcPct val="0"/>
              </a:spcBef>
            </a:pPr>
            <a:r>
              <a:rPr lang="en-US" sz="2999" strike="noStrike" u="none">
                <a:solidFill>
                  <a:srgbClr val="FFFFFF"/>
                </a:solidFill>
                <a:latin typeface="Helvetica World"/>
                <a:ea typeface="Helvetica World"/>
                <a:cs typeface="Helvetica World"/>
                <a:sym typeface="Helvetica World"/>
              </a:rPr>
              <a:t> Parameters:</a:t>
            </a:r>
          </a:p>
          <a:p>
            <a:pPr algn="l" marL="0" indent="0" lvl="0">
              <a:lnSpc>
                <a:spcPts val="4199"/>
              </a:lnSpc>
              <a:spcBef>
                <a:spcPct val="0"/>
              </a:spcBef>
            </a:pPr>
            <a:r>
              <a:rPr lang="en-US" sz="2999" strike="noStrike" u="none">
                <a:solidFill>
                  <a:srgbClr val="FFFFFF"/>
                </a:solidFill>
                <a:latin typeface="Helvetica World"/>
                <a:ea typeface="Helvetica World"/>
                <a:cs typeface="Helvetica World"/>
                <a:sym typeface="Helvetica World"/>
              </a:rPr>
              <a:t> block : bool, optional</a:t>
            </a:r>
          </a:p>
          <a:p>
            <a:pPr algn="l" marL="0" indent="0" lvl="0">
              <a:lnSpc>
                <a:spcPts val="4199"/>
              </a:lnSpc>
              <a:spcBef>
                <a:spcPct val="0"/>
              </a:spcBef>
            </a:pPr>
            <a:r>
              <a:rPr lang="en-US" sz="2999" strike="noStrike" u="none">
                <a:solidFill>
                  <a:srgbClr val="FFFFFF"/>
                </a:solidFill>
                <a:latin typeface="Helvetica World"/>
                <a:ea typeface="Helvetica World"/>
                <a:cs typeface="Helvetica World"/>
                <a:sym typeface="Helvetica World"/>
              </a:rPr>
              <a:t> If True, block and run the GUI main loop until all windows are closed.</a:t>
            </a:r>
          </a:p>
          <a:p>
            <a:pPr algn="l" marL="0" indent="0" lvl="0">
              <a:lnSpc>
                <a:spcPts val="4199"/>
              </a:lnSpc>
              <a:spcBef>
                <a:spcPct val="0"/>
              </a:spcBef>
            </a:pPr>
            <a:r>
              <a:rPr lang="en-US" sz="2999" strike="noStrike" u="none">
                <a:solidFill>
                  <a:srgbClr val="FFFFFF"/>
                </a:solidFill>
                <a:latin typeface="Helvetica World"/>
                <a:ea typeface="Helvetica World"/>
                <a:cs typeface="Helvetica World"/>
                <a:sym typeface="Helvetica World"/>
              </a:rPr>
              <a:t> If False, ensure that all windows are displayed and return immediately.</a:t>
            </a:r>
          </a:p>
          <a:p>
            <a:pPr algn="l" marL="0" indent="0" lvl="0">
              <a:lnSpc>
                <a:spcPts val="4199"/>
              </a:lnSpc>
              <a:spcBef>
                <a:spcPct val="0"/>
              </a:spcBef>
            </a:pPr>
            <a:r>
              <a:rPr lang="en-US" sz="2999" strike="noStrike" u="none">
                <a:solidFill>
                  <a:srgbClr val="FFFFFF"/>
                </a:solidFill>
                <a:latin typeface="Helvetica World"/>
                <a:ea typeface="Helvetica World"/>
                <a:cs typeface="Helvetica World"/>
                <a:sym typeface="Helvetica World"/>
              </a:rPr>
              <a:t> kwargs are forwarded to matplotlib.pyplot.show.</a:t>
            </a:r>
          </a:p>
        </p:txBody>
      </p:sp>
    </p:spTree>
  </p:cSld>
  <p:clrMapOvr>
    <a:masterClrMapping/>
  </p:clrMapOvr>
</p:sld>
</file>

<file path=ppt/slides/slide142.xml><?xml version="1.0" encoding="utf-8"?>
<p:sld xmlns:p="http://schemas.openxmlformats.org/presentationml/2006/main" xmlns:a="http://schemas.openxmlformats.org/drawingml/2006/main" xmlns:r="http://schemas.openxmlformats.org/officeDocument/2006/relationships">
  <p:cSld>
    <p:bg>
      <p:bgPr>
        <a:solidFill>
          <a:srgbClr val="1E1E3F"/>
        </a:solidFill>
      </p:bgPr>
    </p:bg>
    <p:spTree>
      <p:nvGrpSpPr>
        <p:cNvPr id="1" name=""/>
        <p:cNvGrpSpPr/>
        <p:nvPr/>
      </p:nvGrpSpPr>
      <p:grpSpPr>
        <a:xfrm>
          <a:off x="0" y="0"/>
          <a:ext cx="0" cy="0"/>
          <a:chOff x="0" y="0"/>
          <a:chExt cx="0" cy="0"/>
        </a:xfrm>
      </p:grpSpPr>
      <p:grpSp>
        <p:nvGrpSpPr>
          <p:cNvPr name="Group 2" id="2"/>
          <p:cNvGrpSpPr/>
          <p:nvPr/>
        </p:nvGrpSpPr>
        <p:grpSpPr>
          <a:xfrm rot="0">
            <a:off x="666750" y="524981"/>
            <a:ext cx="16954500" cy="8953500"/>
            <a:chOff x="0" y="0"/>
            <a:chExt cx="4465383" cy="2358123"/>
          </a:xfrm>
        </p:grpSpPr>
        <p:sp>
          <p:nvSpPr>
            <p:cNvPr name="Freeform 3" id="3"/>
            <p:cNvSpPr/>
            <p:nvPr/>
          </p:nvSpPr>
          <p:spPr>
            <a:xfrm flipH="false" flipV="false" rot="0">
              <a:off x="0" y="0"/>
              <a:ext cx="4465383" cy="2358124"/>
            </a:xfrm>
            <a:custGeom>
              <a:avLst/>
              <a:gdLst/>
              <a:ahLst/>
              <a:cxnLst/>
              <a:rect r="r" b="b" t="t" l="l"/>
              <a:pathLst>
                <a:path h="2358124" w="4465383">
                  <a:moveTo>
                    <a:pt x="20548" y="0"/>
                  </a:moveTo>
                  <a:lnTo>
                    <a:pt x="4444835" y="0"/>
                  </a:lnTo>
                  <a:cubicBezTo>
                    <a:pt x="4456183" y="0"/>
                    <a:pt x="4465383" y="9200"/>
                    <a:pt x="4465383" y="20548"/>
                  </a:cubicBezTo>
                  <a:lnTo>
                    <a:pt x="4465383" y="2337575"/>
                  </a:lnTo>
                  <a:cubicBezTo>
                    <a:pt x="4465383" y="2348924"/>
                    <a:pt x="4456183" y="2358124"/>
                    <a:pt x="4444835" y="2358124"/>
                  </a:cubicBezTo>
                  <a:lnTo>
                    <a:pt x="20548" y="2358124"/>
                  </a:lnTo>
                  <a:cubicBezTo>
                    <a:pt x="9200" y="2358124"/>
                    <a:pt x="0" y="2348924"/>
                    <a:pt x="0" y="2337575"/>
                  </a:cubicBezTo>
                  <a:lnTo>
                    <a:pt x="0" y="20548"/>
                  </a:lnTo>
                  <a:cubicBezTo>
                    <a:pt x="0" y="9200"/>
                    <a:pt x="9200" y="0"/>
                    <a:pt x="20548" y="0"/>
                  </a:cubicBezTo>
                  <a:close/>
                </a:path>
              </a:pathLst>
            </a:custGeom>
            <a:solidFill>
              <a:srgbClr val="4F5AAF"/>
            </a:solidFill>
            <a:ln cap="rnd">
              <a:noFill/>
              <a:prstDash val="solid"/>
              <a:round/>
            </a:ln>
          </p:spPr>
        </p:sp>
        <p:sp>
          <p:nvSpPr>
            <p:cNvPr name="TextBox 4" id="4"/>
            <p:cNvSpPr txBox="true"/>
            <p:nvPr/>
          </p:nvSpPr>
          <p:spPr>
            <a:xfrm>
              <a:off x="0" y="-76200"/>
              <a:ext cx="4465383" cy="2434323"/>
            </a:xfrm>
            <a:prstGeom prst="rect">
              <a:avLst/>
            </a:prstGeom>
          </p:spPr>
          <p:txBody>
            <a:bodyPr anchor="t" rtlCol="false" tIns="50800" lIns="50800" bIns="50800" rIns="50800"/>
            <a:lstStyle/>
            <a:p>
              <a:pPr algn="ctr">
                <a:lnSpc>
                  <a:spcPts val="4846"/>
                </a:lnSpc>
              </a:pPr>
            </a:p>
            <a:p>
              <a:pPr algn="ctr">
                <a:lnSpc>
                  <a:spcPts val="4846"/>
                </a:lnSpc>
              </a:pPr>
            </a:p>
            <a:p>
              <a:pPr algn="ctr">
                <a:lnSpc>
                  <a:spcPts val="4286"/>
                </a:lnSpc>
              </a:pPr>
            </a:p>
            <a:p>
              <a:pPr algn="ctr">
                <a:lnSpc>
                  <a:spcPts val="4286"/>
                </a:lnSpc>
              </a:pPr>
            </a:p>
            <a:p>
              <a:pPr algn="ctr">
                <a:lnSpc>
                  <a:spcPts val="4286"/>
                </a:lnSpc>
              </a:pPr>
            </a:p>
            <a:p>
              <a:pPr algn="ctr">
                <a:lnSpc>
                  <a:spcPts val="4286"/>
                </a:lnSpc>
              </a:pPr>
            </a:p>
            <a:p>
              <a:pPr algn="l">
                <a:lnSpc>
                  <a:spcPts val="4286"/>
                </a:lnSpc>
              </a:pPr>
            </a:p>
            <a:p>
              <a:pPr algn="l">
                <a:lnSpc>
                  <a:spcPts val="4286"/>
                </a:lnSpc>
              </a:pPr>
              <a:r>
                <a:rPr lang="en-US" sz="3061">
                  <a:solidFill>
                    <a:srgbClr val="FFFFFF"/>
                  </a:solidFill>
                  <a:latin typeface="Helvetica World"/>
                  <a:ea typeface="Helvetica World"/>
                  <a:cs typeface="Helvetica World"/>
                  <a:sym typeface="Helvetica World"/>
                </a:rPr>
                <a:t>   </a:t>
              </a:r>
              <a:r>
                <a:rPr lang="en-US" sz="3061" strike="noStrike" u="none">
                  <a:solidFill>
                    <a:srgbClr val="FFFFFF"/>
                  </a:solidFill>
                  <a:latin typeface="Helvetica World"/>
                  <a:ea typeface="Helvetica World"/>
                  <a:cs typeface="Helvetica World"/>
                  <a:sym typeface="Helvetica World"/>
                </a:rPr>
                <a:t>Build a deterministic palette mapping each</a:t>
              </a:r>
            </a:p>
            <a:p>
              <a:pPr algn="l">
                <a:lnSpc>
                  <a:spcPts val="4286"/>
                </a:lnSpc>
              </a:pPr>
              <a:r>
                <a:rPr lang="en-US" sz="3061" strike="noStrike" u="none">
                  <a:solidFill>
                    <a:srgbClr val="FFFFFF"/>
                  </a:solidFill>
                  <a:latin typeface="Helvetica World"/>
                  <a:ea typeface="Helvetica World"/>
                  <a:cs typeface="Helvetica World"/>
                  <a:sym typeface="Helvetica World"/>
                </a:rPr>
                <a:t>   site to a color.</a:t>
              </a:r>
            </a:p>
          </p:txBody>
        </p:sp>
      </p:grpSp>
      <p:sp>
        <p:nvSpPr>
          <p:cNvPr name="Freeform 5" id="5"/>
          <p:cNvSpPr/>
          <p:nvPr/>
        </p:nvSpPr>
        <p:spPr>
          <a:xfrm flipH="false" flipV="false" rot="-3117037">
            <a:off x="16099474" y="7952721"/>
            <a:ext cx="2112604" cy="1859092"/>
          </a:xfrm>
          <a:custGeom>
            <a:avLst/>
            <a:gdLst/>
            <a:ahLst/>
            <a:cxnLst/>
            <a:rect r="r" b="b" t="t" l="l"/>
            <a:pathLst>
              <a:path h="1859092" w="2112604">
                <a:moveTo>
                  <a:pt x="0" y="0"/>
                </a:moveTo>
                <a:lnTo>
                  <a:pt x="2112605" y="0"/>
                </a:lnTo>
                <a:lnTo>
                  <a:pt x="2112605" y="1859092"/>
                </a:lnTo>
                <a:lnTo>
                  <a:pt x="0" y="185909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6" id="6"/>
          <p:cNvSpPr/>
          <p:nvPr/>
        </p:nvSpPr>
        <p:spPr>
          <a:xfrm flipH="false" flipV="false" rot="0">
            <a:off x="1028700" y="1028700"/>
            <a:ext cx="7883311" cy="3123576"/>
          </a:xfrm>
          <a:custGeom>
            <a:avLst/>
            <a:gdLst/>
            <a:ahLst/>
            <a:cxnLst/>
            <a:rect r="r" b="b" t="t" l="l"/>
            <a:pathLst>
              <a:path h="3123576" w="7883311">
                <a:moveTo>
                  <a:pt x="0" y="0"/>
                </a:moveTo>
                <a:lnTo>
                  <a:pt x="7883311" y="0"/>
                </a:lnTo>
                <a:lnTo>
                  <a:pt x="7883311" y="3123576"/>
                </a:lnTo>
                <a:lnTo>
                  <a:pt x="0" y="3123576"/>
                </a:lnTo>
                <a:lnTo>
                  <a:pt x="0" y="0"/>
                </a:lnTo>
                <a:close/>
              </a:path>
            </a:pathLst>
          </a:custGeom>
          <a:blipFill>
            <a:blip r:embed="rId4"/>
            <a:stretch>
              <a:fillRect l="0" t="0" r="0" b="0"/>
            </a:stretch>
          </a:blipFill>
        </p:spPr>
      </p:sp>
      <p:sp>
        <p:nvSpPr>
          <p:cNvPr name="TextBox 7" id="7"/>
          <p:cNvSpPr txBox="true"/>
          <p:nvPr/>
        </p:nvSpPr>
        <p:spPr>
          <a:xfrm rot="0">
            <a:off x="10099649" y="971550"/>
            <a:ext cx="7346245" cy="8328997"/>
          </a:xfrm>
          <a:prstGeom prst="rect">
            <a:avLst/>
          </a:prstGeom>
        </p:spPr>
        <p:txBody>
          <a:bodyPr anchor="t" rtlCol="false" tIns="0" lIns="0" bIns="0" rIns="0">
            <a:spAutoFit/>
          </a:bodyPr>
          <a:lstStyle/>
          <a:p>
            <a:pPr algn="l" rtl="true">
              <a:lnSpc>
                <a:spcPts val="3993"/>
              </a:lnSpc>
              <a:spcBef>
                <a:spcPct val="0"/>
              </a:spcBef>
            </a:pPr>
            <a:r>
              <a:rPr lang="en-US" sz="2852">
                <a:solidFill>
                  <a:srgbClr val="FF6161"/>
                </a:solidFill>
                <a:latin typeface="Helvetica World"/>
                <a:ea typeface="Helvetica World"/>
                <a:cs typeface="Helvetica World"/>
                <a:sym typeface="Helvetica World"/>
              </a:rPr>
              <a:t>Description</a:t>
            </a:r>
          </a:p>
          <a:p>
            <a:pPr algn="l" rtl="true">
              <a:lnSpc>
                <a:spcPts val="2899"/>
              </a:lnSpc>
              <a:spcBef>
                <a:spcPct val="0"/>
              </a:spcBef>
            </a:pPr>
            <a:r>
              <a:rPr lang="en-US" sz="2071">
                <a:solidFill>
                  <a:srgbClr val="FFFFFF"/>
                </a:solidFill>
                <a:latin typeface="Helvetica World"/>
                <a:ea typeface="Helvetica World"/>
                <a:cs typeface="Helvetica World"/>
                <a:sym typeface="Helvetica World"/>
              </a:rPr>
              <a:t>Creates a color palette for the Voronoi sites if it has not been created before.Each site is assigned a unique color based on a generated palette.  Behavior</a:t>
            </a:r>
          </a:p>
          <a:p>
            <a:pPr algn="l" rtl="true">
              <a:lnSpc>
                <a:spcPts val="2899"/>
              </a:lnSpc>
              <a:spcBef>
                <a:spcPct val="0"/>
              </a:spcBef>
            </a:pPr>
            <a:r>
              <a:rPr lang="ar-EG" sz="2071">
                <a:solidFill>
                  <a:srgbClr val="FFFFFF"/>
                </a:solidFill>
                <a:latin typeface="Helvetica World"/>
                <a:ea typeface="Helvetica World"/>
                <a:cs typeface="Helvetica World"/>
                <a:sym typeface="Helvetica World"/>
                <a:rtl val="true"/>
              </a:rPr>
              <a:t> • </a:t>
            </a:r>
            <a:r>
              <a:rPr lang="en-US" sz="2071">
                <a:solidFill>
                  <a:srgbClr val="FFFFFF"/>
                </a:solidFill>
                <a:latin typeface="Helvetica World"/>
                <a:ea typeface="Helvetica World"/>
                <a:cs typeface="Helvetica World"/>
                <a:sym typeface="Helvetica World"/>
              </a:rPr>
              <a:t>If the color map already exists → do nothing and return</a:t>
            </a:r>
            <a:r>
              <a:rPr lang="ar-EG" sz="2071">
                <a:solidFill>
                  <a:srgbClr val="FFFFFF"/>
                </a:solidFill>
                <a:latin typeface="Helvetica World"/>
                <a:ea typeface="Helvetica World"/>
                <a:cs typeface="Helvetica World"/>
                <a:sym typeface="Helvetica World"/>
                <a:rtl val="true"/>
              </a:rPr>
              <a:t>.</a:t>
            </a:r>
          </a:p>
          <a:p>
            <a:pPr algn="l" rtl="true">
              <a:lnSpc>
                <a:spcPts val="2899"/>
              </a:lnSpc>
              <a:spcBef>
                <a:spcPct val="0"/>
              </a:spcBef>
            </a:pPr>
            <a:r>
              <a:rPr lang="ar-EG" sz="2071">
                <a:solidFill>
                  <a:srgbClr val="FFFFFF"/>
                </a:solidFill>
                <a:latin typeface="Helvetica World"/>
                <a:ea typeface="Helvetica World"/>
                <a:cs typeface="Helvetica World"/>
                <a:sym typeface="Helvetica World"/>
                <a:rtl val="true"/>
              </a:rPr>
              <a:t> • </a:t>
            </a:r>
            <a:r>
              <a:rPr lang="en-US" sz="2071">
                <a:solidFill>
                  <a:srgbClr val="FFFFFF"/>
                </a:solidFill>
                <a:latin typeface="Helvetica World"/>
                <a:ea typeface="Helvetica World"/>
                <a:cs typeface="Helvetica World"/>
                <a:sym typeface="Helvetica World"/>
              </a:rPr>
              <a:t>Otherwise → generate colors and map each site to a specific color</a:t>
            </a:r>
            <a:r>
              <a:rPr lang="ar-EG" sz="2071">
                <a:solidFill>
                  <a:srgbClr val="FFFFFF"/>
                </a:solidFill>
                <a:latin typeface="Helvetica World"/>
                <a:ea typeface="Helvetica World"/>
                <a:cs typeface="Helvetica World"/>
                <a:sym typeface="Helvetica World"/>
                <a:rtl val="true"/>
              </a:rPr>
              <a:t>.</a:t>
            </a:r>
          </a:p>
          <a:p>
            <a:pPr algn="l" rtl="true">
              <a:lnSpc>
                <a:spcPts val="3774"/>
              </a:lnSpc>
            </a:pPr>
            <a:r>
              <a:rPr lang="en-US" sz="2696">
                <a:solidFill>
                  <a:srgbClr val="FF6161"/>
                </a:solidFill>
                <a:latin typeface="Helvetica World"/>
                <a:ea typeface="Helvetica World"/>
                <a:cs typeface="Helvetica World"/>
                <a:sym typeface="Helvetica World"/>
              </a:rPr>
              <a:t>Parameters / Attributes Used</a:t>
            </a:r>
            <a:r>
              <a:rPr lang="ar-EG" sz="2696">
                <a:solidFill>
                  <a:srgbClr val="FFFFFF"/>
                </a:solidFill>
                <a:latin typeface="Helvetica World"/>
                <a:ea typeface="Helvetica World"/>
                <a:cs typeface="Helvetica World"/>
                <a:sym typeface="Helvetica World"/>
                <a:rtl val="true"/>
              </a:rPr>
              <a:t> </a:t>
            </a:r>
          </a:p>
          <a:p>
            <a:pPr algn="l" rtl="true">
              <a:lnSpc>
                <a:spcPts val="3774"/>
              </a:lnSpc>
            </a:pPr>
            <a:r>
              <a:rPr lang="en-US" sz="2696">
                <a:solidFill>
                  <a:srgbClr val="FFFFFF"/>
                </a:solidFill>
                <a:latin typeface="Helvetica World"/>
                <a:ea typeface="Helvetica World"/>
                <a:cs typeface="Helvetica World"/>
                <a:sym typeface="Helvetica World"/>
              </a:rPr>
              <a:t>self.voronoi.sites</a:t>
            </a:r>
          </a:p>
          <a:p>
            <a:pPr algn="l" rtl="true">
              <a:lnSpc>
                <a:spcPts val="2899"/>
              </a:lnSpc>
              <a:spcBef>
                <a:spcPct val="0"/>
              </a:spcBef>
            </a:pPr>
            <a:r>
              <a:rPr lang="en-US" sz="2071">
                <a:solidFill>
                  <a:srgbClr val="FFFFFF"/>
                </a:solidFill>
                <a:latin typeface="Helvetica World"/>
                <a:ea typeface="Helvetica World"/>
                <a:cs typeface="Helvetica World"/>
                <a:sym typeface="Helvetica World"/>
              </a:rPr>
              <a:t>List of sites in the Voronoi diagram</a:t>
            </a:r>
            <a:r>
              <a:rPr lang="ar-EG" sz="2071">
                <a:solidFill>
                  <a:srgbClr val="FFFFFF"/>
                </a:solidFill>
                <a:latin typeface="Helvetica World"/>
                <a:ea typeface="Helvetica World"/>
                <a:cs typeface="Helvetica World"/>
                <a:sym typeface="Helvetica World"/>
                <a:rtl val="true"/>
              </a:rPr>
              <a:t>.</a:t>
            </a:r>
          </a:p>
          <a:p>
            <a:pPr algn="l" rtl="true">
              <a:lnSpc>
                <a:spcPts val="2899"/>
              </a:lnSpc>
              <a:spcBef>
                <a:spcPct val="0"/>
              </a:spcBef>
            </a:pPr>
            <a:r>
              <a:rPr lang="ar-EG" sz="2071">
                <a:solidFill>
                  <a:srgbClr val="FFFFFF"/>
                </a:solidFill>
                <a:latin typeface="Helvetica World"/>
                <a:ea typeface="Helvetica World"/>
                <a:cs typeface="Helvetica World"/>
                <a:sym typeface="Helvetica World"/>
                <a:rtl val="true"/>
              </a:rPr>
              <a:t> </a:t>
            </a:r>
            <a:r>
              <a:rPr lang="en-US" sz="2071">
                <a:solidFill>
                  <a:srgbClr val="FFFFFF"/>
                </a:solidFill>
                <a:latin typeface="Helvetica World"/>
                <a:ea typeface="Helvetica World"/>
                <a:cs typeface="Helvetica World"/>
                <a:sym typeface="Helvetica World"/>
              </a:rPr>
              <a:t>self._palette_seed</a:t>
            </a:r>
          </a:p>
          <a:p>
            <a:pPr algn="l" rtl="true">
              <a:lnSpc>
                <a:spcPts val="2899"/>
              </a:lnSpc>
              <a:spcBef>
                <a:spcPct val="0"/>
              </a:spcBef>
            </a:pPr>
            <a:r>
              <a:rPr lang="en-US" sz="2071">
                <a:solidFill>
                  <a:srgbClr val="FFFFFF"/>
                </a:solidFill>
                <a:latin typeface="Helvetica World"/>
                <a:ea typeface="Helvetica World"/>
                <a:cs typeface="Helvetica World"/>
                <a:sym typeface="Helvetica World"/>
              </a:rPr>
              <a:t>Ensures consistent color generation</a:t>
            </a:r>
            <a:r>
              <a:rPr lang="ar-EG" sz="2071">
                <a:solidFill>
                  <a:srgbClr val="FFFFFF"/>
                </a:solidFill>
                <a:latin typeface="Helvetica World"/>
                <a:ea typeface="Helvetica World"/>
                <a:cs typeface="Helvetica World"/>
                <a:sym typeface="Helvetica World"/>
                <a:rtl val="true"/>
              </a:rPr>
              <a:t>.</a:t>
            </a:r>
          </a:p>
          <a:p>
            <a:pPr algn="l" rtl="true">
              <a:lnSpc>
                <a:spcPts val="2899"/>
              </a:lnSpc>
              <a:spcBef>
                <a:spcPct val="0"/>
              </a:spcBef>
            </a:pPr>
            <a:r>
              <a:rPr lang="ar-EG" sz="2071">
                <a:solidFill>
                  <a:srgbClr val="FFFFFF"/>
                </a:solidFill>
                <a:latin typeface="Helvetica World"/>
                <a:ea typeface="Helvetica World"/>
                <a:cs typeface="Helvetica World"/>
                <a:sym typeface="Helvetica World"/>
                <a:rtl val="true"/>
              </a:rPr>
              <a:t> </a:t>
            </a:r>
            <a:r>
              <a:rPr lang="en-US" sz="2071">
                <a:solidFill>
                  <a:srgbClr val="FFFFFF"/>
                </a:solidFill>
                <a:latin typeface="Helvetica World"/>
                <a:ea typeface="Helvetica World"/>
                <a:cs typeface="Helvetica World"/>
                <a:sym typeface="Helvetica World"/>
              </a:rPr>
              <a:t>self._site_color_map: dict</a:t>
            </a:r>
          </a:p>
          <a:p>
            <a:pPr algn="l" rtl="true">
              <a:lnSpc>
                <a:spcPts val="2899"/>
              </a:lnSpc>
              <a:spcBef>
                <a:spcPct val="0"/>
              </a:spcBef>
            </a:pPr>
            <a:r>
              <a:rPr lang="en-US" sz="2071">
                <a:solidFill>
                  <a:srgbClr val="FFFFFF"/>
                </a:solidFill>
                <a:latin typeface="Helvetica World"/>
                <a:ea typeface="Helvetica World"/>
                <a:cs typeface="Helvetica World"/>
                <a:sym typeface="Helvetica World"/>
              </a:rPr>
              <a:t>Stores {site → color_hex} pairs</a:t>
            </a:r>
            <a:r>
              <a:rPr lang="ar-EG" sz="2071">
                <a:solidFill>
                  <a:srgbClr val="FFFFFF"/>
                </a:solidFill>
                <a:latin typeface="Helvetica World"/>
                <a:ea typeface="Helvetica World"/>
                <a:cs typeface="Helvetica World"/>
                <a:sym typeface="Helvetica World"/>
                <a:rtl val="true"/>
              </a:rPr>
              <a:t>.</a:t>
            </a:r>
          </a:p>
          <a:p>
            <a:pPr algn="l" rtl="true">
              <a:lnSpc>
                <a:spcPts val="2899"/>
              </a:lnSpc>
              <a:spcBef>
                <a:spcPct val="0"/>
              </a:spcBef>
            </a:pPr>
          </a:p>
          <a:p>
            <a:pPr algn="l" rtl="true">
              <a:lnSpc>
                <a:spcPts val="2899"/>
              </a:lnSpc>
              <a:spcBef>
                <a:spcPct val="0"/>
              </a:spcBef>
            </a:pPr>
            <a:r>
              <a:rPr lang="en-US" sz="2071">
                <a:solidFill>
                  <a:srgbClr val="FFFFFF"/>
                </a:solidFill>
                <a:latin typeface="Helvetica World"/>
                <a:ea typeface="Helvetica World"/>
                <a:cs typeface="Helvetica World"/>
                <a:sym typeface="Helvetica World"/>
              </a:rPr>
              <a:t>Calls</a:t>
            </a:r>
          </a:p>
          <a:p>
            <a:pPr algn="l" rtl="true">
              <a:lnSpc>
                <a:spcPts val="2899"/>
              </a:lnSpc>
              <a:spcBef>
                <a:spcPct val="0"/>
              </a:spcBef>
            </a:pPr>
            <a:r>
              <a:rPr lang="ar-EG" sz="2071">
                <a:solidFill>
                  <a:srgbClr val="FFFFFF"/>
                </a:solidFill>
                <a:latin typeface="Helvetica World"/>
                <a:ea typeface="Helvetica World"/>
                <a:cs typeface="Helvetica World"/>
                <a:sym typeface="Helvetica World"/>
                <a:rtl val="true"/>
              </a:rPr>
              <a:t> </a:t>
            </a:r>
            <a:r>
              <a:rPr lang="en-US" sz="2071">
                <a:solidFill>
                  <a:srgbClr val="FFFFFF"/>
                </a:solidFill>
                <a:latin typeface="Helvetica World"/>
                <a:ea typeface="Helvetica World"/>
                <a:cs typeface="Helvetica World"/>
                <a:sym typeface="Helvetica World"/>
              </a:rPr>
              <a:t>build_palette(n, seed)</a:t>
            </a:r>
          </a:p>
          <a:p>
            <a:pPr algn="l" rtl="true">
              <a:lnSpc>
                <a:spcPts val="2899"/>
              </a:lnSpc>
              <a:spcBef>
                <a:spcPct val="0"/>
              </a:spcBef>
            </a:pPr>
            <a:r>
              <a:rPr lang="en-US" sz="2071">
                <a:solidFill>
                  <a:srgbClr val="FFFFFF"/>
                </a:solidFill>
                <a:latin typeface="Helvetica World"/>
                <a:ea typeface="Helvetica World"/>
                <a:cs typeface="Helvetica World"/>
                <a:sym typeface="Helvetica World"/>
              </a:rPr>
              <a:t>Generates n distinct colors</a:t>
            </a:r>
            <a:r>
              <a:rPr lang="ar-EG" sz="2071">
                <a:solidFill>
                  <a:srgbClr val="FFFFFF"/>
                </a:solidFill>
                <a:latin typeface="Helvetica World"/>
                <a:ea typeface="Helvetica World"/>
                <a:cs typeface="Helvetica World"/>
                <a:sym typeface="Helvetica World"/>
                <a:rtl val="true"/>
              </a:rPr>
              <a:t>.</a:t>
            </a:r>
          </a:p>
          <a:p>
            <a:pPr algn="l" rtl="true">
              <a:lnSpc>
                <a:spcPts val="2899"/>
              </a:lnSpc>
              <a:spcBef>
                <a:spcPct val="0"/>
              </a:spcBef>
            </a:pPr>
          </a:p>
          <a:p>
            <a:pPr algn="l" rtl="true">
              <a:lnSpc>
                <a:spcPts val="2899"/>
              </a:lnSpc>
              <a:spcBef>
                <a:spcPct val="0"/>
              </a:spcBef>
            </a:pPr>
            <a:r>
              <a:rPr lang="en-US" sz="2071">
                <a:solidFill>
                  <a:srgbClr val="FFFFFF"/>
                </a:solidFill>
                <a:latin typeface="Helvetica World"/>
                <a:ea typeface="Helvetica World"/>
                <a:cs typeface="Helvetica World"/>
                <a:sym typeface="Helvetica World"/>
              </a:rPr>
              <a:t>Returns</a:t>
            </a:r>
          </a:p>
          <a:p>
            <a:pPr algn="l" rtl="true">
              <a:lnSpc>
                <a:spcPts val="2899"/>
              </a:lnSpc>
              <a:spcBef>
                <a:spcPct val="0"/>
              </a:spcBef>
            </a:pPr>
            <a:r>
              <a:rPr lang="ar-EG" sz="2071">
                <a:solidFill>
                  <a:srgbClr val="FFFFFF"/>
                </a:solidFill>
                <a:latin typeface="Helvetica World"/>
                <a:ea typeface="Helvetica World"/>
                <a:cs typeface="Helvetica World"/>
                <a:sym typeface="Helvetica World"/>
                <a:rtl val="true"/>
              </a:rPr>
              <a:t>  </a:t>
            </a:r>
            <a:r>
              <a:rPr lang="en-US" sz="2071">
                <a:solidFill>
                  <a:srgbClr val="FFFFFF"/>
                </a:solidFill>
                <a:latin typeface="Helvetica World"/>
                <a:ea typeface="Helvetica World"/>
                <a:cs typeface="Helvetica World"/>
                <a:sym typeface="Helvetica World"/>
              </a:rPr>
              <a:t>None (implicitly)</a:t>
            </a:r>
          </a:p>
          <a:p>
            <a:pPr algn="l" rtl="true">
              <a:lnSpc>
                <a:spcPts val="2899"/>
              </a:lnSpc>
              <a:spcBef>
                <a:spcPct val="0"/>
              </a:spcBef>
            </a:pPr>
            <a:r>
              <a:rPr lang="en-US" sz="2071">
                <a:solidFill>
                  <a:srgbClr val="FFFFFF"/>
                </a:solidFill>
                <a:latin typeface="Helvetica World"/>
                <a:ea typeface="Helvetica World"/>
                <a:cs typeface="Helvetica World"/>
                <a:sym typeface="Helvetica World"/>
              </a:rPr>
              <a:t>Function only initializes the mapping</a:t>
            </a:r>
            <a:r>
              <a:rPr lang="ar-EG" sz="2071">
                <a:solidFill>
                  <a:srgbClr val="000000"/>
                </a:solidFill>
                <a:latin typeface="Helvetica World"/>
                <a:ea typeface="Helvetica World"/>
                <a:cs typeface="Helvetica World"/>
                <a:sym typeface="Helvetica World"/>
                <a:rtl val="true"/>
              </a:rPr>
              <a:t>.</a:t>
            </a:r>
          </a:p>
        </p:txBody>
      </p:sp>
    </p:spTree>
  </p:cSld>
  <p:clrMapOvr>
    <a:masterClrMapping/>
  </p:clrMapOvr>
</p:sld>
</file>

<file path=ppt/slides/slide143.xml><?xml version="1.0" encoding="utf-8"?>
<p:sld xmlns:p="http://schemas.openxmlformats.org/presentationml/2006/main" xmlns:a="http://schemas.openxmlformats.org/drawingml/2006/main" xmlns:r="http://schemas.openxmlformats.org/officeDocument/2006/relationships">
  <p:cSld>
    <p:bg>
      <p:bgPr>
        <a:solidFill>
          <a:srgbClr val="1E1E3F"/>
        </a:solidFill>
      </p:bgPr>
    </p:bg>
    <p:spTree>
      <p:nvGrpSpPr>
        <p:cNvPr id="1" name=""/>
        <p:cNvGrpSpPr/>
        <p:nvPr/>
      </p:nvGrpSpPr>
      <p:grpSpPr>
        <a:xfrm>
          <a:off x="0" y="0"/>
          <a:ext cx="0" cy="0"/>
          <a:chOff x="0" y="0"/>
          <a:chExt cx="0" cy="0"/>
        </a:xfrm>
      </p:grpSpPr>
      <p:grpSp>
        <p:nvGrpSpPr>
          <p:cNvPr name="Group 2" id="2"/>
          <p:cNvGrpSpPr/>
          <p:nvPr/>
        </p:nvGrpSpPr>
        <p:grpSpPr>
          <a:xfrm rot="0">
            <a:off x="666750" y="329349"/>
            <a:ext cx="16954500" cy="8953500"/>
            <a:chOff x="0" y="0"/>
            <a:chExt cx="4465383" cy="2358123"/>
          </a:xfrm>
        </p:grpSpPr>
        <p:sp>
          <p:nvSpPr>
            <p:cNvPr name="Freeform 3" id="3"/>
            <p:cNvSpPr/>
            <p:nvPr/>
          </p:nvSpPr>
          <p:spPr>
            <a:xfrm flipH="false" flipV="false" rot="0">
              <a:off x="0" y="0"/>
              <a:ext cx="4465383" cy="2358124"/>
            </a:xfrm>
            <a:custGeom>
              <a:avLst/>
              <a:gdLst/>
              <a:ahLst/>
              <a:cxnLst/>
              <a:rect r="r" b="b" t="t" l="l"/>
              <a:pathLst>
                <a:path h="2358124" w="4465383">
                  <a:moveTo>
                    <a:pt x="20548" y="0"/>
                  </a:moveTo>
                  <a:lnTo>
                    <a:pt x="4444835" y="0"/>
                  </a:lnTo>
                  <a:cubicBezTo>
                    <a:pt x="4456183" y="0"/>
                    <a:pt x="4465383" y="9200"/>
                    <a:pt x="4465383" y="20548"/>
                  </a:cubicBezTo>
                  <a:lnTo>
                    <a:pt x="4465383" y="2337575"/>
                  </a:lnTo>
                  <a:cubicBezTo>
                    <a:pt x="4465383" y="2348924"/>
                    <a:pt x="4456183" y="2358124"/>
                    <a:pt x="4444835" y="2358124"/>
                  </a:cubicBezTo>
                  <a:lnTo>
                    <a:pt x="20548" y="2358124"/>
                  </a:lnTo>
                  <a:cubicBezTo>
                    <a:pt x="9200" y="2358124"/>
                    <a:pt x="0" y="2348924"/>
                    <a:pt x="0" y="2337575"/>
                  </a:cubicBezTo>
                  <a:lnTo>
                    <a:pt x="0" y="20548"/>
                  </a:lnTo>
                  <a:cubicBezTo>
                    <a:pt x="0" y="9200"/>
                    <a:pt x="9200" y="0"/>
                    <a:pt x="20548" y="0"/>
                  </a:cubicBezTo>
                  <a:close/>
                </a:path>
              </a:pathLst>
            </a:custGeom>
            <a:solidFill>
              <a:srgbClr val="4F5AAF"/>
            </a:solidFill>
            <a:ln cap="rnd">
              <a:noFill/>
              <a:prstDash val="solid"/>
              <a:round/>
            </a:ln>
          </p:spPr>
        </p:sp>
        <p:sp>
          <p:nvSpPr>
            <p:cNvPr name="TextBox 4" id="4"/>
            <p:cNvSpPr txBox="true"/>
            <p:nvPr/>
          </p:nvSpPr>
          <p:spPr>
            <a:xfrm>
              <a:off x="0" y="-66675"/>
              <a:ext cx="4465383" cy="2424798"/>
            </a:xfrm>
            <a:prstGeom prst="rect">
              <a:avLst/>
            </a:prstGeom>
          </p:spPr>
          <p:txBody>
            <a:bodyPr anchor="t" rtlCol="false" tIns="50800" lIns="50800" bIns="50800" rIns="50800"/>
            <a:lstStyle/>
            <a:p>
              <a:pPr algn="l" marL="0" indent="0" lvl="0">
                <a:lnSpc>
                  <a:spcPts val="4479"/>
                </a:lnSpc>
                <a:spcBef>
                  <a:spcPct val="0"/>
                </a:spcBef>
              </a:pPr>
              <a:r>
                <a:rPr lang="en-US" sz="3199">
                  <a:solidFill>
                    <a:srgbClr val="FF6161"/>
                  </a:solidFill>
                  <a:latin typeface="Helvetica World"/>
                  <a:ea typeface="Helvetica World"/>
                  <a:cs typeface="Helvetica World"/>
                  <a:sym typeface="Helvetica World"/>
                </a:rPr>
                <a:t>Build a deterministic palette mapping each site to a color</a:t>
              </a:r>
            </a:p>
          </p:txBody>
        </p:sp>
      </p:grpSp>
      <p:sp>
        <p:nvSpPr>
          <p:cNvPr name="Freeform 5" id="5"/>
          <p:cNvSpPr/>
          <p:nvPr/>
        </p:nvSpPr>
        <p:spPr>
          <a:xfrm flipH="false" flipV="false" rot="0">
            <a:off x="666750" y="1532674"/>
            <a:ext cx="9988983" cy="3858245"/>
          </a:xfrm>
          <a:custGeom>
            <a:avLst/>
            <a:gdLst/>
            <a:ahLst/>
            <a:cxnLst/>
            <a:rect r="r" b="b" t="t" l="l"/>
            <a:pathLst>
              <a:path h="3858245" w="9988983">
                <a:moveTo>
                  <a:pt x="0" y="0"/>
                </a:moveTo>
                <a:lnTo>
                  <a:pt x="9988983" y="0"/>
                </a:lnTo>
                <a:lnTo>
                  <a:pt x="9988983" y="3858245"/>
                </a:lnTo>
                <a:lnTo>
                  <a:pt x="0" y="3858245"/>
                </a:lnTo>
                <a:lnTo>
                  <a:pt x="0" y="0"/>
                </a:lnTo>
                <a:close/>
              </a:path>
            </a:pathLst>
          </a:custGeom>
          <a:blipFill>
            <a:blip r:embed="rId2"/>
            <a:stretch>
              <a:fillRect l="0" t="0" r="0" b="0"/>
            </a:stretch>
          </a:blipFill>
        </p:spPr>
      </p:sp>
      <p:sp>
        <p:nvSpPr>
          <p:cNvPr name="TextBox 6" id="6"/>
          <p:cNvSpPr txBox="true"/>
          <p:nvPr/>
        </p:nvSpPr>
        <p:spPr>
          <a:xfrm rot="0">
            <a:off x="10928699" y="456650"/>
            <a:ext cx="7139441" cy="8743650"/>
          </a:xfrm>
          <a:prstGeom prst="rect">
            <a:avLst/>
          </a:prstGeom>
        </p:spPr>
        <p:txBody>
          <a:bodyPr anchor="t" rtlCol="false" tIns="0" lIns="0" bIns="0" rIns="0">
            <a:spAutoFit/>
          </a:bodyPr>
          <a:lstStyle/>
          <a:p>
            <a:pPr algn="l">
              <a:lnSpc>
                <a:spcPts val="4846"/>
              </a:lnSpc>
            </a:pPr>
            <a:r>
              <a:rPr lang="en-US" sz="3461">
                <a:solidFill>
                  <a:srgbClr val="FF6161"/>
                </a:solidFill>
                <a:latin typeface="Helvetica World"/>
                <a:ea typeface="Helvetica World"/>
                <a:cs typeface="Helvetica World"/>
                <a:sym typeface="Helvetica World"/>
              </a:rPr>
              <a:t>description</a:t>
            </a:r>
          </a:p>
          <a:p>
            <a:pPr algn="l">
              <a:lnSpc>
                <a:spcPts val="3586"/>
              </a:lnSpc>
              <a:spcBef>
                <a:spcPct val="0"/>
              </a:spcBef>
            </a:pPr>
            <a:r>
              <a:rPr lang="en-US" sz="2561">
                <a:solidFill>
                  <a:srgbClr val="FFFFFF"/>
                </a:solidFill>
                <a:latin typeface="Helvetica World"/>
                <a:ea typeface="Helvetica World"/>
                <a:cs typeface="Helvetica World"/>
                <a:sym typeface="Helvetica World"/>
              </a:rPr>
              <a:t>Draws all components of the Voronoi diagram on the canvas.</a:t>
            </a:r>
          </a:p>
          <a:p>
            <a:pPr algn="l">
              <a:lnSpc>
                <a:spcPts val="4146"/>
              </a:lnSpc>
              <a:spcBef>
                <a:spcPct val="0"/>
              </a:spcBef>
            </a:pPr>
            <a:r>
              <a:rPr lang="en-US" sz="2961">
                <a:solidFill>
                  <a:srgbClr val="FFFFFF"/>
                </a:solidFill>
                <a:latin typeface="Helvetica World"/>
                <a:ea typeface="Helvetica World"/>
                <a:cs typeface="Helvetica World"/>
                <a:sym typeface="Helvetica World"/>
              </a:rPr>
              <a:t>Parameters</a:t>
            </a:r>
          </a:p>
          <a:p>
            <a:pPr algn="l">
              <a:lnSpc>
                <a:spcPts val="3586"/>
              </a:lnSpc>
              <a:spcBef>
                <a:spcPct val="0"/>
              </a:spcBef>
            </a:pPr>
            <a:r>
              <a:rPr lang="en-US" sz="2561">
                <a:solidFill>
                  <a:srgbClr val="FFFFFF"/>
                </a:solidFill>
                <a:latin typeface="Helvetica World"/>
                <a:ea typeface="Helvetica World"/>
                <a:cs typeface="Helvetica World"/>
                <a:sym typeface="Helvetica World"/>
              </a:rPr>
              <a:t> • polygon: bool</a:t>
            </a:r>
          </a:p>
          <a:p>
            <a:pPr algn="l">
              <a:lnSpc>
                <a:spcPts val="3586"/>
              </a:lnSpc>
              <a:spcBef>
                <a:spcPct val="0"/>
              </a:spcBef>
            </a:pPr>
            <a:r>
              <a:rPr lang="en-US" sz="2561">
                <a:solidFill>
                  <a:srgbClr val="FFFFFF"/>
                </a:solidFill>
                <a:latin typeface="Helvetica World"/>
                <a:ea typeface="Helvetica World"/>
                <a:cs typeface="Helvetica World"/>
                <a:sym typeface="Helvetica World"/>
              </a:rPr>
              <a:t>Draws the outer polygon if True.</a:t>
            </a:r>
          </a:p>
          <a:p>
            <a:pPr algn="l">
              <a:lnSpc>
                <a:spcPts val="3586"/>
              </a:lnSpc>
              <a:spcBef>
                <a:spcPct val="0"/>
              </a:spcBef>
            </a:pPr>
            <a:r>
              <a:rPr lang="en-US" sz="2561">
                <a:solidFill>
                  <a:srgbClr val="FFFFFF"/>
                </a:solidFill>
                <a:latin typeface="Helvetica World"/>
                <a:ea typeface="Helvetica World"/>
                <a:cs typeface="Helvetica World"/>
                <a:sym typeface="Helvetica World"/>
              </a:rPr>
              <a:t> • edges: bool</a:t>
            </a:r>
          </a:p>
          <a:p>
            <a:pPr algn="l">
              <a:lnSpc>
                <a:spcPts val="3586"/>
              </a:lnSpc>
              <a:spcBef>
                <a:spcPct val="0"/>
              </a:spcBef>
            </a:pPr>
            <a:r>
              <a:rPr lang="en-US" sz="2561">
                <a:solidFill>
                  <a:srgbClr val="FFFFFF"/>
                </a:solidFill>
                <a:latin typeface="Helvetica World"/>
                <a:ea typeface="Helvetica World"/>
                <a:cs typeface="Helvetica World"/>
                <a:sym typeface="Helvetica World"/>
              </a:rPr>
              <a:t>Draws all Voronoi edges if True.</a:t>
            </a:r>
          </a:p>
          <a:p>
            <a:pPr algn="l">
              <a:lnSpc>
                <a:spcPts val="3586"/>
              </a:lnSpc>
              <a:spcBef>
                <a:spcPct val="0"/>
              </a:spcBef>
            </a:pPr>
            <a:r>
              <a:rPr lang="en-US" sz="2561">
                <a:solidFill>
                  <a:srgbClr val="FFFFFF"/>
                </a:solidFill>
                <a:latin typeface="Helvetica World"/>
                <a:ea typeface="Helvetica World"/>
                <a:cs typeface="Helvetica World"/>
                <a:sym typeface="Helvetica World"/>
              </a:rPr>
              <a:t> • vertices: bool</a:t>
            </a:r>
          </a:p>
          <a:p>
            <a:pPr algn="l">
              <a:lnSpc>
                <a:spcPts val="3586"/>
              </a:lnSpc>
              <a:spcBef>
                <a:spcPct val="0"/>
              </a:spcBef>
            </a:pPr>
            <a:r>
              <a:rPr lang="en-US" sz="2561">
                <a:solidFill>
                  <a:srgbClr val="FFFFFF"/>
                </a:solidFill>
                <a:latin typeface="Helvetica World"/>
                <a:ea typeface="Helvetica World"/>
                <a:cs typeface="Helvetica World"/>
                <a:sym typeface="Helvetica World"/>
              </a:rPr>
              <a:t>Draws all Voronoi vertices if True.</a:t>
            </a:r>
          </a:p>
          <a:p>
            <a:pPr algn="l">
              <a:lnSpc>
                <a:spcPts val="3586"/>
              </a:lnSpc>
              <a:spcBef>
                <a:spcPct val="0"/>
              </a:spcBef>
            </a:pPr>
            <a:r>
              <a:rPr lang="en-US" sz="2561">
                <a:solidFill>
                  <a:srgbClr val="FFFFFF"/>
                </a:solidFill>
                <a:latin typeface="Helvetica World"/>
                <a:ea typeface="Helvetica World"/>
                <a:cs typeface="Helvetica World"/>
                <a:sym typeface="Helvetica World"/>
              </a:rPr>
              <a:t> • sites: bool</a:t>
            </a:r>
          </a:p>
          <a:p>
            <a:pPr algn="l">
              <a:lnSpc>
                <a:spcPts val="3586"/>
              </a:lnSpc>
              <a:spcBef>
                <a:spcPct val="0"/>
              </a:spcBef>
            </a:pPr>
            <a:r>
              <a:rPr lang="en-US" sz="2561">
                <a:solidFill>
                  <a:srgbClr val="FFFFFF"/>
                </a:solidFill>
                <a:latin typeface="Helvetica World"/>
                <a:ea typeface="Helvetica World"/>
                <a:cs typeface="Helvetica World"/>
                <a:sym typeface="Helvetica World"/>
              </a:rPr>
              <a:t>Draws all sites if True.</a:t>
            </a:r>
          </a:p>
          <a:p>
            <a:pPr algn="l">
              <a:lnSpc>
                <a:spcPts val="3586"/>
              </a:lnSpc>
              <a:spcBef>
                <a:spcPct val="0"/>
              </a:spcBef>
            </a:pPr>
            <a:r>
              <a:rPr lang="en-US" sz="2561">
                <a:solidFill>
                  <a:srgbClr val="FFFFFF"/>
                </a:solidFill>
                <a:latin typeface="Helvetica World"/>
                <a:ea typeface="Helvetica World"/>
                <a:cs typeface="Helvetica World"/>
                <a:sym typeface="Helvetica World"/>
              </a:rPr>
              <a:t> • cells: bool</a:t>
            </a:r>
          </a:p>
          <a:p>
            <a:pPr algn="l">
              <a:lnSpc>
                <a:spcPts val="3586"/>
              </a:lnSpc>
              <a:spcBef>
                <a:spcPct val="0"/>
              </a:spcBef>
            </a:pPr>
            <a:r>
              <a:rPr lang="en-US" sz="2561">
                <a:solidFill>
                  <a:srgbClr val="FFFFFF"/>
                </a:solidFill>
                <a:latin typeface="Helvetica World"/>
                <a:ea typeface="Helvetica World"/>
                <a:cs typeface="Helvetica World"/>
                <a:sym typeface="Helvetica World"/>
              </a:rPr>
              <a:t>Draws Voronoi cells if True.</a:t>
            </a:r>
          </a:p>
          <a:p>
            <a:pPr algn="l">
              <a:lnSpc>
                <a:spcPts val="3586"/>
              </a:lnSpc>
              <a:spcBef>
                <a:spcPct val="0"/>
              </a:spcBef>
            </a:pPr>
            <a:r>
              <a:rPr lang="en-US" sz="2561">
                <a:solidFill>
                  <a:srgbClr val="FFFFFF"/>
                </a:solidFill>
                <a:latin typeface="Helvetica World"/>
                <a:ea typeface="Helvetica World"/>
                <a:cs typeface="Helvetica World"/>
                <a:sym typeface="Helvetica World"/>
              </a:rPr>
              <a:t> • outgoing_edges: bool</a:t>
            </a:r>
          </a:p>
          <a:p>
            <a:pPr algn="l">
              <a:lnSpc>
                <a:spcPts val="3586"/>
              </a:lnSpc>
              <a:spcBef>
                <a:spcPct val="0"/>
              </a:spcBef>
            </a:pPr>
            <a:r>
              <a:rPr lang="en-US" sz="2561">
                <a:solidFill>
                  <a:srgbClr val="FFFFFF"/>
                </a:solidFill>
                <a:latin typeface="Helvetica World"/>
                <a:ea typeface="Helvetica World"/>
                <a:cs typeface="Helvetica World"/>
                <a:sym typeface="Helvetica World"/>
              </a:rPr>
              <a:t>Draws edges leaving each site if True.</a:t>
            </a:r>
          </a:p>
          <a:p>
            <a:pPr algn="l">
              <a:lnSpc>
                <a:spcPts val="3586"/>
              </a:lnSpc>
              <a:spcBef>
                <a:spcPct val="0"/>
              </a:spcBef>
            </a:pPr>
            <a:r>
              <a:rPr lang="en-US" sz="2561">
                <a:solidFill>
                  <a:srgbClr val="FFFFFF"/>
                </a:solidFill>
                <a:latin typeface="Helvetica World"/>
                <a:ea typeface="Helvetica World"/>
                <a:cs typeface="Helvetica World"/>
                <a:sym typeface="Helvetica World"/>
              </a:rPr>
              <a:t> • border_to_site: bool</a:t>
            </a:r>
          </a:p>
          <a:p>
            <a:pPr algn="l">
              <a:lnSpc>
                <a:spcPts val="3586"/>
              </a:lnSpc>
              <a:spcBef>
                <a:spcPct val="0"/>
              </a:spcBef>
            </a:pPr>
            <a:r>
              <a:rPr lang="en-US" sz="2561">
                <a:solidFill>
                  <a:srgbClr val="FFFFFF"/>
                </a:solidFill>
                <a:latin typeface="Helvetica World"/>
                <a:ea typeface="Helvetica World"/>
                <a:cs typeface="Helvetica World"/>
                <a:sym typeface="Helvetica World"/>
              </a:rPr>
              <a:t>Draws lines connecting borders to sites if True.</a:t>
            </a:r>
          </a:p>
          <a:p>
            <a:pPr algn="l">
              <a:lnSpc>
                <a:spcPts val="3586"/>
              </a:lnSpc>
              <a:spcBef>
                <a:spcPct val="0"/>
              </a:spcBef>
            </a:pPr>
            <a:r>
              <a:rPr lang="en-US" sz="2561">
                <a:solidFill>
                  <a:srgbClr val="FFFFFF"/>
                </a:solidFill>
                <a:latin typeface="Helvetica World"/>
                <a:ea typeface="Helvetica World"/>
                <a:cs typeface="Helvetica World"/>
                <a:sym typeface="Helvetica World"/>
              </a:rPr>
              <a:t> </a:t>
            </a:r>
          </a:p>
        </p:txBody>
      </p:sp>
    </p:spTree>
  </p:cSld>
  <p:clrMapOvr>
    <a:masterClrMapping/>
  </p:clrMapOvr>
</p:sld>
</file>

<file path=ppt/slides/slide144.xml><?xml version="1.0" encoding="utf-8"?>
<p:sld xmlns:p="http://schemas.openxmlformats.org/presentationml/2006/main" xmlns:a="http://schemas.openxmlformats.org/drawingml/2006/main">
  <p:cSld>
    <p:bg>
      <p:bgPr>
        <a:solidFill>
          <a:srgbClr val="1E1E3F"/>
        </a:solidFill>
      </p:bgPr>
    </p:bg>
    <p:spTree>
      <p:nvGrpSpPr>
        <p:cNvPr id="1" name=""/>
        <p:cNvGrpSpPr/>
        <p:nvPr/>
      </p:nvGrpSpPr>
      <p:grpSpPr>
        <a:xfrm>
          <a:off x="0" y="0"/>
          <a:ext cx="0" cy="0"/>
          <a:chOff x="0" y="0"/>
          <a:chExt cx="0" cy="0"/>
        </a:xfrm>
      </p:grpSpPr>
      <p:grpSp>
        <p:nvGrpSpPr>
          <p:cNvPr name="Group 2" id="2"/>
          <p:cNvGrpSpPr/>
          <p:nvPr/>
        </p:nvGrpSpPr>
        <p:grpSpPr>
          <a:xfrm rot="0">
            <a:off x="666750" y="666750"/>
            <a:ext cx="16954500" cy="8953500"/>
            <a:chOff x="0" y="0"/>
            <a:chExt cx="4465383" cy="2358123"/>
          </a:xfrm>
        </p:grpSpPr>
        <p:sp>
          <p:nvSpPr>
            <p:cNvPr name="Freeform 3" id="3"/>
            <p:cNvSpPr/>
            <p:nvPr/>
          </p:nvSpPr>
          <p:spPr>
            <a:xfrm flipH="false" flipV="false" rot="0">
              <a:off x="0" y="0"/>
              <a:ext cx="4465383" cy="2358124"/>
            </a:xfrm>
            <a:custGeom>
              <a:avLst/>
              <a:gdLst/>
              <a:ahLst/>
              <a:cxnLst/>
              <a:rect r="r" b="b" t="t" l="l"/>
              <a:pathLst>
                <a:path h="2358124" w="4465383">
                  <a:moveTo>
                    <a:pt x="20548" y="0"/>
                  </a:moveTo>
                  <a:lnTo>
                    <a:pt x="4444835" y="0"/>
                  </a:lnTo>
                  <a:cubicBezTo>
                    <a:pt x="4456183" y="0"/>
                    <a:pt x="4465383" y="9200"/>
                    <a:pt x="4465383" y="20548"/>
                  </a:cubicBezTo>
                  <a:lnTo>
                    <a:pt x="4465383" y="2337575"/>
                  </a:lnTo>
                  <a:cubicBezTo>
                    <a:pt x="4465383" y="2348924"/>
                    <a:pt x="4456183" y="2358124"/>
                    <a:pt x="4444835" y="2358124"/>
                  </a:cubicBezTo>
                  <a:lnTo>
                    <a:pt x="20548" y="2358124"/>
                  </a:lnTo>
                  <a:cubicBezTo>
                    <a:pt x="9200" y="2358124"/>
                    <a:pt x="0" y="2348924"/>
                    <a:pt x="0" y="2337575"/>
                  </a:cubicBezTo>
                  <a:lnTo>
                    <a:pt x="0" y="20548"/>
                  </a:lnTo>
                  <a:cubicBezTo>
                    <a:pt x="0" y="9200"/>
                    <a:pt x="9200" y="0"/>
                    <a:pt x="20548" y="0"/>
                  </a:cubicBezTo>
                  <a:close/>
                </a:path>
              </a:pathLst>
            </a:custGeom>
            <a:solidFill>
              <a:srgbClr val="4F5AAF"/>
            </a:solidFill>
            <a:ln cap="rnd">
              <a:noFill/>
              <a:prstDash val="solid"/>
              <a:round/>
            </a:ln>
          </p:spPr>
        </p:sp>
        <p:sp>
          <p:nvSpPr>
            <p:cNvPr name="TextBox 4" id="4"/>
            <p:cNvSpPr txBox="true"/>
            <p:nvPr/>
          </p:nvSpPr>
          <p:spPr>
            <a:xfrm>
              <a:off x="0" y="-57150"/>
              <a:ext cx="4465383" cy="2415273"/>
            </a:xfrm>
            <a:prstGeom prst="rect">
              <a:avLst/>
            </a:prstGeom>
          </p:spPr>
          <p:txBody>
            <a:bodyPr anchor="ctr" rtlCol="false" tIns="50800" lIns="50800" bIns="50800" rIns="50800"/>
            <a:lstStyle/>
            <a:p>
              <a:pPr algn="ctr" marL="0" indent="0" lvl="0">
                <a:lnSpc>
                  <a:spcPts val="3359"/>
                </a:lnSpc>
                <a:spcBef>
                  <a:spcPct val="0"/>
                </a:spcBef>
              </a:pPr>
            </a:p>
          </p:txBody>
        </p:sp>
      </p:grpSp>
      <p:sp>
        <p:nvSpPr>
          <p:cNvPr name="TextBox 5" id="5"/>
          <p:cNvSpPr txBox="true"/>
          <p:nvPr/>
        </p:nvSpPr>
        <p:spPr>
          <a:xfrm rot="0">
            <a:off x="1028700" y="952500"/>
            <a:ext cx="17259300" cy="7529530"/>
          </a:xfrm>
          <a:prstGeom prst="rect">
            <a:avLst/>
          </a:prstGeom>
        </p:spPr>
        <p:txBody>
          <a:bodyPr anchor="t" rtlCol="false" tIns="0" lIns="0" bIns="0" rIns="0">
            <a:spAutoFit/>
          </a:bodyPr>
          <a:lstStyle/>
          <a:p>
            <a:pPr algn="l" marL="0" indent="0" lvl="0">
              <a:lnSpc>
                <a:spcPts val="4986"/>
              </a:lnSpc>
              <a:spcBef>
                <a:spcPct val="0"/>
              </a:spcBef>
            </a:pPr>
            <a:r>
              <a:rPr lang="en-US" sz="3561" strike="noStrike" u="none">
                <a:solidFill>
                  <a:srgbClr val="FFFFFF"/>
                </a:solidFill>
                <a:latin typeface="Helvetica World"/>
                <a:ea typeface="Helvetica World"/>
                <a:cs typeface="Helvetica World"/>
                <a:sym typeface="Helvetica World"/>
              </a:rPr>
              <a:t>  • scale: float   , Scaling factor for outgoing edges.  </a:t>
            </a:r>
          </a:p>
          <a:p>
            <a:pPr algn="l" marL="0" indent="0" lvl="0">
              <a:lnSpc>
                <a:spcPts val="4986"/>
              </a:lnSpc>
              <a:spcBef>
                <a:spcPct val="0"/>
              </a:spcBef>
            </a:pPr>
            <a:r>
              <a:rPr lang="en-US" sz="3561" strike="noStrike" u="none">
                <a:solidFill>
                  <a:srgbClr val="FFFFFF"/>
                </a:solidFill>
                <a:latin typeface="Helvetica World"/>
                <a:ea typeface="Helvetica World"/>
                <a:cs typeface="Helvetica World"/>
                <a:sym typeface="Helvetica World"/>
              </a:rPr>
              <a:t>  • edge_labels: bool ,</a:t>
            </a:r>
            <a:r>
              <a:rPr lang="en-US" sz="3561" strike="noStrike" u="none">
                <a:solidFill>
                  <a:srgbClr val="FFFFFF"/>
                </a:solidFill>
                <a:latin typeface="Helvetica World"/>
                <a:ea typeface="Helvetica World"/>
                <a:cs typeface="Helvetica World"/>
                <a:sym typeface="Helvetica World"/>
              </a:rPr>
              <a:t>Displays labels for edges if True.  </a:t>
            </a:r>
          </a:p>
          <a:p>
            <a:pPr algn="l" marL="0" indent="0" lvl="0">
              <a:lnSpc>
                <a:spcPts val="4986"/>
              </a:lnSpc>
              <a:spcBef>
                <a:spcPct val="0"/>
              </a:spcBef>
            </a:pPr>
            <a:r>
              <a:rPr lang="en-US" sz="3561" strike="noStrike" u="none">
                <a:solidFill>
                  <a:srgbClr val="FFFFFF"/>
                </a:solidFill>
                <a:latin typeface="Helvetica World"/>
                <a:ea typeface="Helvetica World"/>
                <a:cs typeface="Helvetica World"/>
                <a:sym typeface="Helvetica World"/>
              </a:rPr>
              <a:t>  </a:t>
            </a:r>
            <a:r>
              <a:rPr lang="en-US" sz="3561" strike="noStrike" u="none">
                <a:solidFill>
                  <a:srgbClr val="FFFFFF"/>
                </a:solidFill>
                <a:latin typeface="Helvetica World"/>
                <a:ea typeface="Helvetica World"/>
                <a:cs typeface="Helvetica World"/>
                <a:sym typeface="Helvetica World"/>
              </a:rPr>
              <a:t>• site_labels: bool   ,</a:t>
            </a:r>
            <a:r>
              <a:rPr lang="en-US" sz="3561" strike="noStrike" u="none">
                <a:solidFill>
                  <a:srgbClr val="FFFFFF"/>
                </a:solidFill>
                <a:latin typeface="Helvetica World"/>
                <a:ea typeface="Helvetica World"/>
                <a:cs typeface="Helvetica World"/>
                <a:sym typeface="Helvetica World"/>
              </a:rPr>
              <a:t>Displays labels for sites if True.  </a:t>
            </a:r>
          </a:p>
          <a:p>
            <a:pPr algn="l" marL="0" indent="0" lvl="0">
              <a:lnSpc>
                <a:spcPts val="4986"/>
              </a:lnSpc>
              <a:spcBef>
                <a:spcPct val="0"/>
              </a:spcBef>
            </a:pPr>
            <a:r>
              <a:rPr lang="en-US" sz="3561" strike="noStrike" u="none">
                <a:solidFill>
                  <a:srgbClr val="FFFFFF"/>
                </a:solidFill>
                <a:latin typeface="Helvetica World"/>
                <a:ea typeface="Helvetica World"/>
                <a:cs typeface="Helvetica World"/>
                <a:sym typeface="Helvetica World"/>
              </a:rPr>
              <a:t>  </a:t>
            </a:r>
            <a:r>
              <a:rPr lang="en-US" sz="3561" strike="noStrike" u="none">
                <a:solidFill>
                  <a:srgbClr val="FFFFFF"/>
                </a:solidFill>
                <a:latin typeface="Helvetica World"/>
                <a:ea typeface="Helvetica World"/>
                <a:cs typeface="Helvetica World"/>
                <a:sym typeface="Helvetica World"/>
              </a:rPr>
              <a:t>• triangles: bool , </a:t>
            </a:r>
            <a:r>
              <a:rPr lang="en-US" sz="3561" strike="noStrike" u="none">
                <a:solidFill>
                  <a:srgbClr val="FFFFFF"/>
                </a:solidFill>
                <a:latin typeface="Helvetica World"/>
                <a:ea typeface="Helvetica World"/>
                <a:cs typeface="Helvetica World"/>
                <a:sym typeface="Helvetica World"/>
              </a:rPr>
              <a:t>Draws triangles for events if True. </a:t>
            </a:r>
          </a:p>
          <a:p>
            <a:pPr algn="l" marL="0" indent="0" lvl="0">
              <a:lnSpc>
                <a:spcPts val="4986"/>
              </a:lnSpc>
              <a:spcBef>
                <a:spcPct val="0"/>
              </a:spcBef>
            </a:pPr>
            <a:r>
              <a:rPr lang="en-US" sz="3561" strike="noStrike" u="none">
                <a:solidFill>
                  <a:srgbClr val="FFFFFF"/>
                </a:solidFill>
                <a:latin typeface="Helvetica World"/>
                <a:ea typeface="Helvetica World"/>
                <a:cs typeface="Helvetica World"/>
                <a:sym typeface="Helvetica World"/>
              </a:rPr>
              <a:t>  </a:t>
            </a:r>
            <a:r>
              <a:rPr lang="en-US" sz="3561" strike="noStrike" u="none">
                <a:solidFill>
                  <a:srgbClr val="FFFFFF"/>
                </a:solidFill>
                <a:latin typeface="Helvetica World"/>
                <a:ea typeface="Helvetica World"/>
                <a:cs typeface="Helvetica World"/>
                <a:sym typeface="Helvetica World"/>
              </a:rPr>
              <a:t>• arcs: bool , Draws arcs if True.</a:t>
            </a:r>
          </a:p>
          <a:p>
            <a:pPr algn="l" marL="0" indent="0" lvl="0">
              <a:lnSpc>
                <a:spcPts val="4986"/>
              </a:lnSpc>
              <a:spcBef>
                <a:spcPct val="0"/>
              </a:spcBef>
            </a:pPr>
            <a:r>
              <a:rPr lang="en-US" sz="3561" strike="noStrike" u="none">
                <a:solidFill>
                  <a:srgbClr val="FFFFFF"/>
                </a:solidFill>
                <a:latin typeface="Helvetica World"/>
                <a:ea typeface="Helvetica World"/>
                <a:cs typeface="Helvetica World"/>
                <a:sym typeface="Helvetica World"/>
              </a:rPr>
              <a:t>  • sweep_line: bool   ,</a:t>
            </a:r>
            <a:r>
              <a:rPr lang="en-US" sz="3561" strike="noStrike" u="none">
                <a:solidFill>
                  <a:srgbClr val="FFFFFF"/>
                </a:solidFill>
                <a:latin typeface="Helvetica World"/>
                <a:ea typeface="Helvetica World"/>
                <a:cs typeface="Helvetica World"/>
                <a:sym typeface="Helvetica World"/>
              </a:rPr>
              <a:t>Draws the sweep line if True.</a:t>
            </a:r>
          </a:p>
          <a:p>
            <a:pPr algn="l" marL="0" indent="0" lvl="0">
              <a:lnSpc>
                <a:spcPts val="4986"/>
              </a:lnSpc>
              <a:spcBef>
                <a:spcPct val="0"/>
              </a:spcBef>
            </a:pPr>
            <a:r>
              <a:rPr lang="en-US" sz="3561" strike="noStrike" u="none">
                <a:solidFill>
                  <a:srgbClr val="FFFFFF"/>
                </a:solidFill>
                <a:latin typeface="Helvetica World"/>
                <a:ea typeface="Helvetica World"/>
                <a:cs typeface="Helvetica World"/>
                <a:sym typeface="Helvetica World"/>
              </a:rPr>
              <a:t>  • events: bool   ,</a:t>
            </a:r>
            <a:r>
              <a:rPr lang="en-US" sz="3561" strike="noStrike" u="none">
                <a:solidFill>
                  <a:srgbClr val="FFFFFF"/>
                </a:solidFill>
                <a:latin typeface="Helvetica World"/>
                <a:ea typeface="Helvetica World"/>
                <a:cs typeface="Helvetica World"/>
                <a:sym typeface="Helvetica World"/>
              </a:rPr>
              <a:t>Draws events if True.</a:t>
            </a:r>
          </a:p>
          <a:p>
            <a:pPr algn="l" marL="0" indent="0" lvl="0">
              <a:lnSpc>
                <a:spcPts val="4986"/>
              </a:lnSpc>
              <a:spcBef>
                <a:spcPct val="0"/>
              </a:spcBef>
            </a:pPr>
            <a:r>
              <a:rPr lang="en-US" sz="3561" strike="noStrike" u="none">
                <a:solidFill>
                  <a:srgbClr val="FFFFFF"/>
                </a:solidFill>
                <a:latin typeface="Helvetica World"/>
                <a:ea typeface="Helvetica World"/>
                <a:cs typeface="Helvetica World"/>
                <a:sym typeface="Helvetica World"/>
              </a:rPr>
              <a:t>  • arc_labels: bool ,</a:t>
            </a:r>
            <a:r>
              <a:rPr lang="en-US" sz="3561" strike="noStrike" u="none">
                <a:solidFill>
                  <a:srgbClr val="FFFFFF"/>
                </a:solidFill>
                <a:latin typeface="Helvetica World"/>
                <a:ea typeface="Helvetica World"/>
                <a:cs typeface="Helvetica World"/>
                <a:sym typeface="Helvetica World"/>
              </a:rPr>
              <a:t>Displays labels for arcs if True.</a:t>
            </a:r>
          </a:p>
          <a:p>
            <a:pPr algn="l" marL="0" indent="0" lvl="0">
              <a:lnSpc>
                <a:spcPts val="4986"/>
              </a:lnSpc>
              <a:spcBef>
                <a:spcPct val="0"/>
              </a:spcBef>
            </a:pPr>
            <a:r>
              <a:rPr lang="en-US" sz="3561" strike="noStrike" u="none">
                <a:solidFill>
                  <a:srgbClr val="FFFFFF"/>
                </a:solidFill>
                <a:latin typeface="Helvetica World"/>
                <a:ea typeface="Helvetica World"/>
                <a:cs typeface="Helvetica World"/>
                <a:sym typeface="Helvetica World"/>
              </a:rPr>
              <a:t>  • beach_line: bool ,</a:t>
            </a:r>
            <a:r>
              <a:rPr lang="en-US" sz="3561" strike="noStrike" u="none">
                <a:solidFill>
                  <a:srgbClr val="FFFFFF"/>
                </a:solidFill>
                <a:latin typeface="Helvetica World"/>
                <a:ea typeface="Helvetica World"/>
                <a:cs typeface="Helvetica World"/>
                <a:sym typeface="Helvetica World"/>
              </a:rPr>
              <a:t>Draws the beach line if True.</a:t>
            </a:r>
          </a:p>
          <a:p>
            <a:pPr algn="l" marL="0" indent="0" lvl="0">
              <a:lnSpc>
                <a:spcPts val="4986"/>
              </a:lnSpc>
              <a:spcBef>
                <a:spcPct val="0"/>
              </a:spcBef>
            </a:pPr>
          </a:p>
          <a:p>
            <a:pPr algn="l" marL="0" indent="0" lvl="0">
              <a:lnSpc>
                <a:spcPts val="4986"/>
              </a:lnSpc>
              <a:spcBef>
                <a:spcPct val="0"/>
              </a:spcBef>
            </a:pPr>
            <a:r>
              <a:rPr lang="en-US" sz="3561" strike="noStrike" u="none">
                <a:solidFill>
                  <a:srgbClr val="FFFFFF"/>
                </a:solidFill>
                <a:latin typeface="Helvetica World"/>
                <a:ea typeface="Helvetica World"/>
                <a:cs typeface="Helvetica World"/>
                <a:sym typeface="Helvetica World"/>
              </a:rPr>
              <a:t>Includes polygon, edges, vertices, sites, cells, sweep line, arcs, events, and beach line as selected</a:t>
            </a:r>
          </a:p>
        </p:txBody>
      </p:sp>
    </p:spTree>
  </p:cSld>
  <p:clrMapOvr>
    <a:masterClrMapping/>
  </p:clrMapOvr>
</p:sld>
</file>

<file path=ppt/slides/slide145.xml><?xml version="1.0" encoding="utf-8"?>
<p:sld xmlns:p="http://schemas.openxmlformats.org/presentationml/2006/main" xmlns:a="http://schemas.openxmlformats.org/drawingml/2006/main" xmlns:r="http://schemas.openxmlformats.org/officeDocument/2006/relationships">
  <p:cSld>
    <p:bg>
      <p:bgPr>
        <a:solidFill>
          <a:srgbClr val="1E1E3F"/>
        </a:solidFill>
      </p:bgPr>
    </p:bg>
    <p:spTree>
      <p:nvGrpSpPr>
        <p:cNvPr id="1" name=""/>
        <p:cNvGrpSpPr/>
        <p:nvPr/>
      </p:nvGrpSpPr>
      <p:grpSpPr>
        <a:xfrm>
          <a:off x="0" y="0"/>
          <a:ext cx="0" cy="0"/>
          <a:chOff x="0" y="0"/>
          <a:chExt cx="0" cy="0"/>
        </a:xfrm>
      </p:grpSpPr>
      <p:grpSp>
        <p:nvGrpSpPr>
          <p:cNvPr name="Group 2" id="2"/>
          <p:cNvGrpSpPr/>
          <p:nvPr/>
        </p:nvGrpSpPr>
        <p:grpSpPr>
          <a:xfrm rot="0">
            <a:off x="666750" y="666750"/>
            <a:ext cx="16954500" cy="8953500"/>
            <a:chOff x="0" y="0"/>
            <a:chExt cx="4465383" cy="2358123"/>
          </a:xfrm>
        </p:grpSpPr>
        <p:sp>
          <p:nvSpPr>
            <p:cNvPr name="Freeform 3" id="3"/>
            <p:cNvSpPr/>
            <p:nvPr/>
          </p:nvSpPr>
          <p:spPr>
            <a:xfrm flipH="false" flipV="false" rot="0">
              <a:off x="0" y="0"/>
              <a:ext cx="4465383" cy="2358124"/>
            </a:xfrm>
            <a:custGeom>
              <a:avLst/>
              <a:gdLst/>
              <a:ahLst/>
              <a:cxnLst/>
              <a:rect r="r" b="b" t="t" l="l"/>
              <a:pathLst>
                <a:path h="2358124" w="4465383">
                  <a:moveTo>
                    <a:pt x="20548" y="0"/>
                  </a:moveTo>
                  <a:lnTo>
                    <a:pt x="4444835" y="0"/>
                  </a:lnTo>
                  <a:cubicBezTo>
                    <a:pt x="4456183" y="0"/>
                    <a:pt x="4465383" y="9200"/>
                    <a:pt x="4465383" y="20548"/>
                  </a:cubicBezTo>
                  <a:lnTo>
                    <a:pt x="4465383" y="2337575"/>
                  </a:lnTo>
                  <a:cubicBezTo>
                    <a:pt x="4465383" y="2348924"/>
                    <a:pt x="4456183" y="2358124"/>
                    <a:pt x="4444835" y="2358124"/>
                  </a:cubicBezTo>
                  <a:lnTo>
                    <a:pt x="20548" y="2358124"/>
                  </a:lnTo>
                  <a:cubicBezTo>
                    <a:pt x="9200" y="2358124"/>
                    <a:pt x="0" y="2348924"/>
                    <a:pt x="0" y="2337575"/>
                  </a:cubicBezTo>
                  <a:lnTo>
                    <a:pt x="0" y="20548"/>
                  </a:lnTo>
                  <a:cubicBezTo>
                    <a:pt x="0" y="9200"/>
                    <a:pt x="9200" y="0"/>
                    <a:pt x="20548" y="0"/>
                  </a:cubicBezTo>
                  <a:close/>
                </a:path>
              </a:pathLst>
            </a:custGeom>
            <a:solidFill>
              <a:srgbClr val="4F5AAF"/>
            </a:solidFill>
            <a:ln cap="rnd">
              <a:noFill/>
              <a:prstDash val="solid"/>
              <a:round/>
            </a:ln>
          </p:spPr>
        </p:sp>
        <p:sp>
          <p:nvSpPr>
            <p:cNvPr name="TextBox 4" id="4"/>
            <p:cNvSpPr txBox="true"/>
            <p:nvPr/>
          </p:nvSpPr>
          <p:spPr>
            <a:xfrm>
              <a:off x="0" y="-57150"/>
              <a:ext cx="4465383" cy="2415273"/>
            </a:xfrm>
            <a:prstGeom prst="rect">
              <a:avLst/>
            </a:prstGeom>
          </p:spPr>
          <p:txBody>
            <a:bodyPr anchor="ctr" rtlCol="false" tIns="50800" lIns="50800" bIns="50800" rIns="50800"/>
            <a:lstStyle/>
            <a:p>
              <a:pPr algn="l" marL="0" indent="0" lvl="0">
                <a:lnSpc>
                  <a:spcPts val="3359"/>
                </a:lnSpc>
                <a:spcBef>
                  <a:spcPct val="0"/>
                </a:spcBef>
              </a:pPr>
            </a:p>
            <a:p>
              <a:pPr algn="l" marL="0" indent="0" lvl="0">
                <a:lnSpc>
                  <a:spcPts val="3359"/>
                </a:lnSpc>
                <a:spcBef>
                  <a:spcPct val="0"/>
                </a:spcBef>
              </a:pPr>
            </a:p>
            <a:p>
              <a:pPr algn="l" marL="0" indent="0" lvl="0">
                <a:lnSpc>
                  <a:spcPts val="4059"/>
                </a:lnSpc>
                <a:spcBef>
                  <a:spcPct val="0"/>
                </a:spcBef>
              </a:pPr>
            </a:p>
            <a:p>
              <a:pPr algn="l" marL="0" indent="0" lvl="0">
                <a:lnSpc>
                  <a:spcPts val="4059"/>
                </a:lnSpc>
                <a:spcBef>
                  <a:spcPct val="0"/>
                </a:spcBef>
              </a:pPr>
            </a:p>
            <a:p>
              <a:pPr algn="l" marL="0" indent="0" lvl="0">
                <a:lnSpc>
                  <a:spcPts val="4059"/>
                </a:lnSpc>
                <a:spcBef>
                  <a:spcPct val="0"/>
                </a:spcBef>
              </a:pPr>
            </a:p>
            <a:p>
              <a:pPr algn="l" marL="0" indent="0" lvl="0">
                <a:lnSpc>
                  <a:spcPts val="4059"/>
                </a:lnSpc>
                <a:spcBef>
                  <a:spcPct val="0"/>
                </a:spcBef>
              </a:pPr>
            </a:p>
            <a:p>
              <a:pPr algn="l" marL="0" indent="0" lvl="0">
                <a:lnSpc>
                  <a:spcPts val="4059"/>
                </a:lnSpc>
                <a:spcBef>
                  <a:spcPct val="0"/>
                </a:spcBef>
              </a:pPr>
            </a:p>
            <a:p>
              <a:pPr algn="l" marL="0" indent="0" lvl="0">
                <a:lnSpc>
                  <a:spcPts val="4059"/>
                </a:lnSpc>
                <a:spcBef>
                  <a:spcPct val="0"/>
                </a:spcBef>
              </a:pPr>
              <a:r>
                <a:rPr lang="en-US" sz="2899" strike="noStrike" u="none">
                  <a:solidFill>
                    <a:srgbClr val="FF6161"/>
                  </a:solidFill>
                  <a:latin typeface="Helvetica World"/>
                  <a:ea typeface="Helvetica World"/>
                  <a:cs typeface="Helvetica World"/>
                  <a:sym typeface="Helvetica World"/>
                </a:rPr>
                <a:t>Description</a:t>
              </a:r>
            </a:p>
            <a:p>
              <a:pPr algn="l" marL="0" indent="0" lvl="0">
                <a:lnSpc>
                  <a:spcPts val="3359"/>
                </a:lnSpc>
                <a:spcBef>
                  <a:spcPct val="0"/>
                </a:spcBef>
              </a:pPr>
              <a:r>
                <a:rPr lang="en-US" sz="2400" strike="noStrike" u="none">
                  <a:solidFill>
                    <a:srgbClr val="FFFFFF"/>
                  </a:solidFill>
                  <a:latin typeface="Helvetica World"/>
                  <a:ea typeface="Helvetica World"/>
                  <a:cs typeface="Helvetica World"/>
                  <a:sym typeface="Helvetica World"/>
                </a:rPr>
                <a:t>Draws the bounding polygon of the Voronoi diagram.</a:t>
              </a:r>
            </a:p>
            <a:p>
              <a:pPr algn="l" marL="0" indent="0" lvl="0">
                <a:lnSpc>
                  <a:spcPts val="3359"/>
                </a:lnSpc>
                <a:spcBef>
                  <a:spcPct val="0"/>
                </a:spcBef>
              </a:pPr>
              <a:r>
                <a:rPr lang="en-US" sz="2400" strike="noStrike" u="none">
                  <a:solidFill>
                    <a:srgbClr val="FFFFFF"/>
                  </a:solidFill>
                  <a:latin typeface="Helvetica World"/>
                  <a:ea typeface="Helvetica World"/>
                  <a:cs typeface="Helvetica World"/>
                  <a:sym typeface="Helvetica World"/>
                </a:rPr>
                <a:t>If the bounding polygon has a radius, it draws a circle; otherwise, it draws a polygon.</a:t>
              </a:r>
            </a:p>
            <a:p>
              <a:pPr algn="l" marL="0" indent="0" lvl="0">
                <a:lnSpc>
                  <a:spcPts val="4059"/>
                </a:lnSpc>
                <a:spcBef>
                  <a:spcPct val="0"/>
                </a:spcBef>
              </a:pPr>
              <a:r>
                <a:rPr lang="en-US" sz="2899" strike="noStrike" u="none">
                  <a:solidFill>
                    <a:srgbClr val="FF6161"/>
                  </a:solidFill>
                  <a:latin typeface="Helvetica World"/>
                  <a:ea typeface="Helvetica World"/>
                  <a:cs typeface="Helvetica World"/>
                  <a:sym typeface="Helvetica World"/>
                </a:rPr>
                <a:t>Parameters</a:t>
              </a:r>
            </a:p>
            <a:p>
              <a:pPr algn="l" marL="0" indent="0" lvl="0">
                <a:lnSpc>
                  <a:spcPts val="3359"/>
                </a:lnSpc>
                <a:spcBef>
                  <a:spcPct val="0"/>
                </a:spcBef>
              </a:pPr>
              <a:r>
                <a:rPr lang="en-US" sz="2400" strike="noStrike" u="none">
                  <a:solidFill>
                    <a:srgbClr val="FFFFFF"/>
                  </a:solidFill>
                  <a:latin typeface="Helvetica World"/>
                  <a:ea typeface="Helvetica World"/>
                  <a:cs typeface="Helvetica World"/>
                  <a:sym typeface="Helvetica World"/>
                </a:rPr>
                <a:t>This method has no parameters.</a:t>
              </a:r>
            </a:p>
            <a:p>
              <a:pPr algn="l" marL="0" indent="0" lvl="0">
                <a:lnSpc>
                  <a:spcPts val="3359"/>
                </a:lnSpc>
                <a:spcBef>
                  <a:spcPct val="0"/>
                </a:spcBef>
              </a:pPr>
              <a:r>
                <a:rPr lang="en-US" sz="2400" strike="noStrike" u="none">
                  <a:solidFill>
                    <a:srgbClr val="FFFFFF"/>
                  </a:solidFill>
                  <a:latin typeface="Helvetica World"/>
                  <a:ea typeface="Helvetica World"/>
                  <a:cs typeface="Helvetica World"/>
                  <a:sym typeface="Helvetica World"/>
                </a:rPr>
                <a:t>It uses self.voronoi.bounding_poly to determine the shape to draw.</a:t>
              </a:r>
            </a:p>
            <a:p>
              <a:pPr algn="l" marL="0" indent="0" lvl="0">
                <a:lnSpc>
                  <a:spcPts val="3359"/>
                </a:lnSpc>
                <a:spcBef>
                  <a:spcPct val="0"/>
                </a:spcBef>
              </a:pPr>
              <a:r>
                <a:rPr lang="en-US" sz="2400" strike="noStrike" u="none">
                  <a:solidFill>
                    <a:srgbClr val="FFFFFF"/>
                  </a:solidFill>
                  <a:latin typeface="Helvetica World"/>
                  <a:ea typeface="Helvetica World"/>
                  <a:cs typeface="Helvetica World"/>
                  <a:sym typeface="Helvetica World"/>
                </a:rPr>
                <a:t> • Bounding shape: If bounding_poly has a radius, draws a circle; otherwise, draws the polygon using coordinates.</a:t>
              </a:r>
            </a:p>
            <a:p>
              <a:pPr algn="l" marL="0" indent="0" lvl="0">
                <a:lnSpc>
                  <a:spcPts val="3359"/>
                </a:lnSpc>
                <a:spcBef>
                  <a:spcPct val="0"/>
                </a:spcBef>
              </a:pPr>
              <a:r>
                <a:rPr lang="en-US" sz="2400" strike="noStrike" u="none">
                  <a:solidFill>
                    <a:srgbClr val="FFFFFF"/>
                  </a:solidFill>
                  <a:latin typeface="Helvetica World"/>
                  <a:ea typeface="Helvetica World"/>
                  <a:cs typeface="Helvetica World"/>
                  <a:sym typeface="Helvetica World"/>
                </a:rPr>
                <a:t> • Canvas: Adds the shape to self.canvas with no fill and edge color from Colors.BOUNDING_BOX</a:t>
              </a:r>
            </a:p>
          </p:txBody>
        </p:sp>
      </p:grpSp>
      <p:sp>
        <p:nvSpPr>
          <p:cNvPr name="Freeform 5" id="5"/>
          <p:cNvSpPr/>
          <p:nvPr/>
        </p:nvSpPr>
        <p:spPr>
          <a:xfrm flipH="false" flipV="false" rot="0">
            <a:off x="859997" y="1028700"/>
            <a:ext cx="11301259" cy="3658783"/>
          </a:xfrm>
          <a:custGeom>
            <a:avLst/>
            <a:gdLst/>
            <a:ahLst/>
            <a:cxnLst/>
            <a:rect r="r" b="b" t="t" l="l"/>
            <a:pathLst>
              <a:path h="3658783" w="11301259">
                <a:moveTo>
                  <a:pt x="0" y="0"/>
                </a:moveTo>
                <a:lnTo>
                  <a:pt x="11301259" y="0"/>
                </a:lnTo>
                <a:lnTo>
                  <a:pt x="11301259" y="3658783"/>
                </a:lnTo>
                <a:lnTo>
                  <a:pt x="0" y="3658783"/>
                </a:lnTo>
                <a:lnTo>
                  <a:pt x="0" y="0"/>
                </a:lnTo>
                <a:close/>
              </a:path>
            </a:pathLst>
          </a:custGeom>
          <a:blipFill>
            <a:blip r:embed="rId2"/>
            <a:stretch>
              <a:fillRect l="0" t="0" r="0" b="0"/>
            </a:stretch>
          </a:blipFill>
        </p:spPr>
      </p:sp>
    </p:spTree>
  </p:cSld>
  <p:clrMapOvr>
    <a:masterClrMapping/>
  </p:clrMapOvr>
</p:sld>
</file>

<file path=ppt/slides/slide146.xml><?xml version="1.0" encoding="utf-8"?>
<p:sld xmlns:p="http://schemas.openxmlformats.org/presentationml/2006/main" xmlns:a="http://schemas.openxmlformats.org/drawingml/2006/main" xmlns:r="http://schemas.openxmlformats.org/officeDocument/2006/relationships">
  <p:cSld>
    <p:bg>
      <p:bgPr>
        <a:solidFill>
          <a:srgbClr val="1E1E3F"/>
        </a:solidFill>
      </p:bgPr>
    </p:bg>
    <p:spTree>
      <p:nvGrpSpPr>
        <p:cNvPr id="1" name=""/>
        <p:cNvGrpSpPr/>
        <p:nvPr/>
      </p:nvGrpSpPr>
      <p:grpSpPr>
        <a:xfrm>
          <a:off x="0" y="0"/>
          <a:ext cx="0" cy="0"/>
          <a:chOff x="0" y="0"/>
          <a:chExt cx="0" cy="0"/>
        </a:xfrm>
      </p:grpSpPr>
      <p:grpSp>
        <p:nvGrpSpPr>
          <p:cNvPr name="Group 2" id="2"/>
          <p:cNvGrpSpPr/>
          <p:nvPr/>
        </p:nvGrpSpPr>
        <p:grpSpPr>
          <a:xfrm rot="0">
            <a:off x="666750" y="666750"/>
            <a:ext cx="16954500" cy="8953500"/>
            <a:chOff x="0" y="0"/>
            <a:chExt cx="4465383" cy="2358123"/>
          </a:xfrm>
        </p:grpSpPr>
        <p:sp>
          <p:nvSpPr>
            <p:cNvPr name="Freeform 3" id="3"/>
            <p:cNvSpPr/>
            <p:nvPr/>
          </p:nvSpPr>
          <p:spPr>
            <a:xfrm flipH="false" flipV="false" rot="0">
              <a:off x="0" y="0"/>
              <a:ext cx="4465383" cy="2358124"/>
            </a:xfrm>
            <a:custGeom>
              <a:avLst/>
              <a:gdLst/>
              <a:ahLst/>
              <a:cxnLst/>
              <a:rect r="r" b="b" t="t" l="l"/>
              <a:pathLst>
                <a:path h="2358124" w="4465383">
                  <a:moveTo>
                    <a:pt x="20548" y="0"/>
                  </a:moveTo>
                  <a:lnTo>
                    <a:pt x="4444835" y="0"/>
                  </a:lnTo>
                  <a:cubicBezTo>
                    <a:pt x="4456183" y="0"/>
                    <a:pt x="4465383" y="9200"/>
                    <a:pt x="4465383" y="20548"/>
                  </a:cubicBezTo>
                  <a:lnTo>
                    <a:pt x="4465383" y="2337575"/>
                  </a:lnTo>
                  <a:cubicBezTo>
                    <a:pt x="4465383" y="2348924"/>
                    <a:pt x="4456183" y="2358124"/>
                    <a:pt x="4444835" y="2358124"/>
                  </a:cubicBezTo>
                  <a:lnTo>
                    <a:pt x="20548" y="2358124"/>
                  </a:lnTo>
                  <a:cubicBezTo>
                    <a:pt x="9200" y="2358124"/>
                    <a:pt x="0" y="2348924"/>
                    <a:pt x="0" y="2337575"/>
                  </a:cubicBezTo>
                  <a:lnTo>
                    <a:pt x="0" y="20548"/>
                  </a:lnTo>
                  <a:cubicBezTo>
                    <a:pt x="0" y="9200"/>
                    <a:pt x="9200" y="0"/>
                    <a:pt x="20548" y="0"/>
                  </a:cubicBezTo>
                  <a:close/>
                </a:path>
              </a:pathLst>
            </a:custGeom>
            <a:solidFill>
              <a:srgbClr val="4F5AAF"/>
            </a:solidFill>
            <a:ln cap="rnd">
              <a:noFill/>
              <a:prstDash val="solid"/>
              <a:round/>
            </a:ln>
          </p:spPr>
        </p:sp>
        <p:sp>
          <p:nvSpPr>
            <p:cNvPr name="TextBox 4" id="4"/>
            <p:cNvSpPr txBox="true"/>
            <p:nvPr/>
          </p:nvSpPr>
          <p:spPr>
            <a:xfrm>
              <a:off x="0" y="-57150"/>
              <a:ext cx="4465383" cy="2415273"/>
            </a:xfrm>
            <a:prstGeom prst="rect">
              <a:avLst/>
            </a:prstGeom>
          </p:spPr>
          <p:txBody>
            <a:bodyPr anchor="ctr" rtlCol="false" tIns="50800" lIns="50800" bIns="50800" rIns="50800"/>
            <a:lstStyle/>
            <a:p>
              <a:pPr algn="ctr" marL="0" indent="0" lvl="0">
                <a:lnSpc>
                  <a:spcPts val="3359"/>
                </a:lnSpc>
                <a:spcBef>
                  <a:spcPct val="0"/>
                </a:spcBef>
              </a:pPr>
            </a:p>
          </p:txBody>
        </p:sp>
      </p:grpSp>
      <p:sp>
        <p:nvSpPr>
          <p:cNvPr name="Freeform 5" id="5"/>
          <p:cNvSpPr/>
          <p:nvPr/>
        </p:nvSpPr>
        <p:spPr>
          <a:xfrm flipH="false" flipV="false" rot="0">
            <a:off x="1028700" y="1028700"/>
            <a:ext cx="11301259" cy="2443897"/>
          </a:xfrm>
          <a:custGeom>
            <a:avLst/>
            <a:gdLst/>
            <a:ahLst/>
            <a:cxnLst/>
            <a:rect r="r" b="b" t="t" l="l"/>
            <a:pathLst>
              <a:path h="2443897" w="11301259">
                <a:moveTo>
                  <a:pt x="0" y="0"/>
                </a:moveTo>
                <a:lnTo>
                  <a:pt x="11301259" y="0"/>
                </a:lnTo>
                <a:lnTo>
                  <a:pt x="11301259" y="2443897"/>
                </a:lnTo>
                <a:lnTo>
                  <a:pt x="0" y="2443897"/>
                </a:lnTo>
                <a:lnTo>
                  <a:pt x="0" y="0"/>
                </a:lnTo>
                <a:close/>
              </a:path>
            </a:pathLst>
          </a:custGeom>
          <a:blipFill>
            <a:blip r:embed="rId2"/>
            <a:stretch>
              <a:fillRect l="0" t="0" r="0" b="0"/>
            </a:stretch>
          </a:blipFill>
        </p:spPr>
      </p:sp>
      <p:sp>
        <p:nvSpPr>
          <p:cNvPr name="TextBox 6" id="6"/>
          <p:cNvSpPr txBox="true"/>
          <p:nvPr/>
        </p:nvSpPr>
        <p:spPr>
          <a:xfrm rot="0">
            <a:off x="1208871" y="3396397"/>
            <a:ext cx="17079129" cy="5474670"/>
          </a:xfrm>
          <a:prstGeom prst="rect">
            <a:avLst/>
          </a:prstGeom>
        </p:spPr>
        <p:txBody>
          <a:bodyPr anchor="t" rtlCol="false" tIns="0" lIns="0" bIns="0" rIns="0">
            <a:spAutoFit/>
          </a:bodyPr>
          <a:lstStyle/>
          <a:p>
            <a:pPr algn="l" marL="0" indent="0" lvl="0">
              <a:lnSpc>
                <a:spcPts val="4846"/>
              </a:lnSpc>
              <a:spcBef>
                <a:spcPct val="0"/>
              </a:spcBef>
            </a:pPr>
          </a:p>
          <a:p>
            <a:pPr algn="l" marL="0" indent="0" lvl="0">
              <a:lnSpc>
                <a:spcPts val="4846"/>
              </a:lnSpc>
              <a:spcBef>
                <a:spcPct val="0"/>
              </a:spcBef>
            </a:pPr>
            <a:r>
              <a:rPr lang="en-US" sz="3461" strike="noStrike" u="none">
                <a:solidFill>
                  <a:srgbClr val="FF6161"/>
                </a:solidFill>
                <a:latin typeface="Helvetica World"/>
                <a:ea typeface="Helvetica World"/>
                <a:cs typeface="Helvetica World"/>
                <a:sym typeface="Helvetica World"/>
              </a:rPr>
              <a:t>Description</a:t>
            </a:r>
          </a:p>
          <a:p>
            <a:pPr algn="l" marL="0" indent="0" lvl="0">
              <a:lnSpc>
                <a:spcPts val="4846"/>
              </a:lnSpc>
              <a:spcBef>
                <a:spcPct val="0"/>
              </a:spcBef>
            </a:pPr>
          </a:p>
          <a:p>
            <a:pPr algn="l" marL="0" indent="0" lvl="0">
              <a:lnSpc>
                <a:spcPts val="4846"/>
              </a:lnSpc>
              <a:spcBef>
                <a:spcPct val="0"/>
              </a:spcBef>
            </a:pPr>
            <a:r>
              <a:rPr lang="en-US" sz="3461" strike="noStrike" u="none">
                <a:solidFill>
                  <a:srgbClr val="FFFFFF"/>
                </a:solidFill>
                <a:latin typeface="Helvetica World"/>
                <a:ea typeface="Helvetica World"/>
                <a:cs typeface="Helvetica World"/>
                <a:sym typeface="Helvetica World"/>
              </a:rPr>
              <a:t>Draws all Voronoi vertices on the canvas as scatter points.</a:t>
            </a:r>
          </a:p>
          <a:p>
            <a:pPr algn="l" marL="0" indent="0" lvl="0">
              <a:lnSpc>
                <a:spcPts val="4846"/>
              </a:lnSpc>
              <a:spcBef>
                <a:spcPct val="0"/>
              </a:spcBef>
            </a:pPr>
            <a:r>
              <a:rPr lang="en-US" sz="3461" strike="noStrike" u="none">
                <a:solidFill>
                  <a:srgbClr val="FF6161"/>
                </a:solidFill>
                <a:latin typeface="Helvetica World"/>
                <a:ea typeface="Helvetica World"/>
                <a:cs typeface="Helvetica World"/>
                <a:sym typeface="Helvetica World"/>
              </a:rPr>
              <a:t>Parameters</a:t>
            </a:r>
          </a:p>
          <a:p>
            <a:pPr algn="l" marL="0" indent="0" lvl="0">
              <a:lnSpc>
                <a:spcPts val="4846"/>
              </a:lnSpc>
              <a:spcBef>
                <a:spcPct val="0"/>
              </a:spcBef>
            </a:pPr>
            <a:r>
              <a:rPr lang="en-US" sz="3461" strike="noStrike" u="none">
                <a:solidFill>
                  <a:srgbClr val="FFFFFF"/>
                </a:solidFill>
                <a:latin typeface="Helvetica World"/>
                <a:ea typeface="Helvetica World"/>
                <a:cs typeface="Helvetica World"/>
                <a:sym typeface="Helvetica World"/>
              </a:rPr>
              <a:t> • vertices: list – List of vertices to draw; defaults to all Voronoi vertices (self.voronoi.vertices).</a:t>
            </a:r>
          </a:p>
          <a:p>
            <a:pPr algn="l" marL="0" indent="0" lvl="0">
              <a:lnSpc>
                <a:spcPts val="4846"/>
              </a:lnSpc>
              <a:spcBef>
                <a:spcPct val="0"/>
              </a:spcBef>
            </a:pPr>
            <a:r>
              <a:rPr lang="en-US" sz="3461" strike="noStrike" u="none">
                <a:solidFill>
                  <a:srgbClr val="FFFFFF"/>
                </a:solidFill>
                <a:latin typeface="Helvetica World"/>
                <a:ea typeface="Helvetica World"/>
                <a:cs typeface="Helvetica World"/>
                <a:sym typeface="Helvetica World"/>
              </a:rPr>
              <a:t> • kwargs: dict – Extra plotting arguments passed to the scatter function (e.g., marker size, alpha, etc.)</a:t>
            </a:r>
          </a:p>
        </p:txBody>
      </p:sp>
    </p:spTree>
  </p:cSld>
  <p:clrMapOvr>
    <a:masterClrMapping/>
  </p:clrMapOvr>
</p:sld>
</file>

<file path=ppt/slides/slide147.xml><?xml version="1.0" encoding="utf-8"?>
<p:sld xmlns:p="http://schemas.openxmlformats.org/presentationml/2006/main" xmlns:a="http://schemas.openxmlformats.org/drawingml/2006/main" xmlns:r="http://schemas.openxmlformats.org/officeDocument/2006/relationships">
  <p:cSld>
    <p:bg>
      <p:bgPr>
        <a:solidFill>
          <a:srgbClr val="1E1E3F"/>
        </a:solidFill>
      </p:bgPr>
    </p:bg>
    <p:spTree>
      <p:nvGrpSpPr>
        <p:cNvPr id="1" name=""/>
        <p:cNvGrpSpPr/>
        <p:nvPr/>
      </p:nvGrpSpPr>
      <p:grpSpPr>
        <a:xfrm>
          <a:off x="0" y="0"/>
          <a:ext cx="0" cy="0"/>
          <a:chOff x="0" y="0"/>
          <a:chExt cx="0" cy="0"/>
        </a:xfrm>
      </p:grpSpPr>
      <p:grpSp>
        <p:nvGrpSpPr>
          <p:cNvPr name="Group 2" id="2"/>
          <p:cNvGrpSpPr/>
          <p:nvPr/>
        </p:nvGrpSpPr>
        <p:grpSpPr>
          <a:xfrm rot="0">
            <a:off x="666750" y="666750"/>
            <a:ext cx="16954500" cy="8953500"/>
            <a:chOff x="0" y="0"/>
            <a:chExt cx="4465383" cy="2358123"/>
          </a:xfrm>
        </p:grpSpPr>
        <p:sp>
          <p:nvSpPr>
            <p:cNvPr name="Freeform 3" id="3"/>
            <p:cNvSpPr/>
            <p:nvPr/>
          </p:nvSpPr>
          <p:spPr>
            <a:xfrm flipH="false" flipV="false" rot="0">
              <a:off x="0" y="0"/>
              <a:ext cx="4465383" cy="2358124"/>
            </a:xfrm>
            <a:custGeom>
              <a:avLst/>
              <a:gdLst/>
              <a:ahLst/>
              <a:cxnLst/>
              <a:rect r="r" b="b" t="t" l="l"/>
              <a:pathLst>
                <a:path h="2358124" w="4465383">
                  <a:moveTo>
                    <a:pt x="20548" y="0"/>
                  </a:moveTo>
                  <a:lnTo>
                    <a:pt x="4444835" y="0"/>
                  </a:lnTo>
                  <a:cubicBezTo>
                    <a:pt x="4456183" y="0"/>
                    <a:pt x="4465383" y="9200"/>
                    <a:pt x="4465383" y="20548"/>
                  </a:cubicBezTo>
                  <a:lnTo>
                    <a:pt x="4465383" y="2337575"/>
                  </a:lnTo>
                  <a:cubicBezTo>
                    <a:pt x="4465383" y="2348924"/>
                    <a:pt x="4456183" y="2358124"/>
                    <a:pt x="4444835" y="2358124"/>
                  </a:cubicBezTo>
                  <a:lnTo>
                    <a:pt x="20548" y="2358124"/>
                  </a:lnTo>
                  <a:cubicBezTo>
                    <a:pt x="9200" y="2358124"/>
                    <a:pt x="0" y="2348924"/>
                    <a:pt x="0" y="2337575"/>
                  </a:cubicBezTo>
                  <a:lnTo>
                    <a:pt x="0" y="20548"/>
                  </a:lnTo>
                  <a:cubicBezTo>
                    <a:pt x="0" y="9200"/>
                    <a:pt x="9200" y="0"/>
                    <a:pt x="20548" y="0"/>
                  </a:cubicBezTo>
                  <a:close/>
                </a:path>
              </a:pathLst>
            </a:custGeom>
            <a:solidFill>
              <a:srgbClr val="4F5AAF"/>
            </a:solidFill>
            <a:ln cap="rnd">
              <a:noFill/>
              <a:prstDash val="solid"/>
              <a:round/>
            </a:ln>
          </p:spPr>
        </p:sp>
        <p:sp>
          <p:nvSpPr>
            <p:cNvPr name="TextBox 4" id="4"/>
            <p:cNvSpPr txBox="true"/>
            <p:nvPr/>
          </p:nvSpPr>
          <p:spPr>
            <a:xfrm>
              <a:off x="0" y="-66675"/>
              <a:ext cx="4465383" cy="2424798"/>
            </a:xfrm>
            <a:prstGeom prst="rect">
              <a:avLst/>
            </a:prstGeom>
          </p:spPr>
          <p:txBody>
            <a:bodyPr anchor="t" rtlCol="false" tIns="50800" lIns="50800" bIns="50800" rIns="50800"/>
            <a:lstStyle/>
            <a:p>
              <a:pPr algn="l" marL="0" indent="0" lvl="0">
                <a:lnSpc>
                  <a:spcPts val="4479"/>
                </a:lnSpc>
                <a:spcBef>
                  <a:spcPct val="0"/>
                </a:spcBef>
              </a:pPr>
            </a:p>
          </p:txBody>
        </p:sp>
      </p:grpSp>
      <p:sp>
        <p:nvSpPr>
          <p:cNvPr name="TextBox 5" id="5"/>
          <p:cNvSpPr txBox="true"/>
          <p:nvPr/>
        </p:nvSpPr>
        <p:spPr>
          <a:xfrm rot="0">
            <a:off x="12928520" y="1431272"/>
            <a:ext cx="4142982" cy="7367306"/>
          </a:xfrm>
          <a:prstGeom prst="rect">
            <a:avLst/>
          </a:prstGeom>
        </p:spPr>
        <p:txBody>
          <a:bodyPr anchor="t" rtlCol="false" tIns="0" lIns="0" bIns="0" rIns="0">
            <a:spAutoFit/>
          </a:bodyPr>
          <a:lstStyle/>
          <a:p>
            <a:pPr algn="l">
              <a:lnSpc>
                <a:spcPts val="4057"/>
              </a:lnSpc>
              <a:spcBef>
                <a:spcPct val="0"/>
              </a:spcBef>
            </a:pPr>
            <a:r>
              <a:rPr lang="en-US" sz="2898">
                <a:solidFill>
                  <a:srgbClr val="FF6161"/>
                </a:solidFill>
                <a:latin typeface="Helvetica World"/>
                <a:ea typeface="Helvetica World"/>
                <a:cs typeface="Helvetica World"/>
                <a:sym typeface="Helvetica World"/>
              </a:rPr>
              <a:t>Description</a:t>
            </a:r>
          </a:p>
          <a:p>
            <a:pPr algn="l">
              <a:lnSpc>
                <a:spcPts val="2798"/>
              </a:lnSpc>
              <a:spcBef>
                <a:spcPct val="0"/>
              </a:spcBef>
            </a:pPr>
            <a:r>
              <a:rPr lang="en-US" sz="1998">
                <a:solidFill>
                  <a:srgbClr val="FFFFFF"/>
                </a:solidFill>
                <a:latin typeface="Helvetica World"/>
                <a:ea typeface="Helvetica World"/>
                <a:cs typeface="Helvetica World"/>
                <a:sym typeface="Helvetica World"/>
              </a:rPr>
              <a:t>Returns the start and end points of a Voronoi edge, taking into account its twin and the current sweep line.</a:t>
            </a:r>
          </a:p>
          <a:p>
            <a:pPr algn="l">
              <a:lnSpc>
                <a:spcPts val="4057"/>
              </a:lnSpc>
              <a:spcBef>
                <a:spcPct val="0"/>
              </a:spcBef>
            </a:pPr>
            <a:r>
              <a:rPr lang="en-US" sz="2898">
                <a:solidFill>
                  <a:srgbClr val="FF6161"/>
                </a:solidFill>
                <a:latin typeface="Helvetica World"/>
                <a:ea typeface="Helvetica World"/>
                <a:cs typeface="Helvetica World"/>
                <a:sym typeface="Helvetica World"/>
              </a:rPr>
              <a:t>Parameters</a:t>
            </a:r>
          </a:p>
          <a:p>
            <a:pPr algn="l">
              <a:lnSpc>
                <a:spcPts val="2798"/>
              </a:lnSpc>
              <a:spcBef>
                <a:spcPct val="0"/>
              </a:spcBef>
            </a:pPr>
            <a:r>
              <a:rPr lang="en-US" sz="1998">
                <a:solidFill>
                  <a:srgbClr val="FFFFFF"/>
                </a:solidFill>
                <a:latin typeface="Helvetica World"/>
                <a:ea typeface="Helvetica World"/>
                <a:cs typeface="Helvetica World"/>
                <a:sym typeface="Helvetica World"/>
              </a:rPr>
              <a:t> • edge: Edge – The Voronoi edge whose endpoints are calculated.</a:t>
            </a:r>
          </a:p>
          <a:p>
            <a:pPr algn="l">
              <a:lnSpc>
                <a:spcPts val="2798"/>
              </a:lnSpc>
              <a:spcBef>
                <a:spcPct val="0"/>
              </a:spcBef>
            </a:pPr>
            <a:r>
              <a:rPr lang="en-US" sz="1998">
                <a:solidFill>
                  <a:srgbClr val="FFFFFF"/>
                </a:solidFill>
                <a:latin typeface="Helvetica World"/>
                <a:ea typeface="Helvetica World"/>
                <a:cs typeface="Helvetica World"/>
                <a:sym typeface="Helvetica World"/>
              </a:rPr>
              <a:t> • sweep_line: float (optional) – The current sweep line position; defaults to None.</a:t>
            </a:r>
          </a:p>
          <a:p>
            <a:pPr algn="l">
              <a:lnSpc>
                <a:spcPts val="2798"/>
              </a:lnSpc>
              <a:spcBef>
                <a:spcPct val="0"/>
              </a:spcBef>
            </a:pPr>
            <a:r>
              <a:rPr lang="en-US" sz="1998">
                <a:solidFill>
                  <a:srgbClr val="FFFFFF"/>
                </a:solidFill>
                <a:latin typeface="Helvetica World"/>
                <a:ea typeface="Helvetica World"/>
                <a:cs typeface="Helvetica World"/>
                <a:sym typeface="Helvetica World"/>
              </a:rPr>
              <a:t>Attributes Used</a:t>
            </a:r>
          </a:p>
          <a:p>
            <a:pPr algn="l">
              <a:lnSpc>
                <a:spcPts val="2798"/>
              </a:lnSpc>
              <a:spcBef>
                <a:spcPct val="0"/>
              </a:spcBef>
            </a:pPr>
            <a:r>
              <a:rPr lang="en-US" sz="1998">
                <a:solidFill>
                  <a:srgbClr val="FFFFFF"/>
                </a:solidFill>
                <a:latin typeface="Helvetica World"/>
                <a:ea typeface="Helvetica World"/>
                <a:cs typeface="Helvetica World"/>
                <a:sym typeface="Helvetica World"/>
              </a:rPr>
              <a:t> • self.max_y – Maximum y-value of the plot, used to calculate edge endpoints.</a:t>
            </a:r>
          </a:p>
          <a:p>
            <a:pPr algn="l">
              <a:lnSpc>
                <a:spcPts val="2798"/>
              </a:lnSpc>
              <a:spcBef>
                <a:spcPct val="0"/>
              </a:spcBef>
            </a:pPr>
            <a:r>
              <a:rPr lang="en-US" sz="1998">
                <a:solidFill>
                  <a:srgbClr val="FFFFFF"/>
                </a:solidFill>
                <a:latin typeface="Helvetica World"/>
                <a:ea typeface="Helvetica World"/>
                <a:cs typeface="Helvetica World"/>
                <a:sym typeface="Helvetica World"/>
              </a:rPr>
              <a:t> • edge.twin – The twin edge corresponding to the given edge</a:t>
            </a:r>
          </a:p>
          <a:p>
            <a:pPr algn="l">
              <a:lnSpc>
                <a:spcPts val="2798"/>
              </a:lnSpc>
              <a:spcBef>
                <a:spcPct val="0"/>
              </a:spcBef>
            </a:pPr>
            <a:r>
              <a:rPr lang="en-US" sz="1998">
                <a:solidFill>
                  <a:srgbClr val="FFFFFF"/>
                </a:solidFill>
                <a:latin typeface="Helvetica World"/>
                <a:ea typeface="Helvetica World"/>
                <a:cs typeface="Helvetica World"/>
                <a:sym typeface="Helvetica World"/>
              </a:rPr>
              <a:t>Returns</a:t>
            </a:r>
          </a:p>
          <a:p>
            <a:pPr algn="l">
              <a:lnSpc>
                <a:spcPts val="2798"/>
              </a:lnSpc>
              <a:spcBef>
                <a:spcPct val="0"/>
              </a:spcBef>
            </a:pPr>
            <a:r>
              <a:rPr lang="en-US" sz="1998">
                <a:solidFill>
                  <a:srgbClr val="FFFFFF"/>
                </a:solidFill>
                <a:latin typeface="Helvetica World"/>
                <a:ea typeface="Helvetica World"/>
                <a:cs typeface="Helvetica World"/>
                <a:sym typeface="Helvetica World"/>
              </a:rPr>
              <a:t> • start, end: Coordinate, Coordinate – The start and end points of the edge</a:t>
            </a:r>
          </a:p>
        </p:txBody>
      </p:sp>
      <p:sp>
        <p:nvSpPr>
          <p:cNvPr name="Freeform 6" id="6"/>
          <p:cNvSpPr/>
          <p:nvPr/>
        </p:nvSpPr>
        <p:spPr>
          <a:xfrm flipH="false" flipV="false" rot="0">
            <a:off x="859997" y="1744189"/>
            <a:ext cx="11301259" cy="5325718"/>
          </a:xfrm>
          <a:custGeom>
            <a:avLst/>
            <a:gdLst/>
            <a:ahLst/>
            <a:cxnLst/>
            <a:rect r="r" b="b" t="t" l="l"/>
            <a:pathLst>
              <a:path h="5325718" w="11301259">
                <a:moveTo>
                  <a:pt x="0" y="0"/>
                </a:moveTo>
                <a:lnTo>
                  <a:pt x="11301259" y="0"/>
                </a:lnTo>
                <a:lnTo>
                  <a:pt x="11301259" y="5325718"/>
                </a:lnTo>
                <a:lnTo>
                  <a:pt x="0" y="5325718"/>
                </a:lnTo>
                <a:lnTo>
                  <a:pt x="0" y="0"/>
                </a:lnTo>
                <a:close/>
              </a:path>
            </a:pathLst>
          </a:custGeom>
          <a:blipFill>
            <a:blip r:embed="rId2"/>
            <a:stretch>
              <a:fillRect l="0" t="0" r="0" b="0"/>
            </a:stretch>
          </a:blipFill>
        </p:spPr>
      </p:sp>
    </p:spTree>
  </p:cSld>
  <p:clrMapOvr>
    <a:masterClrMapping/>
  </p:clrMapOvr>
</p:sld>
</file>

<file path=ppt/slides/slide148.xml><?xml version="1.0" encoding="utf-8"?>
<p:sld xmlns:p="http://schemas.openxmlformats.org/presentationml/2006/main" xmlns:a="http://schemas.openxmlformats.org/drawingml/2006/main" xmlns:r="http://schemas.openxmlformats.org/officeDocument/2006/relationships">
  <p:cSld>
    <p:bg>
      <p:bgPr>
        <a:solidFill>
          <a:srgbClr val="1E1E3F"/>
        </a:solidFill>
      </p:bgPr>
    </p:bg>
    <p:spTree>
      <p:nvGrpSpPr>
        <p:cNvPr id="1" name=""/>
        <p:cNvGrpSpPr/>
        <p:nvPr/>
      </p:nvGrpSpPr>
      <p:grpSpPr>
        <a:xfrm>
          <a:off x="0" y="0"/>
          <a:ext cx="0" cy="0"/>
          <a:chOff x="0" y="0"/>
          <a:chExt cx="0" cy="0"/>
        </a:xfrm>
      </p:grpSpPr>
      <p:grpSp>
        <p:nvGrpSpPr>
          <p:cNvPr name="Group 2" id="2"/>
          <p:cNvGrpSpPr/>
          <p:nvPr/>
        </p:nvGrpSpPr>
        <p:grpSpPr>
          <a:xfrm rot="0">
            <a:off x="666750" y="666750"/>
            <a:ext cx="16954500" cy="8953500"/>
            <a:chOff x="0" y="0"/>
            <a:chExt cx="4465383" cy="2358123"/>
          </a:xfrm>
        </p:grpSpPr>
        <p:sp>
          <p:nvSpPr>
            <p:cNvPr name="Freeform 3" id="3"/>
            <p:cNvSpPr/>
            <p:nvPr/>
          </p:nvSpPr>
          <p:spPr>
            <a:xfrm flipH="false" flipV="false" rot="0">
              <a:off x="0" y="0"/>
              <a:ext cx="4465383" cy="2358124"/>
            </a:xfrm>
            <a:custGeom>
              <a:avLst/>
              <a:gdLst/>
              <a:ahLst/>
              <a:cxnLst/>
              <a:rect r="r" b="b" t="t" l="l"/>
              <a:pathLst>
                <a:path h="2358124" w="4465383">
                  <a:moveTo>
                    <a:pt x="20548" y="0"/>
                  </a:moveTo>
                  <a:lnTo>
                    <a:pt x="4444835" y="0"/>
                  </a:lnTo>
                  <a:cubicBezTo>
                    <a:pt x="4456183" y="0"/>
                    <a:pt x="4465383" y="9200"/>
                    <a:pt x="4465383" y="20548"/>
                  </a:cubicBezTo>
                  <a:lnTo>
                    <a:pt x="4465383" y="2337575"/>
                  </a:lnTo>
                  <a:cubicBezTo>
                    <a:pt x="4465383" y="2348924"/>
                    <a:pt x="4456183" y="2358124"/>
                    <a:pt x="4444835" y="2358124"/>
                  </a:cubicBezTo>
                  <a:lnTo>
                    <a:pt x="20548" y="2358124"/>
                  </a:lnTo>
                  <a:cubicBezTo>
                    <a:pt x="9200" y="2358124"/>
                    <a:pt x="0" y="2348924"/>
                    <a:pt x="0" y="2337575"/>
                  </a:cubicBezTo>
                  <a:lnTo>
                    <a:pt x="0" y="20548"/>
                  </a:lnTo>
                  <a:cubicBezTo>
                    <a:pt x="0" y="9200"/>
                    <a:pt x="9200" y="0"/>
                    <a:pt x="20548" y="0"/>
                  </a:cubicBezTo>
                  <a:close/>
                </a:path>
              </a:pathLst>
            </a:custGeom>
            <a:solidFill>
              <a:srgbClr val="4F5AAF"/>
            </a:solidFill>
            <a:ln cap="rnd">
              <a:noFill/>
              <a:prstDash val="solid"/>
              <a:round/>
            </a:ln>
          </p:spPr>
        </p:sp>
        <p:sp>
          <p:nvSpPr>
            <p:cNvPr name="TextBox 4" id="4"/>
            <p:cNvSpPr txBox="true"/>
            <p:nvPr/>
          </p:nvSpPr>
          <p:spPr>
            <a:xfrm>
              <a:off x="0" y="-57150"/>
              <a:ext cx="4465383" cy="2415273"/>
            </a:xfrm>
            <a:prstGeom prst="rect">
              <a:avLst/>
            </a:prstGeom>
          </p:spPr>
          <p:txBody>
            <a:bodyPr anchor="ctr" rtlCol="false" tIns="50800" lIns="50800" bIns="50800" rIns="50800"/>
            <a:lstStyle/>
            <a:p>
              <a:pPr algn="ctr" marL="0" indent="0" lvl="0">
                <a:lnSpc>
                  <a:spcPts val="3359"/>
                </a:lnSpc>
                <a:spcBef>
                  <a:spcPct val="0"/>
                </a:spcBef>
              </a:pPr>
            </a:p>
          </p:txBody>
        </p:sp>
      </p:grpSp>
      <p:sp>
        <p:nvSpPr>
          <p:cNvPr name="TextBox 5" id="5"/>
          <p:cNvSpPr txBox="true"/>
          <p:nvPr/>
        </p:nvSpPr>
        <p:spPr>
          <a:xfrm rot="0">
            <a:off x="859997" y="4802685"/>
            <a:ext cx="13713500" cy="4484070"/>
          </a:xfrm>
          <a:prstGeom prst="rect">
            <a:avLst/>
          </a:prstGeom>
        </p:spPr>
        <p:txBody>
          <a:bodyPr anchor="t" rtlCol="false" tIns="0" lIns="0" bIns="0" rIns="0">
            <a:spAutoFit/>
          </a:bodyPr>
          <a:lstStyle/>
          <a:p>
            <a:pPr algn="just">
              <a:lnSpc>
                <a:spcPts val="5406"/>
              </a:lnSpc>
            </a:pPr>
            <a:r>
              <a:rPr lang="en-US" sz="3861">
                <a:solidFill>
                  <a:srgbClr val="FFFFFF"/>
                </a:solidFill>
                <a:latin typeface="Helvetica World"/>
                <a:ea typeface="Helvetica World"/>
                <a:cs typeface="Helvetica World"/>
                <a:sym typeface="Helvetica World"/>
              </a:rPr>
              <a:t>display the polygon outline</a:t>
            </a:r>
          </a:p>
          <a:p>
            <a:pPr algn="just">
              <a:lnSpc>
                <a:spcPts val="4286"/>
              </a:lnSpc>
              <a:spcBef>
                <a:spcPct val="0"/>
              </a:spcBef>
            </a:pPr>
            <a:r>
              <a:rPr lang="en-US" sz="3061">
                <a:solidFill>
                  <a:srgbClr val="FF6161"/>
                </a:solidFill>
                <a:latin typeface="Helvetica World"/>
                <a:ea typeface="Helvetica World"/>
                <a:cs typeface="Helvetica World"/>
                <a:sym typeface="Helvetica World"/>
              </a:rPr>
              <a:t>Description</a:t>
            </a:r>
          </a:p>
          <a:p>
            <a:pPr algn="just">
              <a:lnSpc>
                <a:spcPts val="4286"/>
              </a:lnSpc>
              <a:spcBef>
                <a:spcPct val="0"/>
              </a:spcBef>
            </a:pPr>
            <a:r>
              <a:rPr lang="en-US" sz="3061">
                <a:solidFill>
                  <a:srgbClr val="FFFFFF"/>
                </a:solidFill>
                <a:latin typeface="Helvetica World"/>
                <a:ea typeface="Helvetica World"/>
                <a:cs typeface="Helvetica World"/>
                <a:sym typeface="Helvetica World"/>
              </a:rPr>
              <a:t>Draws all Voronoi sites on the canvas with optional labels and individual colors.</a:t>
            </a:r>
          </a:p>
          <a:p>
            <a:pPr algn="just">
              <a:lnSpc>
                <a:spcPts val="4286"/>
              </a:lnSpc>
              <a:spcBef>
                <a:spcPct val="0"/>
              </a:spcBef>
            </a:pPr>
            <a:r>
              <a:rPr lang="en-US" sz="3061">
                <a:solidFill>
                  <a:srgbClr val="FF6161"/>
                </a:solidFill>
                <a:latin typeface="Helvetica World"/>
                <a:ea typeface="Helvetica World"/>
                <a:cs typeface="Helvetica World"/>
                <a:sym typeface="Helvetica World"/>
              </a:rPr>
              <a:t>Parameters</a:t>
            </a:r>
          </a:p>
          <a:p>
            <a:pPr algn="just">
              <a:lnSpc>
                <a:spcPts val="4286"/>
              </a:lnSpc>
              <a:spcBef>
                <a:spcPct val="0"/>
              </a:spcBef>
            </a:pPr>
            <a:r>
              <a:rPr lang="en-US" sz="3061">
                <a:solidFill>
                  <a:srgbClr val="FFFFFF"/>
                </a:solidFill>
                <a:latin typeface="Helvetica World"/>
                <a:ea typeface="Helvetica World"/>
                <a:cs typeface="Helvetica World"/>
                <a:sym typeface="Helvetica World"/>
              </a:rPr>
              <a:t> • points: list – List of sites to draw; defaults to all Voronoi sites (self.voronoi.sites).</a:t>
            </a:r>
          </a:p>
          <a:p>
            <a:pPr algn="just">
              <a:lnSpc>
                <a:spcPts val="4286"/>
              </a:lnSpc>
              <a:spcBef>
                <a:spcPct val="0"/>
              </a:spcBef>
            </a:pPr>
            <a:r>
              <a:rPr lang="en-US" sz="3061">
                <a:solidFill>
                  <a:srgbClr val="FFFFFF"/>
                </a:solidFill>
                <a:latin typeface="Helvetica World"/>
                <a:ea typeface="Helvetica World"/>
                <a:cs typeface="Helvetica World"/>
                <a:sym typeface="Helvetica World"/>
              </a:rPr>
              <a:t> • show_labels: bool – Display labels for sites if True.</a:t>
            </a:r>
          </a:p>
          <a:p>
            <a:pPr algn="just">
              <a:lnSpc>
                <a:spcPts val="4286"/>
              </a:lnSpc>
              <a:spcBef>
                <a:spcPct val="0"/>
              </a:spcBef>
            </a:pPr>
            <a:r>
              <a:rPr lang="en-US" sz="3061">
                <a:solidFill>
                  <a:srgbClr val="FFFFFF"/>
                </a:solidFill>
                <a:latin typeface="Helvetica World"/>
                <a:ea typeface="Helvetica World"/>
                <a:cs typeface="Helvetica World"/>
                <a:sym typeface="Helvetica World"/>
              </a:rPr>
              <a:t> • color: Color – Override color for all sites; if None, uses per-site palette.</a:t>
            </a:r>
          </a:p>
          <a:p>
            <a:pPr algn="just">
              <a:lnSpc>
                <a:spcPts val="4286"/>
              </a:lnSpc>
              <a:spcBef>
                <a:spcPct val="0"/>
              </a:spcBef>
            </a:pPr>
            <a:r>
              <a:rPr lang="en-US" sz="3061">
                <a:solidFill>
                  <a:srgbClr val="FFFFFF"/>
                </a:solidFill>
                <a:latin typeface="Helvetica World"/>
                <a:ea typeface="Helvetica World"/>
                <a:cs typeface="Helvetica World"/>
                <a:sym typeface="Helvetica World"/>
              </a:rPr>
              <a:t> • zorder: int – Z-order for plotting points (controls layer ordering)</a:t>
            </a:r>
          </a:p>
        </p:txBody>
      </p:sp>
      <p:sp>
        <p:nvSpPr>
          <p:cNvPr name="Freeform 6" id="6"/>
          <p:cNvSpPr/>
          <p:nvPr/>
        </p:nvSpPr>
        <p:spPr>
          <a:xfrm flipH="false" flipV="false" rot="0">
            <a:off x="1028700" y="831838"/>
            <a:ext cx="9441785" cy="3965550"/>
          </a:xfrm>
          <a:custGeom>
            <a:avLst/>
            <a:gdLst/>
            <a:ahLst/>
            <a:cxnLst/>
            <a:rect r="r" b="b" t="t" l="l"/>
            <a:pathLst>
              <a:path h="3965550" w="9441785">
                <a:moveTo>
                  <a:pt x="0" y="0"/>
                </a:moveTo>
                <a:lnTo>
                  <a:pt x="9441785" y="0"/>
                </a:lnTo>
                <a:lnTo>
                  <a:pt x="9441785" y="3965549"/>
                </a:lnTo>
                <a:lnTo>
                  <a:pt x="0" y="3965549"/>
                </a:lnTo>
                <a:lnTo>
                  <a:pt x="0" y="0"/>
                </a:lnTo>
                <a:close/>
              </a:path>
            </a:pathLst>
          </a:custGeom>
          <a:blipFill>
            <a:blip r:embed="rId2"/>
            <a:stretch>
              <a:fillRect l="0" t="0" r="0" b="0"/>
            </a:stretch>
          </a:blipFill>
        </p:spPr>
      </p:sp>
    </p:spTree>
  </p:cSld>
  <p:clrMapOvr>
    <a:masterClrMapping/>
  </p:clrMapOvr>
</p:sld>
</file>

<file path=ppt/slides/slide149.xml><?xml version="1.0" encoding="utf-8"?>
<p:sld xmlns:p="http://schemas.openxmlformats.org/presentationml/2006/main" xmlns:a="http://schemas.openxmlformats.org/drawingml/2006/main" xmlns:r="http://schemas.openxmlformats.org/officeDocument/2006/relationships">
  <p:cSld>
    <p:bg>
      <p:bgPr>
        <a:solidFill>
          <a:srgbClr val="1E1E3F"/>
        </a:solidFill>
      </p:bgPr>
    </p:bg>
    <p:spTree>
      <p:nvGrpSpPr>
        <p:cNvPr id="1" name=""/>
        <p:cNvGrpSpPr/>
        <p:nvPr/>
      </p:nvGrpSpPr>
      <p:grpSpPr>
        <a:xfrm>
          <a:off x="0" y="0"/>
          <a:ext cx="0" cy="0"/>
          <a:chOff x="0" y="0"/>
          <a:chExt cx="0" cy="0"/>
        </a:xfrm>
      </p:grpSpPr>
      <p:grpSp>
        <p:nvGrpSpPr>
          <p:cNvPr name="Group 2" id="2"/>
          <p:cNvGrpSpPr/>
          <p:nvPr/>
        </p:nvGrpSpPr>
        <p:grpSpPr>
          <a:xfrm rot="0">
            <a:off x="666750" y="666750"/>
            <a:ext cx="16954500" cy="8953500"/>
            <a:chOff x="0" y="0"/>
            <a:chExt cx="4465383" cy="2358123"/>
          </a:xfrm>
        </p:grpSpPr>
        <p:sp>
          <p:nvSpPr>
            <p:cNvPr name="Freeform 3" id="3"/>
            <p:cNvSpPr/>
            <p:nvPr/>
          </p:nvSpPr>
          <p:spPr>
            <a:xfrm flipH="false" flipV="false" rot="0">
              <a:off x="0" y="0"/>
              <a:ext cx="4465383" cy="2358124"/>
            </a:xfrm>
            <a:custGeom>
              <a:avLst/>
              <a:gdLst/>
              <a:ahLst/>
              <a:cxnLst/>
              <a:rect r="r" b="b" t="t" l="l"/>
              <a:pathLst>
                <a:path h="2358124" w="4465383">
                  <a:moveTo>
                    <a:pt x="20548" y="0"/>
                  </a:moveTo>
                  <a:lnTo>
                    <a:pt x="4444835" y="0"/>
                  </a:lnTo>
                  <a:cubicBezTo>
                    <a:pt x="4456183" y="0"/>
                    <a:pt x="4465383" y="9200"/>
                    <a:pt x="4465383" y="20548"/>
                  </a:cubicBezTo>
                  <a:lnTo>
                    <a:pt x="4465383" y="2337575"/>
                  </a:lnTo>
                  <a:cubicBezTo>
                    <a:pt x="4465383" y="2348924"/>
                    <a:pt x="4456183" y="2358124"/>
                    <a:pt x="4444835" y="2358124"/>
                  </a:cubicBezTo>
                  <a:lnTo>
                    <a:pt x="20548" y="2358124"/>
                  </a:lnTo>
                  <a:cubicBezTo>
                    <a:pt x="9200" y="2358124"/>
                    <a:pt x="0" y="2348924"/>
                    <a:pt x="0" y="2337575"/>
                  </a:cubicBezTo>
                  <a:lnTo>
                    <a:pt x="0" y="20548"/>
                  </a:lnTo>
                  <a:cubicBezTo>
                    <a:pt x="0" y="9200"/>
                    <a:pt x="9200" y="0"/>
                    <a:pt x="20548" y="0"/>
                  </a:cubicBezTo>
                  <a:close/>
                </a:path>
              </a:pathLst>
            </a:custGeom>
            <a:solidFill>
              <a:srgbClr val="4F5AAF"/>
            </a:solidFill>
            <a:ln cap="rnd">
              <a:noFill/>
              <a:prstDash val="solid"/>
              <a:round/>
            </a:ln>
          </p:spPr>
        </p:sp>
        <p:sp>
          <p:nvSpPr>
            <p:cNvPr name="TextBox 4" id="4"/>
            <p:cNvSpPr txBox="true"/>
            <p:nvPr/>
          </p:nvSpPr>
          <p:spPr>
            <a:xfrm>
              <a:off x="0" y="-57150"/>
              <a:ext cx="4465383" cy="2415273"/>
            </a:xfrm>
            <a:prstGeom prst="rect">
              <a:avLst/>
            </a:prstGeom>
          </p:spPr>
          <p:txBody>
            <a:bodyPr anchor="ctr" rtlCol="false" tIns="50800" lIns="50800" bIns="50800" rIns="50800"/>
            <a:lstStyle/>
            <a:p>
              <a:pPr algn="l">
                <a:lnSpc>
                  <a:spcPts val="3359"/>
                </a:lnSpc>
              </a:pPr>
            </a:p>
            <a:p>
              <a:pPr algn="l">
                <a:lnSpc>
                  <a:spcPts val="3359"/>
                </a:lnSpc>
              </a:pPr>
            </a:p>
            <a:p>
              <a:pPr algn="l">
                <a:lnSpc>
                  <a:spcPts val="3359"/>
                </a:lnSpc>
              </a:pPr>
            </a:p>
            <a:p>
              <a:pPr algn="l">
                <a:lnSpc>
                  <a:spcPts val="3359"/>
                </a:lnSpc>
              </a:pPr>
            </a:p>
            <a:p>
              <a:pPr algn="l" marL="0" indent="0" lvl="0">
                <a:lnSpc>
                  <a:spcPts val="3359"/>
                </a:lnSpc>
                <a:spcBef>
                  <a:spcPct val="0"/>
                </a:spcBef>
              </a:pPr>
            </a:p>
            <a:p>
              <a:pPr algn="l" marL="0" indent="0" lvl="0">
                <a:lnSpc>
                  <a:spcPts val="3359"/>
                </a:lnSpc>
                <a:spcBef>
                  <a:spcPct val="0"/>
                </a:spcBef>
              </a:pPr>
              <a:r>
                <a:rPr lang="en-US" sz="2400" strike="noStrike" u="none">
                  <a:solidFill>
                    <a:srgbClr val="FF6161"/>
                  </a:solidFill>
                  <a:latin typeface="Helvetica World"/>
                  <a:ea typeface="Helvetica World"/>
                  <a:cs typeface="Helvetica World"/>
                  <a:sym typeface="Helvetica World"/>
                </a:rPr>
                <a:t>Description</a:t>
              </a:r>
            </a:p>
            <a:p>
              <a:pPr algn="l" marL="0" indent="0" lvl="0">
                <a:lnSpc>
                  <a:spcPts val="3359"/>
                </a:lnSpc>
                <a:spcBef>
                  <a:spcPct val="0"/>
                </a:spcBef>
              </a:pPr>
              <a:r>
                <a:rPr lang="en-US" sz="2400" strike="noStrike" u="none">
                  <a:solidFill>
                    <a:srgbClr val="FFFFFF"/>
                  </a:solidFill>
                  <a:latin typeface="Helvetica World"/>
                  <a:ea typeface="Helvetica World"/>
                  <a:cs typeface="Helvetica World"/>
                  <a:sym typeface="Helvetica World"/>
                </a:rPr>
                <a:t>Draws all Voronoi edges on the canvas.</a:t>
              </a:r>
            </a:p>
            <a:p>
              <a:pPr algn="l" marL="0" indent="0" lvl="0">
                <a:lnSpc>
                  <a:spcPts val="3359"/>
                </a:lnSpc>
                <a:spcBef>
                  <a:spcPct val="0"/>
                </a:spcBef>
              </a:pPr>
              <a:r>
                <a:rPr lang="en-US" sz="2400" strike="noStrike" u="none">
                  <a:solidFill>
                    <a:srgbClr val="FFFFFF"/>
                  </a:solidFill>
                  <a:latin typeface="Helvetica World"/>
                  <a:ea typeface="Helvetica World"/>
                  <a:cs typeface="Helvetica World"/>
                  <a:sym typeface="Helvetica World"/>
                </a:rPr>
                <a:t>Also plots the corresponding twin edge. </a:t>
              </a:r>
            </a:p>
            <a:p>
              <a:pPr algn="l" marL="0" indent="0" lvl="0">
                <a:lnSpc>
                  <a:spcPts val="3359"/>
                </a:lnSpc>
                <a:spcBef>
                  <a:spcPct val="0"/>
                </a:spcBef>
              </a:pPr>
              <a:r>
                <a:rPr lang="en-US" sz="2400" strike="noStrike" u="none">
                  <a:solidFill>
                    <a:srgbClr val="FF6161"/>
                  </a:solidFill>
                  <a:latin typeface="Helvetica World"/>
                  <a:ea typeface="Helvetica World"/>
                  <a:cs typeface="Helvetica World"/>
                  <a:sym typeface="Helvetica World"/>
                </a:rPr>
                <a:t>Parameters</a:t>
              </a:r>
            </a:p>
            <a:p>
              <a:pPr algn="l" marL="0" indent="0" lvl="0">
                <a:lnSpc>
                  <a:spcPts val="3359"/>
                </a:lnSpc>
                <a:spcBef>
                  <a:spcPct val="0"/>
                </a:spcBef>
              </a:pPr>
              <a:r>
                <a:rPr lang="en-US" sz="2400" strike="noStrike" u="none">
                  <a:solidFill>
                    <a:srgbClr val="FFFFFF"/>
                  </a:solidFill>
                  <a:latin typeface="Helvetica World"/>
                  <a:ea typeface="Helvetica World"/>
                  <a:cs typeface="Helvetica World"/>
                  <a:sym typeface="Helvetica World"/>
                </a:rPr>
                <a:t> • edges: list</a:t>
              </a:r>
            </a:p>
            <a:p>
              <a:pPr algn="l" marL="0" indent="0" lvl="0">
                <a:lnSpc>
                  <a:spcPts val="3359"/>
                </a:lnSpc>
                <a:spcBef>
                  <a:spcPct val="0"/>
                </a:spcBef>
              </a:pPr>
              <a:r>
                <a:rPr lang="en-US" sz="2400" strike="noStrike" u="none">
                  <a:solidFill>
                    <a:srgbClr val="FFFFFF"/>
                  </a:solidFill>
                  <a:latin typeface="Helvetica World"/>
                  <a:ea typeface="Helvetica World"/>
                  <a:cs typeface="Helvetica World"/>
                  <a:sym typeface="Helvetica World"/>
                </a:rPr>
                <a:t>List of Voronoi edges to draw.</a:t>
              </a:r>
            </a:p>
            <a:p>
              <a:pPr algn="l" marL="0" indent="0" lvl="0">
                <a:lnSpc>
                  <a:spcPts val="3359"/>
                </a:lnSpc>
                <a:spcBef>
                  <a:spcPct val="0"/>
                </a:spcBef>
              </a:pPr>
              <a:r>
                <a:rPr lang="en-US" sz="2400" strike="noStrike" u="none">
                  <a:solidFill>
                    <a:srgbClr val="FFFFFF"/>
                  </a:solidFill>
                  <a:latin typeface="Helvetica World"/>
                  <a:ea typeface="Helvetica World"/>
                  <a:cs typeface="Helvetica World"/>
                  <a:sym typeface="Helvetica World"/>
                </a:rPr>
                <a:t> • sweep_line: float</a:t>
              </a:r>
            </a:p>
            <a:p>
              <a:pPr algn="l" marL="0" indent="0" lvl="0">
                <a:lnSpc>
                  <a:spcPts val="3359"/>
                </a:lnSpc>
                <a:spcBef>
                  <a:spcPct val="0"/>
                </a:spcBef>
              </a:pPr>
              <a:r>
                <a:rPr lang="en-US" sz="2400" strike="noStrike" u="none">
                  <a:solidFill>
                    <a:srgbClr val="FFFFFF"/>
                  </a:solidFill>
                  <a:latin typeface="Helvetica World"/>
                  <a:ea typeface="Helvetica World"/>
                  <a:cs typeface="Helvetica World"/>
                  <a:sym typeface="Helvetica World"/>
                </a:rPr>
                <a:t>The current sweep line position used during construction.</a:t>
              </a:r>
            </a:p>
            <a:p>
              <a:pPr algn="l" marL="0" indent="0" lvl="0">
                <a:lnSpc>
                  <a:spcPts val="3359"/>
                </a:lnSpc>
                <a:spcBef>
                  <a:spcPct val="0"/>
                </a:spcBef>
              </a:pPr>
              <a:r>
                <a:rPr lang="en-US" sz="2400" strike="noStrike" u="none">
                  <a:solidFill>
                    <a:srgbClr val="FFFFFF"/>
                  </a:solidFill>
                  <a:latin typeface="Helvetica World"/>
                  <a:ea typeface="Helvetica World"/>
                  <a:cs typeface="Helvetica World"/>
                  <a:sym typeface="Helvetica World"/>
                </a:rPr>
                <a:t> • show_labels: bool</a:t>
              </a:r>
            </a:p>
            <a:p>
              <a:pPr algn="l" marL="0" indent="0" lvl="0">
                <a:lnSpc>
                  <a:spcPts val="3359"/>
                </a:lnSpc>
                <a:spcBef>
                  <a:spcPct val="0"/>
                </a:spcBef>
              </a:pPr>
              <a:r>
                <a:rPr lang="en-US" sz="2400" strike="noStrike" u="none">
                  <a:solidFill>
                    <a:srgbClr val="FFFFFF"/>
                  </a:solidFill>
                  <a:latin typeface="Helvetica World"/>
                  <a:ea typeface="Helvetica World"/>
                  <a:cs typeface="Helvetica World"/>
                  <a:sym typeface="Helvetica World"/>
                </a:rPr>
                <a:t>Displays labels for edges if True.</a:t>
              </a:r>
            </a:p>
            <a:p>
              <a:pPr algn="l" marL="0" indent="0" lvl="0">
                <a:lnSpc>
                  <a:spcPts val="3359"/>
                </a:lnSpc>
                <a:spcBef>
                  <a:spcPct val="0"/>
                </a:spcBef>
              </a:pPr>
              <a:r>
                <a:rPr lang="en-US" sz="2400" strike="noStrike" u="none">
                  <a:solidFill>
                    <a:srgbClr val="FFFFFF"/>
                  </a:solidFill>
                  <a:latin typeface="Helvetica World"/>
                  <a:ea typeface="Helvetica World"/>
                  <a:cs typeface="Helvetica World"/>
                  <a:sym typeface="Helvetica World"/>
                </a:rPr>
                <a:t> • color: Color</a:t>
              </a:r>
            </a:p>
            <a:p>
              <a:pPr algn="l" marL="0" indent="0" lvl="0">
                <a:lnSpc>
                  <a:spcPts val="3359"/>
                </a:lnSpc>
                <a:spcBef>
                  <a:spcPct val="0"/>
                </a:spcBef>
              </a:pPr>
              <a:r>
                <a:rPr lang="en-US" sz="2400" strike="noStrike" u="none">
                  <a:solidFill>
                    <a:srgbClr val="FFFFFF"/>
                  </a:solidFill>
                  <a:latin typeface="Helvetica World"/>
                  <a:ea typeface="Helvetica World"/>
                  <a:cs typeface="Helvetica World"/>
                  <a:sym typeface="Helvetica World"/>
                </a:rPr>
                <a:t>Color of the drawn edges.</a:t>
              </a:r>
            </a:p>
            <a:p>
              <a:pPr algn="l" marL="0" indent="0" lvl="0">
                <a:lnSpc>
                  <a:spcPts val="3359"/>
                </a:lnSpc>
                <a:spcBef>
                  <a:spcPct val="0"/>
                </a:spcBef>
              </a:pPr>
              <a:r>
                <a:rPr lang="en-US" sz="2400" strike="noStrike" u="none">
                  <a:solidFill>
                    <a:srgbClr val="FFFFFF"/>
                  </a:solidFill>
                  <a:latin typeface="Helvetica World"/>
                  <a:ea typeface="Helvetica World"/>
                  <a:cs typeface="Helvetica World"/>
                  <a:sym typeface="Helvetica World"/>
                </a:rPr>
                <a:t> • kwargs: dict</a:t>
              </a:r>
            </a:p>
            <a:p>
              <a:pPr algn="l" marL="0" indent="0" lvl="0">
                <a:lnSpc>
                  <a:spcPts val="3359"/>
                </a:lnSpc>
                <a:spcBef>
                  <a:spcPct val="0"/>
                </a:spcBef>
              </a:pPr>
              <a:r>
                <a:rPr lang="en-US" sz="2400" strike="noStrike" u="none">
                  <a:solidFill>
                    <a:srgbClr val="FFFFFF"/>
                  </a:solidFill>
                  <a:latin typeface="Helvetica World"/>
                  <a:ea typeface="Helvetica World"/>
                  <a:cs typeface="Helvetica World"/>
                  <a:sym typeface="Helvetica World"/>
                </a:rPr>
                <a:t>Extra plotting arguments</a:t>
              </a:r>
            </a:p>
          </p:txBody>
        </p:sp>
      </p:grpSp>
      <p:sp>
        <p:nvSpPr>
          <p:cNvPr name="Freeform 5" id="5"/>
          <p:cNvSpPr/>
          <p:nvPr/>
        </p:nvSpPr>
        <p:spPr>
          <a:xfrm flipH="false" flipV="false" rot="0">
            <a:off x="822967" y="1028700"/>
            <a:ext cx="11301259" cy="2076606"/>
          </a:xfrm>
          <a:custGeom>
            <a:avLst/>
            <a:gdLst/>
            <a:ahLst/>
            <a:cxnLst/>
            <a:rect r="r" b="b" t="t" l="l"/>
            <a:pathLst>
              <a:path h="2076606" w="11301259">
                <a:moveTo>
                  <a:pt x="0" y="0"/>
                </a:moveTo>
                <a:lnTo>
                  <a:pt x="11301259" y="0"/>
                </a:lnTo>
                <a:lnTo>
                  <a:pt x="11301259" y="2076606"/>
                </a:lnTo>
                <a:lnTo>
                  <a:pt x="0" y="2076606"/>
                </a:lnTo>
                <a:lnTo>
                  <a:pt x="0" y="0"/>
                </a:lnTo>
                <a:close/>
              </a:path>
            </a:pathLst>
          </a:custGeom>
          <a:blipFill>
            <a:blip r:embed="rId2"/>
            <a:stretch>
              <a:fillRect l="0" t="0" r="0" b="0"/>
            </a:stretch>
          </a:blipFill>
        </p:spPr>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1E1E3F"/>
        </a:solidFill>
      </p:bgPr>
    </p:bg>
    <p:spTree>
      <p:nvGrpSpPr>
        <p:cNvPr id="1" name=""/>
        <p:cNvGrpSpPr/>
        <p:nvPr/>
      </p:nvGrpSpPr>
      <p:grpSpPr>
        <a:xfrm>
          <a:off x="0" y="0"/>
          <a:ext cx="0" cy="0"/>
          <a:chOff x="0" y="0"/>
          <a:chExt cx="0" cy="0"/>
        </a:xfrm>
      </p:grpSpPr>
      <p:grpSp>
        <p:nvGrpSpPr>
          <p:cNvPr name="Group 2" id="2"/>
          <p:cNvGrpSpPr/>
          <p:nvPr/>
        </p:nvGrpSpPr>
        <p:grpSpPr>
          <a:xfrm rot="0">
            <a:off x="666750" y="666750"/>
            <a:ext cx="16954500" cy="8953500"/>
            <a:chOff x="0" y="0"/>
            <a:chExt cx="4465383" cy="2358123"/>
          </a:xfrm>
        </p:grpSpPr>
        <p:sp>
          <p:nvSpPr>
            <p:cNvPr name="Freeform 3" id="3"/>
            <p:cNvSpPr/>
            <p:nvPr/>
          </p:nvSpPr>
          <p:spPr>
            <a:xfrm flipH="false" flipV="false" rot="0">
              <a:off x="0" y="0"/>
              <a:ext cx="4465383" cy="2358124"/>
            </a:xfrm>
            <a:custGeom>
              <a:avLst/>
              <a:gdLst/>
              <a:ahLst/>
              <a:cxnLst/>
              <a:rect r="r" b="b" t="t" l="l"/>
              <a:pathLst>
                <a:path h="2358124" w="4465383">
                  <a:moveTo>
                    <a:pt x="20548" y="0"/>
                  </a:moveTo>
                  <a:lnTo>
                    <a:pt x="4444835" y="0"/>
                  </a:lnTo>
                  <a:cubicBezTo>
                    <a:pt x="4456183" y="0"/>
                    <a:pt x="4465383" y="9200"/>
                    <a:pt x="4465383" y="20548"/>
                  </a:cubicBezTo>
                  <a:lnTo>
                    <a:pt x="4465383" y="2337575"/>
                  </a:lnTo>
                  <a:cubicBezTo>
                    <a:pt x="4465383" y="2348924"/>
                    <a:pt x="4456183" y="2358124"/>
                    <a:pt x="4444835" y="2358124"/>
                  </a:cubicBezTo>
                  <a:lnTo>
                    <a:pt x="20548" y="2358124"/>
                  </a:lnTo>
                  <a:cubicBezTo>
                    <a:pt x="9200" y="2358124"/>
                    <a:pt x="0" y="2348924"/>
                    <a:pt x="0" y="2337575"/>
                  </a:cubicBezTo>
                  <a:lnTo>
                    <a:pt x="0" y="20548"/>
                  </a:lnTo>
                  <a:cubicBezTo>
                    <a:pt x="0" y="9200"/>
                    <a:pt x="9200" y="0"/>
                    <a:pt x="20548" y="0"/>
                  </a:cubicBezTo>
                  <a:close/>
                </a:path>
              </a:pathLst>
            </a:custGeom>
            <a:solidFill>
              <a:srgbClr val="4F5AAF"/>
            </a:solidFill>
            <a:ln cap="rnd">
              <a:noFill/>
              <a:prstDash val="solid"/>
              <a:round/>
            </a:ln>
          </p:spPr>
        </p:sp>
        <p:sp>
          <p:nvSpPr>
            <p:cNvPr name="TextBox 4" id="4"/>
            <p:cNvSpPr txBox="true"/>
            <p:nvPr/>
          </p:nvSpPr>
          <p:spPr>
            <a:xfrm>
              <a:off x="0" y="-57150"/>
              <a:ext cx="4465383" cy="2415273"/>
            </a:xfrm>
            <a:prstGeom prst="rect">
              <a:avLst/>
            </a:prstGeom>
          </p:spPr>
          <p:txBody>
            <a:bodyPr anchor="ctr" rtlCol="false" tIns="50800" lIns="50800" bIns="50800" rIns="50800"/>
            <a:lstStyle/>
            <a:p>
              <a:pPr algn="ctr" marL="0" indent="0" lvl="0">
                <a:lnSpc>
                  <a:spcPts val="3359"/>
                </a:lnSpc>
                <a:spcBef>
                  <a:spcPct val="0"/>
                </a:spcBef>
              </a:pPr>
            </a:p>
          </p:txBody>
        </p:sp>
      </p:grpSp>
      <p:sp>
        <p:nvSpPr>
          <p:cNvPr name="Freeform 5" id="5"/>
          <p:cNvSpPr/>
          <p:nvPr/>
        </p:nvSpPr>
        <p:spPr>
          <a:xfrm flipH="false" flipV="false" rot="-3117037">
            <a:off x="16099474" y="7952721"/>
            <a:ext cx="2112604" cy="1859092"/>
          </a:xfrm>
          <a:custGeom>
            <a:avLst/>
            <a:gdLst/>
            <a:ahLst/>
            <a:cxnLst/>
            <a:rect r="r" b="b" t="t" l="l"/>
            <a:pathLst>
              <a:path h="1859092" w="2112604">
                <a:moveTo>
                  <a:pt x="0" y="0"/>
                </a:moveTo>
                <a:lnTo>
                  <a:pt x="2112605" y="0"/>
                </a:lnTo>
                <a:lnTo>
                  <a:pt x="2112605" y="1859092"/>
                </a:lnTo>
                <a:lnTo>
                  <a:pt x="0" y="185909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grpSp>
        <p:nvGrpSpPr>
          <p:cNvPr name="Group 6" id="6"/>
          <p:cNvGrpSpPr/>
          <p:nvPr/>
        </p:nvGrpSpPr>
        <p:grpSpPr>
          <a:xfrm rot="0">
            <a:off x="1434569" y="2794292"/>
            <a:ext cx="14699626" cy="1019091"/>
            <a:chOff x="0" y="0"/>
            <a:chExt cx="19599501" cy="1358788"/>
          </a:xfrm>
        </p:grpSpPr>
        <p:sp>
          <p:nvSpPr>
            <p:cNvPr name="TextBox 7" id="7"/>
            <p:cNvSpPr txBox="true"/>
            <p:nvPr/>
          </p:nvSpPr>
          <p:spPr>
            <a:xfrm rot="0">
              <a:off x="0" y="-9525"/>
              <a:ext cx="19599501" cy="517525"/>
            </a:xfrm>
            <a:prstGeom prst="rect">
              <a:avLst/>
            </a:prstGeom>
          </p:spPr>
          <p:txBody>
            <a:bodyPr anchor="t" rtlCol="false" tIns="0" lIns="0" bIns="0" rIns="0">
              <a:spAutoFit/>
            </a:bodyPr>
            <a:lstStyle/>
            <a:p>
              <a:pPr algn="l" marL="0" indent="0" lvl="0">
                <a:lnSpc>
                  <a:spcPts val="3000"/>
                </a:lnSpc>
                <a:spcBef>
                  <a:spcPct val="0"/>
                </a:spcBef>
              </a:pPr>
            </a:p>
          </p:txBody>
        </p:sp>
        <p:sp>
          <p:nvSpPr>
            <p:cNvPr name="TextBox 8" id="8"/>
            <p:cNvSpPr txBox="true"/>
            <p:nvPr/>
          </p:nvSpPr>
          <p:spPr>
            <a:xfrm rot="0">
              <a:off x="0" y="811629"/>
              <a:ext cx="15344253" cy="547159"/>
            </a:xfrm>
            <a:prstGeom prst="rect">
              <a:avLst/>
            </a:prstGeom>
          </p:spPr>
          <p:txBody>
            <a:bodyPr anchor="t" rtlCol="false" tIns="0" lIns="0" bIns="0" rIns="0">
              <a:spAutoFit/>
            </a:bodyPr>
            <a:lstStyle/>
            <a:p>
              <a:pPr algn="l" marL="0" indent="0" lvl="0">
                <a:lnSpc>
                  <a:spcPts val="3499"/>
                </a:lnSpc>
              </a:pPr>
            </a:p>
          </p:txBody>
        </p:sp>
      </p:grpSp>
      <p:grpSp>
        <p:nvGrpSpPr>
          <p:cNvPr name="Group 9" id="9"/>
          <p:cNvGrpSpPr/>
          <p:nvPr/>
        </p:nvGrpSpPr>
        <p:grpSpPr>
          <a:xfrm rot="0">
            <a:off x="1614741" y="4082342"/>
            <a:ext cx="15058518" cy="3170067"/>
            <a:chOff x="0" y="0"/>
            <a:chExt cx="20078024" cy="4226756"/>
          </a:xfrm>
        </p:grpSpPr>
        <p:sp>
          <p:nvSpPr>
            <p:cNvPr name="TextBox 10" id="10"/>
            <p:cNvSpPr txBox="true"/>
            <p:nvPr/>
          </p:nvSpPr>
          <p:spPr>
            <a:xfrm rot="0">
              <a:off x="0" y="-66675"/>
              <a:ext cx="20078024" cy="2753050"/>
            </a:xfrm>
            <a:prstGeom prst="rect">
              <a:avLst/>
            </a:prstGeom>
          </p:spPr>
          <p:txBody>
            <a:bodyPr anchor="t" rtlCol="false" tIns="0" lIns="0" bIns="0" rIns="0">
              <a:spAutoFit/>
            </a:bodyPr>
            <a:lstStyle/>
            <a:p>
              <a:pPr algn="ctr" marL="0" indent="0" lvl="0">
                <a:lnSpc>
                  <a:spcPts val="8262"/>
                </a:lnSpc>
              </a:pPr>
              <a:r>
                <a:rPr lang="en-US" sz="6355" spc="-190">
                  <a:solidFill>
                    <a:srgbClr val="FFFFFF"/>
                  </a:solidFill>
                  <a:latin typeface="Georgia Pro Condensed"/>
                  <a:ea typeface="Georgia Pro Condensed"/>
                  <a:cs typeface="Georgia Pro Condensed"/>
                  <a:sym typeface="Georgia Pro Condensed"/>
                </a:rPr>
                <a:t>FORTUNE’S PLANE SWEEP ALGO</a:t>
              </a:r>
              <a:r>
                <a:rPr lang="en-US" sz="6355" spc="-190">
                  <a:solidFill>
                    <a:srgbClr val="FFFFFF"/>
                  </a:solidFill>
                  <a:latin typeface="Georgia Pro Condensed"/>
                  <a:ea typeface="Georgia Pro Condensed"/>
                  <a:cs typeface="Georgia Pro Condensed"/>
                  <a:sym typeface="Georgia Pro Condensed"/>
                </a:rPr>
                <a:t>RITHM &amp; TIME/SPACE COMPLEXITY.</a:t>
              </a:r>
            </a:p>
          </p:txBody>
        </p:sp>
        <p:sp>
          <p:nvSpPr>
            <p:cNvPr name="TextBox 11" id="11"/>
            <p:cNvSpPr txBox="true"/>
            <p:nvPr/>
          </p:nvSpPr>
          <p:spPr>
            <a:xfrm rot="0">
              <a:off x="0" y="3137708"/>
              <a:ext cx="20078024" cy="413118"/>
            </a:xfrm>
            <a:prstGeom prst="rect">
              <a:avLst/>
            </a:prstGeom>
          </p:spPr>
          <p:txBody>
            <a:bodyPr anchor="t" rtlCol="false" tIns="0" lIns="0" bIns="0" rIns="0">
              <a:spAutoFit/>
            </a:bodyPr>
            <a:lstStyle/>
            <a:p>
              <a:pPr algn="l" marL="0" indent="0" lvl="0">
                <a:lnSpc>
                  <a:spcPts val="2383"/>
                </a:lnSpc>
                <a:spcBef>
                  <a:spcPct val="0"/>
                </a:spcBef>
              </a:pPr>
            </a:p>
          </p:txBody>
        </p:sp>
        <p:sp>
          <p:nvSpPr>
            <p:cNvPr name="TextBox 12" id="12"/>
            <p:cNvSpPr txBox="true"/>
            <p:nvPr/>
          </p:nvSpPr>
          <p:spPr>
            <a:xfrm rot="0">
              <a:off x="0" y="3782264"/>
              <a:ext cx="15718884" cy="444492"/>
            </a:xfrm>
            <a:prstGeom prst="rect">
              <a:avLst/>
            </a:prstGeom>
          </p:spPr>
          <p:txBody>
            <a:bodyPr anchor="t" rtlCol="false" tIns="0" lIns="0" bIns="0" rIns="0">
              <a:spAutoFit/>
            </a:bodyPr>
            <a:lstStyle/>
            <a:p>
              <a:pPr algn="l" marL="0" indent="0" lvl="0">
                <a:lnSpc>
                  <a:spcPts val="2780"/>
                </a:lnSpc>
              </a:pPr>
            </a:p>
          </p:txBody>
        </p:sp>
      </p:grpSp>
    </p:spTree>
  </p:cSld>
  <p:clrMapOvr>
    <a:masterClrMapping/>
  </p:clrMapOvr>
</p:sld>
</file>

<file path=ppt/slides/slide150.xml><?xml version="1.0" encoding="utf-8"?>
<p:sld xmlns:p="http://schemas.openxmlformats.org/presentationml/2006/main" xmlns:a="http://schemas.openxmlformats.org/drawingml/2006/main" xmlns:r="http://schemas.openxmlformats.org/officeDocument/2006/relationships">
  <p:cSld>
    <p:bg>
      <p:bgPr>
        <a:solidFill>
          <a:srgbClr val="1E1E3F"/>
        </a:solidFill>
      </p:bgPr>
    </p:bg>
    <p:spTree>
      <p:nvGrpSpPr>
        <p:cNvPr id="1" name=""/>
        <p:cNvGrpSpPr/>
        <p:nvPr/>
      </p:nvGrpSpPr>
      <p:grpSpPr>
        <a:xfrm>
          <a:off x="0" y="0"/>
          <a:ext cx="0" cy="0"/>
          <a:chOff x="0" y="0"/>
          <a:chExt cx="0" cy="0"/>
        </a:xfrm>
      </p:grpSpPr>
      <p:grpSp>
        <p:nvGrpSpPr>
          <p:cNvPr name="Group 2" id="2"/>
          <p:cNvGrpSpPr/>
          <p:nvPr/>
        </p:nvGrpSpPr>
        <p:grpSpPr>
          <a:xfrm rot="0">
            <a:off x="666750" y="666750"/>
            <a:ext cx="16954500" cy="8953500"/>
            <a:chOff x="0" y="0"/>
            <a:chExt cx="4465383" cy="2358123"/>
          </a:xfrm>
        </p:grpSpPr>
        <p:sp>
          <p:nvSpPr>
            <p:cNvPr name="Freeform 3" id="3"/>
            <p:cNvSpPr/>
            <p:nvPr/>
          </p:nvSpPr>
          <p:spPr>
            <a:xfrm flipH="false" flipV="false" rot="0">
              <a:off x="0" y="0"/>
              <a:ext cx="4465383" cy="2358124"/>
            </a:xfrm>
            <a:custGeom>
              <a:avLst/>
              <a:gdLst/>
              <a:ahLst/>
              <a:cxnLst/>
              <a:rect r="r" b="b" t="t" l="l"/>
              <a:pathLst>
                <a:path h="2358124" w="4465383">
                  <a:moveTo>
                    <a:pt x="20548" y="0"/>
                  </a:moveTo>
                  <a:lnTo>
                    <a:pt x="4444835" y="0"/>
                  </a:lnTo>
                  <a:cubicBezTo>
                    <a:pt x="4456183" y="0"/>
                    <a:pt x="4465383" y="9200"/>
                    <a:pt x="4465383" y="20548"/>
                  </a:cubicBezTo>
                  <a:lnTo>
                    <a:pt x="4465383" y="2337575"/>
                  </a:lnTo>
                  <a:cubicBezTo>
                    <a:pt x="4465383" y="2348924"/>
                    <a:pt x="4456183" y="2358124"/>
                    <a:pt x="4444835" y="2358124"/>
                  </a:cubicBezTo>
                  <a:lnTo>
                    <a:pt x="20548" y="2358124"/>
                  </a:lnTo>
                  <a:cubicBezTo>
                    <a:pt x="9200" y="2358124"/>
                    <a:pt x="0" y="2348924"/>
                    <a:pt x="0" y="2337575"/>
                  </a:cubicBezTo>
                  <a:lnTo>
                    <a:pt x="0" y="20548"/>
                  </a:lnTo>
                  <a:cubicBezTo>
                    <a:pt x="0" y="9200"/>
                    <a:pt x="9200" y="0"/>
                    <a:pt x="20548" y="0"/>
                  </a:cubicBezTo>
                  <a:close/>
                </a:path>
              </a:pathLst>
            </a:custGeom>
            <a:solidFill>
              <a:srgbClr val="4F5AAF"/>
            </a:solidFill>
            <a:ln cap="rnd">
              <a:noFill/>
              <a:prstDash val="solid"/>
              <a:round/>
            </a:ln>
          </p:spPr>
        </p:sp>
        <p:sp>
          <p:nvSpPr>
            <p:cNvPr name="TextBox 4" id="4"/>
            <p:cNvSpPr txBox="true"/>
            <p:nvPr/>
          </p:nvSpPr>
          <p:spPr>
            <a:xfrm>
              <a:off x="0" y="-66675"/>
              <a:ext cx="4465383" cy="2424798"/>
            </a:xfrm>
            <a:prstGeom prst="rect">
              <a:avLst/>
            </a:prstGeom>
          </p:spPr>
          <p:txBody>
            <a:bodyPr anchor="ctr" rtlCol="false" tIns="50800" lIns="50800" bIns="50800" rIns="50800"/>
            <a:lstStyle/>
            <a:p>
              <a:pPr algn="l">
                <a:lnSpc>
                  <a:spcPts val="4619"/>
                </a:lnSpc>
              </a:pPr>
            </a:p>
            <a:p>
              <a:pPr algn="l">
                <a:lnSpc>
                  <a:spcPts val="4619"/>
                </a:lnSpc>
              </a:pPr>
            </a:p>
            <a:p>
              <a:pPr algn="l">
                <a:lnSpc>
                  <a:spcPts val="4619"/>
                </a:lnSpc>
              </a:pPr>
            </a:p>
            <a:p>
              <a:pPr algn="l" marL="0" indent="0" lvl="0">
                <a:lnSpc>
                  <a:spcPts val="4619"/>
                </a:lnSpc>
                <a:spcBef>
                  <a:spcPct val="0"/>
                </a:spcBef>
              </a:pPr>
            </a:p>
            <a:p>
              <a:pPr algn="l" marL="0" indent="0" lvl="0">
                <a:lnSpc>
                  <a:spcPts val="4619"/>
                </a:lnSpc>
                <a:spcBef>
                  <a:spcPct val="0"/>
                </a:spcBef>
              </a:pPr>
              <a:r>
                <a:rPr lang="en-US" sz="3299" strike="noStrike" u="none">
                  <a:solidFill>
                    <a:srgbClr val="FF6161"/>
                  </a:solidFill>
                  <a:latin typeface="Helvetica World"/>
                  <a:ea typeface="Helvetica World"/>
                  <a:cs typeface="Helvetica World"/>
                  <a:sym typeface="Helvetica World"/>
                </a:rPr>
                <a:t>Description</a:t>
              </a:r>
            </a:p>
            <a:p>
              <a:pPr algn="l" marL="0" indent="0" lvl="0">
                <a:lnSpc>
                  <a:spcPts val="4619"/>
                </a:lnSpc>
                <a:spcBef>
                  <a:spcPct val="0"/>
                </a:spcBef>
              </a:pPr>
              <a:r>
                <a:rPr lang="en-US" sz="3299" strike="noStrike" u="none">
                  <a:solidFill>
                    <a:srgbClr val="FFFFFF"/>
                  </a:solidFill>
                  <a:latin typeface="Helvetica World"/>
                  <a:ea typeface="Helvetica World"/>
                  <a:cs typeface="Helvetica World"/>
                  <a:sym typeface="Helvetica World"/>
                </a:rPr>
                <a:t>Draws helper lines connecting edge midpoints to the site points they originate from.</a:t>
              </a:r>
            </a:p>
            <a:p>
              <a:pPr algn="l" marL="0" indent="0" lvl="0">
                <a:lnSpc>
                  <a:spcPts val="4619"/>
                </a:lnSpc>
                <a:spcBef>
                  <a:spcPct val="0"/>
                </a:spcBef>
              </a:pPr>
            </a:p>
            <a:p>
              <a:pPr algn="l" marL="0" indent="0" lvl="0">
                <a:lnSpc>
                  <a:spcPts val="4619"/>
                </a:lnSpc>
                <a:spcBef>
                  <a:spcPct val="0"/>
                </a:spcBef>
              </a:pPr>
              <a:r>
                <a:rPr lang="en-US" sz="3299" strike="noStrike" u="none">
                  <a:solidFill>
                    <a:srgbClr val="FFFFFF"/>
                  </a:solidFill>
                  <a:latin typeface="Helvetica World"/>
                  <a:ea typeface="Helvetica World"/>
                  <a:cs typeface="Helvetica World"/>
                  <a:sym typeface="Helvetica World"/>
                </a:rPr>
                <a:t> </a:t>
              </a:r>
              <a:r>
                <a:rPr lang="en-US" sz="3299" strike="noStrike" u="none">
                  <a:solidFill>
                    <a:srgbClr val="FF6161"/>
                  </a:solidFill>
                  <a:latin typeface="Helvetica World"/>
                  <a:ea typeface="Helvetica World"/>
                  <a:cs typeface="Helvetica World"/>
                  <a:sym typeface="Helvetica World"/>
                </a:rPr>
                <a:t>Parameters</a:t>
              </a:r>
            </a:p>
            <a:p>
              <a:pPr algn="l" marL="0" indent="0" lvl="0">
                <a:lnSpc>
                  <a:spcPts val="4619"/>
                </a:lnSpc>
                <a:spcBef>
                  <a:spcPct val="0"/>
                </a:spcBef>
              </a:pPr>
              <a:r>
                <a:rPr lang="en-US" sz="3299" strike="noStrike" u="none">
                  <a:solidFill>
                    <a:srgbClr val="FFFFFF"/>
                  </a:solidFill>
                  <a:latin typeface="Helvetica World"/>
                  <a:ea typeface="Helvetica World"/>
                  <a:cs typeface="Helvetica World"/>
                  <a:sym typeface="Helvetica World"/>
                </a:rPr>
                <a:t> • edges: list</a:t>
              </a:r>
            </a:p>
            <a:p>
              <a:pPr algn="l" marL="0" indent="0" lvl="0">
                <a:lnSpc>
                  <a:spcPts val="4619"/>
                </a:lnSpc>
                <a:spcBef>
                  <a:spcPct val="0"/>
                </a:spcBef>
              </a:pPr>
              <a:r>
                <a:rPr lang="en-US" sz="3299" strike="noStrike" u="none">
                  <a:solidFill>
                    <a:srgbClr val="FFFFFF"/>
                  </a:solidFill>
                  <a:latin typeface="Helvetica World"/>
                  <a:ea typeface="Helvetica World"/>
                  <a:cs typeface="Helvetica World"/>
                  <a:sym typeface="Helvetica World"/>
                </a:rPr>
                <a:t>Edges used to derive midpoints.</a:t>
              </a:r>
            </a:p>
            <a:p>
              <a:pPr algn="l" marL="0" indent="0" lvl="0">
                <a:lnSpc>
                  <a:spcPts val="4619"/>
                </a:lnSpc>
                <a:spcBef>
                  <a:spcPct val="0"/>
                </a:spcBef>
              </a:pPr>
              <a:r>
                <a:rPr lang="en-US" sz="3299" strike="noStrike" u="none">
                  <a:solidFill>
                    <a:srgbClr val="FFFFFF"/>
                  </a:solidFill>
                  <a:latin typeface="Helvetica World"/>
                  <a:ea typeface="Helvetica World"/>
                  <a:cs typeface="Helvetica World"/>
                  <a:sym typeface="Helvetica World"/>
                </a:rPr>
                <a:t> • sweep_line: float</a:t>
              </a:r>
            </a:p>
            <a:p>
              <a:pPr algn="l" marL="0" indent="0" lvl="0">
                <a:lnSpc>
                  <a:spcPts val="4619"/>
                </a:lnSpc>
                <a:spcBef>
                  <a:spcPct val="0"/>
                </a:spcBef>
              </a:pPr>
              <a:r>
                <a:rPr lang="en-US" sz="3299" strike="noStrike" u="none">
                  <a:solidFill>
                    <a:srgbClr val="FFFFFF"/>
                  </a:solidFill>
                  <a:latin typeface="Helvetica World"/>
                  <a:ea typeface="Helvetica World"/>
                  <a:cs typeface="Helvetica World"/>
                  <a:sym typeface="Helvetica World"/>
                </a:rPr>
                <a:t>Used to determine active edges</a:t>
              </a:r>
            </a:p>
          </p:txBody>
        </p:sp>
      </p:grpSp>
      <p:sp>
        <p:nvSpPr>
          <p:cNvPr name="Freeform 5" id="5"/>
          <p:cNvSpPr/>
          <p:nvPr/>
        </p:nvSpPr>
        <p:spPr>
          <a:xfrm flipH="false" flipV="false" rot="0">
            <a:off x="1028700" y="1028700"/>
            <a:ext cx="11301259" cy="2458024"/>
          </a:xfrm>
          <a:custGeom>
            <a:avLst/>
            <a:gdLst/>
            <a:ahLst/>
            <a:cxnLst/>
            <a:rect r="r" b="b" t="t" l="l"/>
            <a:pathLst>
              <a:path h="2458024" w="11301259">
                <a:moveTo>
                  <a:pt x="0" y="0"/>
                </a:moveTo>
                <a:lnTo>
                  <a:pt x="11301259" y="0"/>
                </a:lnTo>
                <a:lnTo>
                  <a:pt x="11301259" y="2458024"/>
                </a:lnTo>
                <a:lnTo>
                  <a:pt x="0" y="2458024"/>
                </a:lnTo>
                <a:lnTo>
                  <a:pt x="0" y="0"/>
                </a:lnTo>
                <a:close/>
              </a:path>
            </a:pathLst>
          </a:custGeom>
          <a:blipFill>
            <a:blip r:embed="rId2"/>
            <a:stretch>
              <a:fillRect l="0" t="0" r="0" b="0"/>
            </a:stretch>
          </a:blipFill>
        </p:spPr>
      </p:sp>
    </p:spTree>
  </p:cSld>
  <p:clrMapOvr>
    <a:masterClrMapping/>
  </p:clrMapOvr>
</p:sld>
</file>

<file path=ppt/slides/slide151.xml><?xml version="1.0" encoding="utf-8"?>
<p:sld xmlns:p="http://schemas.openxmlformats.org/presentationml/2006/main" xmlns:a="http://schemas.openxmlformats.org/drawingml/2006/main" xmlns:r="http://schemas.openxmlformats.org/officeDocument/2006/relationships">
  <p:cSld>
    <p:bg>
      <p:bgPr>
        <a:solidFill>
          <a:srgbClr val="1E1E3F"/>
        </a:solidFill>
      </p:bgPr>
    </p:bg>
    <p:spTree>
      <p:nvGrpSpPr>
        <p:cNvPr id="1" name=""/>
        <p:cNvGrpSpPr/>
        <p:nvPr/>
      </p:nvGrpSpPr>
      <p:grpSpPr>
        <a:xfrm>
          <a:off x="0" y="0"/>
          <a:ext cx="0" cy="0"/>
          <a:chOff x="0" y="0"/>
          <a:chExt cx="0" cy="0"/>
        </a:xfrm>
      </p:grpSpPr>
      <p:grpSp>
        <p:nvGrpSpPr>
          <p:cNvPr name="Group 2" id="2"/>
          <p:cNvGrpSpPr/>
          <p:nvPr/>
        </p:nvGrpSpPr>
        <p:grpSpPr>
          <a:xfrm rot="0">
            <a:off x="666750" y="666750"/>
            <a:ext cx="16954500" cy="8953500"/>
            <a:chOff x="0" y="0"/>
            <a:chExt cx="4465383" cy="2358123"/>
          </a:xfrm>
        </p:grpSpPr>
        <p:sp>
          <p:nvSpPr>
            <p:cNvPr name="Freeform 3" id="3"/>
            <p:cNvSpPr/>
            <p:nvPr/>
          </p:nvSpPr>
          <p:spPr>
            <a:xfrm flipH="false" flipV="false" rot="0">
              <a:off x="0" y="0"/>
              <a:ext cx="4465383" cy="2358124"/>
            </a:xfrm>
            <a:custGeom>
              <a:avLst/>
              <a:gdLst/>
              <a:ahLst/>
              <a:cxnLst/>
              <a:rect r="r" b="b" t="t" l="l"/>
              <a:pathLst>
                <a:path h="2358124" w="4465383">
                  <a:moveTo>
                    <a:pt x="20548" y="0"/>
                  </a:moveTo>
                  <a:lnTo>
                    <a:pt x="4444835" y="0"/>
                  </a:lnTo>
                  <a:cubicBezTo>
                    <a:pt x="4456183" y="0"/>
                    <a:pt x="4465383" y="9200"/>
                    <a:pt x="4465383" y="20548"/>
                  </a:cubicBezTo>
                  <a:lnTo>
                    <a:pt x="4465383" y="2337575"/>
                  </a:lnTo>
                  <a:cubicBezTo>
                    <a:pt x="4465383" y="2348924"/>
                    <a:pt x="4456183" y="2358124"/>
                    <a:pt x="4444835" y="2358124"/>
                  </a:cubicBezTo>
                  <a:lnTo>
                    <a:pt x="20548" y="2358124"/>
                  </a:lnTo>
                  <a:cubicBezTo>
                    <a:pt x="9200" y="2358124"/>
                    <a:pt x="0" y="2348924"/>
                    <a:pt x="0" y="2337575"/>
                  </a:cubicBezTo>
                  <a:lnTo>
                    <a:pt x="0" y="20548"/>
                  </a:lnTo>
                  <a:cubicBezTo>
                    <a:pt x="0" y="9200"/>
                    <a:pt x="9200" y="0"/>
                    <a:pt x="20548" y="0"/>
                  </a:cubicBezTo>
                  <a:close/>
                </a:path>
              </a:pathLst>
            </a:custGeom>
            <a:solidFill>
              <a:srgbClr val="4F5AAF"/>
            </a:solidFill>
            <a:ln cap="rnd">
              <a:noFill/>
              <a:prstDash val="solid"/>
              <a:round/>
            </a:ln>
          </p:spPr>
        </p:sp>
        <p:sp>
          <p:nvSpPr>
            <p:cNvPr name="TextBox 4" id="4"/>
            <p:cNvSpPr txBox="true"/>
            <p:nvPr/>
          </p:nvSpPr>
          <p:spPr>
            <a:xfrm>
              <a:off x="0" y="-57150"/>
              <a:ext cx="4465383" cy="2415273"/>
            </a:xfrm>
            <a:prstGeom prst="rect">
              <a:avLst/>
            </a:prstGeom>
          </p:spPr>
          <p:txBody>
            <a:bodyPr anchor="ctr" rtlCol="false" tIns="50800" lIns="50800" bIns="50800" rIns="50800"/>
            <a:lstStyle/>
            <a:p>
              <a:pPr algn="ctr" marL="0" indent="0" lvl="0">
                <a:lnSpc>
                  <a:spcPts val="3359"/>
                </a:lnSpc>
                <a:spcBef>
                  <a:spcPct val="0"/>
                </a:spcBef>
              </a:pPr>
            </a:p>
          </p:txBody>
        </p:sp>
      </p:grpSp>
      <p:sp>
        <p:nvSpPr>
          <p:cNvPr name="Freeform 5" id="5"/>
          <p:cNvSpPr/>
          <p:nvPr/>
        </p:nvSpPr>
        <p:spPr>
          <a:xfrm flipH="false" flipV="false" rot="0">
            <a:off x="1028700" y="1028700"/>
            <a:ext cx="9128053" cy="5762083"/>
          </a:xfrm>
          <a:custGeom>
            <a:avLst/>
            <a:gdLst/>
            <a:ahLst/>
            <a:cxnLst/>
            <a:rect r="r" b="b" t="t" l="l"/>
            <a:pathLst>
              <a:path h="5762083" w="9128053">
                <a:moveTo>
                  <a:pt x="0" y="0"/>
                </a:moveTo>
                <a:lnTo>
                  <a:pt x="9128053" y="0"/>
                </a:lnTo>
                <a:lnTo>
                  <a:pt x="9128053" y="5762083"/>
                </a:lnTo>
                <a:lnTo>
                  <a:pt x="0" y="5762083"/>
                </a:lnTo>
                <a:lnTo>
                  <a:pt x="0" y="0"/>
                </a:lnTo>
                <a:close/>
              </a:path>
            </a:pathLst>
          </a:custGeom>
          <a:blipFill>
            <a:blip r:embed="rId2"/>
            <a:stretch>
              <a:fillRect l="0" t="0" r="0" b="0"/>
            </a:stretch>
          </a:blipFill>
        </p:spPr>
      </p:sp>
      <p:sp>
        <p:nvSpPr>
          <p:cNvPr name="TextBox 6" id="6"/>
          <p:cNvSpPr txBox="true"/>
          <p:nvPr/>
        </p:nvSpPr>
        <p:spPr>
          <a:xfrm rot="0">
            <a:off x="10363462" y="971550"/>
            <a:ext cx="7102547" cy="7608815"/>
          </a:xfrm>
          <a:prstGeom prst="rect">
            <a:avLst/>
          </a:prstGeom>
        </p:spPr>
        <p:txBody>
          <a:bodyPr anchor="t" rtlCol="false" tIns="0" lIns="0" bIns="0" rIns="0">
            <a:spAutoFit/>
          </a:bodyPr>
          <a:lstStyle/>
          <a:p>
            <a:pPr algn="l">
              <a:lnSpc>
                <a:spcPts val="3766"/>
              </a:lnSpc>
              <a:spcBef>
                <a:spcPct val="0"/>
              </a:spcBef>
            </a:pPr>
          </a:p>
          <a:p>
            <a:pPr algn="l">
              <a:lnSpc>
                <a:spcPts val="3766"/>
              </a:lnSpc>
              <a:spcBef>
                <a:spcPct val="0"/>
              </a:spcBef>
            </a:pPr>
            <a:r>
              <a:rPr lang="en-US" sz="2690">
                <a:solidFill>
                  <a:srgbClr val="FF6161"/>
                </a:solidFill>
                <a:latin typeface="Helvetica World"/>
                <a:ea typeface="Helvetica World"/>
                <a:cs typeface="Helvetica World"/>
                <a:sym typeface="Helvetica World"/>
              </a:rPr>
              <a:t>Description</a:t>
            </a:r>
          </a:p>
          <a:p>
            <a:pPr algn="l">
              <a:lnSpc>
                <a:spcPts val="3766"/>
              </a:lnSpc>
              <a:spcBef>
                <a:spcPct val="0"/>
              </a:spcBef>
            </a:pPr>
            <a:r>
              <a:rPr lang="en-US" sz="2690">
                <a:solidFill>
                  <a:srgbClr val="FFFFFF"/>
                </a:solidFill>
                <a:latin typeface="Helvetica World"/>
                <a:ea typeface="Helvetica World"/>
                <a:cs typeface="Helvetica World"/>
                <a:sym typeface="Helvetica World"/>
              </a:rPr>
              <a:t>Plots the arcs forming the beach line in Fortune’s algorithm.</a:t>
            </a:r>
          </a:p>
          <a:p>
            <a:pPr algn="l">
              <a:lnSpc>
                <a:spcPts val="3766"/>
              </a:lnSpc>
              <a:spcBef>
                <a:spcPct val="0"/>
              </a:spcBef>
            </a:pPr>
            <a:r>
              <a:rPr lang="en-US" sz="2690">
                <a:solidFill>
                  <a:srgbClr val="FFFFFF"/>
                </a:solidFill>
                <a:latin typeface="Helvetica World"/>
                <a:ea typeface="Helvetica World"/>
                <a:cs typeface="Helvetica World"/>
                <a:sym typeface="Helvetica World"/>
              </a:rPr>
              <a:t>Can optionally label the arcs or highlight them individually.</a:t>
            </a:r>
          </a:p>
          <a:p>
            <a:pPr algn="l">
              <a:lnSpc>
                <a:spcPts val="3766"/>
              </a:lnSpc>
              <a:spcBef>
                <a:spcPct val="0"/>
              </a:spcBef>
            </a:pPr>
          </a:p>
          <a:p>
            <a:pPr algn="l">
              <a:lnSpc>
                <a:spcPts val="3766"/>
              </a:lnSpc>
              <a:spcBef>
                <a:spcPct val="0"/>
              </a:spcBef>
            </a:pPr>
            <a:r>
              <a:rPr lang="en-US" sz="2690">
                <a:solidFill>
                  <a:srgbClr val="FF6161"/>
                </a:solidFill>
                <a:latin typeface="Helvetica World"/>
                <a:ea typeface="Helvetica World"/>
                <a:cs typeface="Helvetica World"/>
                <a:sym typeface="Helvetica World"/>
              </a:rPr>
              <a:t>Parameters</a:t>
            </a:r>
          </a:p>
          <a:p>
            <a:pPr algn="l">
              <a:lnSpc>
                <a:spcPts val="3766"/>
              </a:lnSpc>
              <a:spcBef>
                <a:spcPct val="0"/>
              </a:spcBef>
            </a:pPr>
            <a:r>
              <a:rPr lang="en-US" sz="2690">
                <a:solidFill>
                  <a:srgbClr val="FFFFFF"/>
                </a:solidFill>
                <a:latin typeface="Helvetica World"/>
                <a:ea typeface="Helvetica World"/>
                <a:cs typeface="Helvetica World"/>
                <a:sym typeface="Helvetica World"/>
              </a:rPr>
              <a:t> • arcs: list</a:t>
            </a:r>
          </a:p>
          <a:p>
            <a:pPr algn="l">
              <a:lnSpc>
                <a:spcPts val="3766"/>
              </a:lnSpc>
              <a:spcBef>
                <a:spcPct val="0"/>
              </a:spcBef>
            </a:pPr>
            <a:r>
              <a:rPr lang="en-US" sz="2690">
                <a:solidFill>
                  <a:srgbClr val="FFFFFF"/>
                </a:solidFill>
                <a:latin typeface="Helvetica World"/>
                <a:ea typeface="Helvetica World"/>
                <a:cs typeface="Helvetica World"/>
                <a:sym typeface="Helvetica World"/>
              </a:rPr>
              <a:t>Collection of current arcs on the beach line.</a:t>
            </a:r>
          </a:p>
          <a:p>
            <a:pPr algn="l">
              <a:lnSpc>
                <a:spcPts val="3766"/>
              </a:lnSpc>
              <a:spcBef>
                <a:spcPct val="0"/>
              </a:spcBef>
            </a:pPr>
            <a:r>
              <a:rPr lang="en-US" sz="2690">
                <a:solidFill>
                  <a:srgbClr val="FFFFFF"/>
                </a:solidFill>
                <a:latin typeface="Helvetica World"/>
                <a:ea typeface="Helvetica World"/>
                <a:cs typeface="Helvetica World"/>
                <a:sym typeface="Helvetica World"/>
              </a:rPr>
              <a:t> • sweep_line: float</a:t>
            </a:r>
          </a:p>
          <a:p>
            <a:pPr algn="l">
              <a:lnSpc>
                <a:spcPts val="3766"/>
              </a:lnSpc>
              <a:spcBef>
                <a:spcPct val="0"/>
              </a:spcBef>
            </a:pPr>
            <a:r>
              <a:rPr lang="en-US" sz="2690">
                <a:solidFill>
                  <a:srgbClr val="FFFFFF"/>
                </a:solidFill>
                <a:latin typeface="Helvetica World"/>
                <a:ea typeface="Helvetica World"/>
                <a:cs typeface="Helvetica World"/>
                <a:sym typeface="Helvetica World"/>
              </a:rPr>
              <a:t>Determines the curvature of arcs.</a:t>
            </a:r>
          </a:p>
          <a:p>
            <a:pPr algn="l">
              <a:lnSpc>
                <a:spcPts val="3766"/>
              </a:lnSpc>
              <a:spcBef>
                <a:spcPct val="0"/>
              </a:spcBef>
            </a:pPr>
            <a:r>
              <a:rPr lang="en-US" sz="2690">
                <a:solidFill>
                  <a:srgbClr val="FFFFFF"/>
                </a:solidFill>
                <a:latin typeface="Helvetica World"/>
                <a:ea typeface="Helvetica World"/>
                <a:cs typeface="Helvetica World"/>
                <a:sym typeface="Helvetica World"/>
              </a:rPr>
              <a:t> • plot_arcs: bool</a:t>
            </a:r>
          </a:p>
          <a:p>
            <a:pPr algn="l">
              <a:lnSpc>
                <a:spcPts val="3766"/>
              </a:lnSpc>
              <a:spcBef>
                <a:spcPct val="0"/>
              </a:spcBef>
            </a:pPr>
            <a:r>
              <a:rPr lang="en-US" sz="2690">
                <a:solidFill>
                  <a:srgbClr val="FFFFFF"/>
                </a:solidFill>
                <a:latin typeface="Helvetica World"/>
                <a:ea typeface="Helvetica World"/>
                <a:cs typeface="Helvetica World"/>
                <a:sym typeface="Helvetica World"/>
              </a:rPr>
              <a:t>If True, draws detailed arc shapes.</a:t>
            </a:r>
          </a:p>
          <a:p>
            <a:pPr algn="l">
              <a:lnSpc>
                <a:spcPts val="3766"/>
              </a:lnSpc>
              <a:spcBef>
                <a:spcPct val="0"/>
              </a:spcBef>
            </a:pPr>
            <a:r>
              <a:rPr lang="en-US" sz="2690">
                <a:solidFill>
                  <a:srgbClr val="FFFFFF"/>
                </a:solidFill>
                <a:latin typeface="Helvetica World"/>
                <a:ea typeface="Helvetica World"/>
                <a:cs typeface="Helvetica World"/>
                <a:sym typeface="Helvetica World"/>
              </a:rPr>
              <a:t> • show_labels: bool</a:t>
            </a:r>
          </a:p>
          <a:p>
            <a:pPr algn="l">
              <a:lnSpc>
                <a:spcPts val="3766"/>
              </a:lnSpc>
              <a:spcBef>
                <a:spcPct val="0"/>
              </a:spcBef>
            </a:pPr>
            <a:r>
              <a:rPr lang="en-US" sz="2690">
                <a:solidFill>
                  <a:srgbClr val="FFFFFF"/>
                </a:solidFill>
                <a:latin typeface="Helvetica World"/>
                <a:ea typeface="Helvetica World"/>
                <a:cs typeface="Helvetica World"/>
                <a:sym typeface="Helvetica World"/>
              </a:rPr>
              <a:t>Whether to display arc labels</a:t>
            </a:r>
          </a:p>
        </p:txBody>
      </p:sp>
    </p:spTree>
  </p:cSld>
  <p:clrMapOvr>
    <a:masterClrMapping/>
  </p:clrMapOvr>
</p:sld>
</file>

<file path=ppt/slides/slide152.xml><?xml version="1.0" encoding="utf-8"?>
<p:sld xmlns:p="http://schemas.openxmlformats.org/presentationml/2006/main" xmlns:a="http://schemas.openxmlformats.org/drawingml/2006/main" xmlns:r="http://schemas.openxmlformats.org/officeDocument/2006/relationships">
  <p:cSld>
    <p:bg>
      <p:bgPr>
        <a:solidFill>
          <a:srgbClr val="1E1E3F"/>
        </a:solidFill>
      </p:bgPr>
    </p:bg>
    <p:spTree>
      <p:nvGrpSpPr>
        <p:cNvPr id="1" name=""/>
        <p:cNvGrpSpPr/>
        <p:nvPr/>
      </p:nvGrpSpPr>
      <p:grpSpPr>
        <a:xfrm>
          <a:off x="0" y="0"/>
          <a:ext cx="0" cy="0"/>
          <a:chOff x="0" y="0"/>
          <a:chExt cx="0" cy="0"/>
        </a:xfrm>
      </p:grpSpPr>
      <p:grpSp>
        <p:nvGrpSpPr>
          <p:cNvPr name="Group 2" id="2"/>
          <p:cNvGrpSpPr/>
          <p:nvPr/>
        </p:nvGrpSpPr>
        <p:grpSpPr>
          <a:xfrm rot="0">
            <a:off x="666750" y="666750"/>
            <a:ext cx="16954500" cy="8953500"/>
            <a:chOff x="0" y="0"/>
            <a:chExt cx="4465383" cy="2358123"/>
          </a:xfrm>
        </p:grpSpPr>
        <p:sp>
          <p:nvSpPr>
            <p:cNvPr name="Freeform 3" id="3"/>
            <p:cNvSpPr/>
            <p:nvPr/>
          </p:nvSpPr>
          <p:spPr>
            <a:xfrm flipH="false" flipV="false" rot="0">
              <a:off x="0" y="0"/>
              <a:ext cx="4465383" cy="2358124"/>
            </a:xfrm>
            <a:custGeom>
              <a:avLst/>
              <a:gdLst/>
              <a:ahLst/>
              <a:cxnLst/>
              <a:rect r="r" b="b" t="t" l="l"/>
              <a:pathLst>
                <a:path h="2358124" w="4465383">
                  <a:moveTo>
                    <a:pt x="20548" y="0"/>
                  </a:moveTo>
                  <a:lnTo>
                    <a:pt x="4444835" y="0"/>
                  </a:lnTo>
                  <a:cubicBezTo>
                    <a:pt x="4456183" y="0"/>
                    <a:pt x="4465383" y="9200"/>
                    <a:pt x="4465383" y="20548"/>
                  </a:cubicBezTo>
                  <a:lnTo>
                    <a:pt x="4465383" y="2337575"/>
                  </a:lnTo>
                  <a:cubicBezTo>
                    <a:pt x="4465383" y="2348924"/>
                    <a:pt x="4456183" y="2358124"/>
                    <a:pt x="4444835" y="2358124"/>
                  </a:cubicBezTo>
                  <a:lnTo>
                    <a:pt x="20548" y="2358124"/>
                  </a:lnTo>
                  <a:cubicBezTo>
                    <a:pt x="9200" y="2358124"/>
                    <a:pt x="0" y="2348924"/>
                    <a:pt x="0" y="2337575"/>
                  </a:cubicBezTo>
                  <a:lnTo>
                    <a:pt x="0" y="20548"/>
                  </a:lnTo>
                  <a:cubicBezTo>
                    <a:pt x="0" y="9200"/>
                    <a:pt x="9200" y="0"/>
                    <a:pt x="20548" y="0"/>
                  </a:cubicBezTo>
                  <a:close/>
                </a:path>
              </a:pathLst>
            </a:custGeom>
            <a:solidFill>
              <a:srgbClr val="4F5AAF"/>
            </a:solidFill>
            <a:ln cap="rnd">
              <a:noFill/>
              <a:prstDash val="solid"/>
              <a:round/>
            </a:ln>
          </p:spPr>
        </p:sp>
        <p:sp>
          <p:nvSpPr>
            <p:cNvPr name="TextBox 4" id="4"/>
            <p:cNvSpPr txBox="true"/>
            <p:nvPr/>
          </p:nvSpPr>
          <p:spPr>
            <a:xfrm>
              <a:off x="0" y="-57150"/>
              <a:ext cx="4465383" cy="2415273"/>
            </a:xfrm>
            <a:prstGeom prst="rect">
              <a:avLst/>
            </a:prstGeom>
          </p:spPr>
          <p:txBody>
            <a:bodyPr anchor="ctr" rtlCol="false" tIns="50800" lIns="50800" bIns="50800" rIns="50800"/>
            <a:lstStyle/>
            <a:p>
              <a:pPr algn="ctr" marL="0" indent="0" lvl="0">
                <a:lnSpc>
                  <a:spcPts val="3359"/>
                </a:lnSpc>
                <a:spcBef>
                  <a:spcPct val="0"/>
                </a:spcBef>
              </a:pPr>
            </a:p>
          </p:txBody>
        </p:sp>
      </p:grpSp>
      <p:sp>
        <p:nvSpPr>
          <p:cNvPr name="Freeform 5" id="5"/>
          <p:cNvSpPr/>
          <p:nvPr/>
        </p:nvSpPr>
        <p:spPr>
          <a:xfrm flipH="false" flipV="false" rot="0">
            <a:off x="1028700" y="1028700"/>
            <a:ext cx="11301259" cy="2005973"/>
          </a:xfrm>
          <a:custGeom>
            <a:avLst/>
            <a:gdLst/>
            <a:ahLst/>
            <a:cxnLst/>
            <a:rect r="r" b="b" t="t" l="l"/>
            <a:pathLst>
              <a:path h="2005973" w="11301259">
                <a:moveTo>
                  <a:pt x="0" y="0"/>
                </a:moveTo>
                <a:lnTo>
                  <a:pt x="11301259" y="0"/>
                </a:lnTo>
                <a:lnTo>
                  <a:pt x="11301259" y="2005973"/>
                </a:lnTo>
                <a:lnTo>
                  <a:pt x="0" y="2005973"/>
                </a:lnTo>
                <a:lnTo>
                  <a:pt x="0" y="0"/>
                </a:lnTo>
                <a:close/>
              </a:path>
            </a:pathLst>
          </a:custGeom>
          <a:blipFill>
            <a:blip r:embed="rId2"/>
            <a:stretch>
              <a:fillRect l="0" t="0" r="0" b="0"/>
            </a:stretch>
          </a:blipFill>
        </p:spPr>
      </p:sp>
      <p:sp>
        <p:nvSpPr>
          <p:cNvPr name="TextBox 6" id="6"/>
          <p:cNvSpPr txBox="true"/>
          <p:nvPr/>
        </p:nvSpPr>
        <p:spPr>
          <a:xfrm rot="0">
            <a:off x="1421799" y="2799299"/>
            <a:ext cx="9462611" cy="6424695"/>
          </a:xfrm>
          <a:prstGeom prst="rect">
            <a:avLst/>
          </a:prstGeom>
        </p:spPr>
        <p:txBody>
          <a:bodyPr anchor="t" rtlCol="false" tIns="0" lIns="0" bIns="0" rIns="0">
            <a:spAutoFit/>
          </a:bodyPr>
          <a:lstStyle/>
          <a:p>
            <a:pPr algn="l" marL="0" indent="0" lvl="0">
              <a:lnSpc>
                <a:spcPts val="3407"/>
              </a:lnSpc>
              <a:spcBef>
                <a:spcPct val="0"/>
              </a:spcBef>
            </a:pPr>
          </a:p>
          <a:p>
            <a:pPr algn="l" marL="0" indent="0" lvl="0">
              <a:lnSpc>
                <a:spcPts val="3407"/>
              </a:lnSpc>
              <a:spcBef>
                <a:spcPct val="0"/>
              </a:spcBef>
            </a:pPr>
            <a:r>
              <a:rPr lang="en-US" sz="2434" strike="noStrike" u="none">
                <a:solidFill>
                  <a:srgbClr val="FF6161"/>
                </a:solidFill>
                <a:latin typeface="Helvetica World"/>
                <a:ea typeface="Helvetica World"/>
                <a:cs typeface="Helvetica World"/>
                <a:sym typeface="Helvetica World"/>
              </a:rPr>
              <a:t>Description</a:t>
            </a:r>
          </a:p>
          <a:p>
            <a:pPr algn="l" marL="0" indent="0" lvl="0">
              <a:lnSpc>
                <a:spcPts val="3407"/>
              </a:lnSpc>
              <a:spcBef>
                <a:spcPct val="0"/>
              </a:spcBef>
            </a:pPr>
            <a:r>
              <a:rPr lang="en-US" sz="2434" strike="noStrike" u="none">
                <a:solidFill>
                  <a:srgbClr val="FFFFFF"/>
                </a:solidFill>
                <a:latin typeface="Helvetica World"/>
                <a:ea typeface="Helvetica World"/>
                <a:cs typeface="Helvetica World"/>
                <a:sym typeface="Helvetica World"/>
              </a:rPr>
              <a:t>Adds labels next to plotted arcs showing the corresponding site name.</a:t>
            </a:r>
          </a:p>
          <a:p>
            <a:pPr algn="l" marL="0" indent="0" lvl="0">
              <a:lnSpc>
                <a:spcPts val="3407"/>
              </a:lnSpc>
              <a:spcBef>
                <a:spcPct val="0"/>
              </a:spcBef>
            </a:pPr>
          </a:p>
          <a:p>
            <a:pPr algn="l" marL="0" indent="0" lvl="0">
              <a:lnSpc>
                <a:spcPts val="3407"/>
              </a:lnSpc>
              <a:spcBef>
                <a:spcPct val="0"/>
              </a:spcBef>
            </a:pPr>
            <a:r>
              <a:rPr lang="en-US" sz="2434" strike="noStrike" u="none">
                <a:solidFill>
                  <a:srgbClr val="FF6161"/>
                </a:solidFill>
                <a:latin typeface="Helvetica World"/>
                <a:ea typeface="Helvetica World"/>
                <a:cs typeface="Helvetica World"/>
                <a:sym typeface="Helvetica World"/>
              </a:rPr>
              <a:t>Parameters</a:t>
            </a:r>
          </a:p>
          <a:p>
            <a:pPr algn="l" marL="0" indent="0" lvl="0">
              <a:lnSpc>
                <a:spcPts val="3407"/>
              </a:lnSpc>
              <a:spcBef>
                <a:spcPct val="0"/>
              </a:spcBef>
            </a:pPr>
            <a:r>
              <a:rPr lang="en-US" sz="2434" strike="noStrike" u="none">
                <a:solidFill>
                  <a:srgbClr val="FFFFFF"/>
                </a:solidFill>
                <a:latin typeface="Helvetica World"/>
                <a:ea typeface="Helvetica World"/>
                <a:cs typeface="Helvetica World"/>
                <a:sym typeface="Helvetica World"/>
              </a:rPr>
              <a:t> • x: ndarray</a:t>
            </a:r>
          </a:p>
          <a:p>
            <a:pPr algn="l" marL="0" indent="0" lvl="0">
              <a:lnSpc>
                <a:spcPts val="3407"/>
              </a:lnSpc>
              <a:spcBef>
                <a:spcPct val="0"/>
              </a:spcBef>
            </a:pPr>
            <a:r>
              <a:rPr lang="en-US" sz="2434" strike="noStrike" u="none">
                <a:solidFill>
                  <a:srgbClr val="FFFFFF"/>
                </a:solidFill>
                <a:latin typeface="Helvetica World"/>
                <a:ea typeface="Helvetica World"/>
                <a:cs typeface="Helvetica World"/>
                <a:sym typeface="Helvetica World"/>
              </a:rPr>
              <a:t>X coordinates used to compute arc points.</a:t>
            </a:r>
          </a:p>
          <a:p>
            <a:pPr algn="l" marL="0" indent="0" lvl="0">
              <a:lnSpc>
                <a:spcPts val="3407"/>
              </a:lnSpc>
              <a:spcBef>
                <a:spcPct val="0"/>
              </a:spcBef>
            </a:pPr>
            <a:r>
              <a:rPr lang="en-US" sz="2434" strike="noStrike" u="none">
                <a:solidFill>
                  <a:srgbClr val="FFFFFF"/>
                </a:solidFill>
                <a:latin typeface="Helvetica World"/>
                <a:ea typeface="Helvetica World"/>
                <a:cs typeface="Helvetica World"/>
                <a:sym typeface="Helvetica World"/>
              </a:rPr>
              <a:t> • plot_lines: list</a:t>
            </a:r>
          </a:p>
          <a:p>
            <a:pPr algn="l" marL="0" indent="0" lvl="0">
              <a:lnSpc>
                <a:spcPts val="3407"/>
              </a:lnSpc>
              <a:spcBef>
                <a:spcPct val="0"/>
              </a:spcBef>
            </a:pPr>
            <a:r>
              <a:rPr lang="en-US" sz="2434" strike="noStrike" u="none">
                <a:solidFill>
                  <a:srgbClr val="FFFFFF"/>
                </a:solidFill>
                <a:latin typeface="Helvetica World"/>
                <a:ea typeface="Helvetica World"/>
                <a:cs typeface="Helvetica World"/>
                <a:sym typeface="Helvetica World"/>
              </a:rPr>
              <a:t>Collection of computed y-values for arcs.</a:t>
            </a:r>
          </a:p>
          <a:p>
            <a:pPr algn="l" marL="0" indent="0" lvl="0">
              <a:lnSpc>
                <a:spcPts val="3407"/>
              </a:lnSpc>
              <a:spcBef>
                <a:spcPct val="0"/>
              </a:spcBef>
            </a:pPr>
            <a:r>
              <a:rPr lang="en-US" sz="2434" strike="noStrike" u="none">
                <a:solidFill>
                  <a:srgbClr val="FFFFFF"/>
                </a:solidFill>
                <a:latin typeface="Helvetica World"/>
                <a:ea typeface="Helvetica World"/>
                <a:cs typeface="Helvetica World"/>
                <a:sym typeface="Helvetica World"/>
              </a:rPr>
              <a:t> • bottom: ndarray</a:t>
            </a:r>
          </a:p>
          <a:p>
            <a:pPr algn="l" marL="0" indent="0" lvl="0">
              <a:lnSpc>
                <a:spcPts val="3407"/>
              </a:lnSpc>
              <a:spcBef>
                <a:spcPct val="0"/>
              </a:spcBef>
            </a:pPr>
            <a:r>
              <a:rPr lang="en-US" sz="2434" strike="noStrike" u="none">
                <a:solidFill>
                  <a:srgbClr val="FFFFFF"/>
                </a:solidFill>
                <a:latin typeface="Helvetica World"/>
                <a:ea typeface="Helvetica World"/>
                <a:cs typeface="Helvetica World"/>
                <a:sym typeface="Helvetica World"/>
              </a:rPr>
              <a:t>Lowest beach curve among plotted arcs.</a:t>
            </a:r>
          </a:p>
          <a:p>
            <a:pPr algn="l" marL="0" indent="0" lvl="0">
              <a:lnSpc>
                <a:spcPts val="3407"/>
              </a:lnSpc>
              <a:spcBef>
                <a:spcPct val="0"/>
              </a:spcBef>
            </a:pPr>
            <a:r>
              <a:rPr lang="en-US" sz="2434" strike="noStrike" u="none">
                <a:solidFill>
                  <a:srgbClr val="FFFFFF"/>
                </a:solidFill>
                <a:latin typeface="Helvetica World"/>
                <a:ea typeface="Helvetica World"/>
                <a:cs typeface="Helvetica World"/>
                <a:sym typeface="Helvetica World"/>
              </a:rPr>
              <a:t> • sweep_line: float</a:t>
            </a:r>
          </a:p>
          <a:p>
            <a:pPr algn="l" marL="0" indent="0" lvl="0">
              <a:lnSpc>
                <a:spcPts val="3407"/>
              </a:lnSpc>
              <a:spcBef>
                <a:spcPct val="0"/>
              </a:spcBef>
            </a:pPr>
            <a:r>
              <a:rPr lang="en-US" sz="2434" strike="noStrike" u="none">
                <a:solidFill>
                  <a:srgbClr val="FFFFFF"/>
                </a:solidFill>
                <a:latin typeface="Helvetica World"/>
                <a:ea typeface="Helvetica World"/>
                <a:cs typeface="Helvetica World"/>
                <a:sym typeface="Helvetica World"/>
              </a:rPr>
              <a:t>Needed for arc height calculation.</a:t>
            </a:r>
          </a:p>
          <a:p>
            <a:pPr algn="l" marL="0" indent="0" lvl="0">
              <a:lnSpc>
                <a:spcPts val="3407"/>
              </a:lnSpc>
              <a:spcBef>
                <a:spcPct val="0"/>
              </a:spcBef>
            </a:pPr>
            <a:r>
              <a:rPr lang="en-US" sz="2434" strike="noStrike" u="none">
                <a:solidFill>
                  <a:srgbClr val="FFFFFF"/>
                </a:solidFill>
                <a:latin typeface="Helvetica World"/>
                <a:ea typeface="Helvetica World"/>
                <a:cs typeface="Helvetica World"/>
                <a:sym typeface="Helvetica World"/>
              </a:rPr>
              <a:t> • arcs: list</a:t>
            </a:r>
          </a:p>
          <a:p>
            <a:pPr algn="l" marL="0" indent="0" lvl="0">
              <a:lnSpc>
                <a:spcPts val="3407"/>
              </a:lnSpc>
              <a:spcBef>
                <a:spcPct val="0"/>
              </a:spcBef>
            </a:pPr>
            <a:r>
              <a:rPr lang="en-US" sz="2434" strike="noStrike" u="none">
                <a:solidFill>
                  <a:srgbClr val="FFFFFF"/>
                </a:solidFill>
                <a:latin typeface="Helvetica World"/>
                <a:ea typeface="Helvetica World"/>
                <a:cs typeface="Helvetica World"/>
                <a:sym typeface="Helvetica World"/>
              </a:rPr>
              <a:t>Arcs to label</a:t>
            </a:r>
          </a:p>
        </p:txBody>
      </p:sp>
    </p:spTree>
  </p:cSld>
  <p:clrMapOvr>
    <a:masterClrMapping/>
  </p:clrMapOvr>
</p:sld>
</file>

<file path=ppt/slides/slide153.xml><?xml version="1.0" encoding="utf-8"?>
<p:sld xmlns:p="http://schemas.openxmlformats.org/presentationml/2006/main" xmlns:a="http://schemas.openxmlformats.org/drawingml/2006/main" xmlns:r="http://schemas.openxmlformats.org/officeDocument/2006/relationships">
  <p:cSld>
    <p:bg>
      <p:bgPr>
        <a:solidFill>
          <a:srgbClr val="1E1E3F"/>
        </a:solidFill>
      </p:bgPr>
    </p:bg>
    <p:spTree>
      <p:nvGrpSpPr>
        <p:cNvPr id="1" name=""/>
        <p:cNvGrpSpPr/>
        <p:nvPr/>
      </p:nvGrpSpPr>
      <p:grpSpPr>
        <a:xfrm>
          <a:off x="0" y="0"/>
          <a:ext cx="0" cy="0"/>
          <a:chOff x="0" y="0"/>
          <a:chExt cx="0" cy="0"/>
        </a:xfrm>
      </p:grpSpPr>
      <p:grpSp>
        <p:nvGrpSpPr>
          <p:cNvPr name="Group 2" id="2"/>
          <p:cNvGrpSpPr/>
          <p:nvPr/>
        </p:nvGrpSpPr>
        <p:grpSpPr>
          <a:xfrm rot="0">
            <a:off x="666750" y="666750"/>
            <a:ext cx="16954500" cy="8953500"/>
            <a:chOff x="0" y="0"/>
            <a:chExt cx="4465383" cy="2358123"/>
          </a:xfrm>
        </p:grpSpPr>
        <p:sp>
          <p:nvSpPr>
            <p:cNvPr name="Freeform 3" id="3"/>
            <p:cNvSpPr/>
            <p:nvPr/>
          </p:nvSpPr>
          <p:spPr>
            <a:xfrm flipH="false" flipV="false" rot="0">
              <a:off x="0" y="0"/>
              <a:ext cx="4465383" cy="2358124"/>
            </a:xfrm>
            <a:custGeom>
              <a:avLst/>
              <a:gdLst/>
              <a:ahLst/>
              <a:cxnLst/>
              <a:rect r="r" b="b" t="t" l="l"/>
              <a:pathLst>
                <a:path h="2358124" w="4465383">
                  <a:moveTo>
                    <a:pt x="20548" y="0"/>
                  </a:moveTo>
                  <a:lnTo>
                    <a:pt x="4444835" y="0"/>
                  </a:lnTo>
                  <a:cubicBezTo>
                    <a:pt x="4456183" y="0"/>
                    <a:pt x="4465383" y="9200"/>
                    <a:pt x="4465383" y="20548"/>
                  </a:cubicBezTo>
                  <a:lnTo>
                    <a:pt x="4465383" y="2337575"/>
                  </a:lnTo>
                  <a:cubicBezTo>
                    <a:pt x="4465383" y="2348924"/>
                    <a:pt x="4456183" y="2358124"/>
                    <a:pt x="4444835" y="2358124"/>
                  </a:cubicBezTo>
                  <a:lnTo>
                    <a:pt x="20548" y="2358124"/>
                  </a:lnTo>
                  <a:cubicBezTo>
                    <a:pt x="9200" y="2358124"/>
                    <a:pt x="0" y="2348924"/>
                    <a:pt x="0" y="2337575"/>
                  </a:cubicBezTo>
                  <a:lnTo>
                    <a:pt x="0" y="20548"/>
                  </a:lnTo>
                  <a:cubicBezTo>
                    <a:pt x="0" y="9200"/>
                    <a:pt x="9200" y="0"/>
                    <a:pt x="20548" y="0"/>
                  </a:cubicBezTo>
                  <a:close/>
                </a:path>
              </a:pathLst>
            </a:custGeom>
            <a:solidFill>
              <a:srgbClr val="4F5AAF"/>
            </a:solidFill>
            <a:ln cap="rnd">
              <a:noFill/>
              <a:prstDash val="solid"/>
              <a:round/>
            </a:ln>
          </p:spPr>
        </p:sp>
        <p:sp>
          <p:nvSpPr>
            <p:cNvPr name="TextBox 4" id="4"/>
            <p:cNvSpPr txBox="true"/>
            <p:nvPr/>
          </p:nvSpPr>
          <p:spPr>
            <a:xfrm>
              <a:off x="0" y="-57150"/>
              <a:ext cx="4465383" cy="2415273"/>
            </a:xfrm>
            <a:prstGeom prst="rect">
              <a:avLst/>
            </a:prstGeom>
          </p:spPr>
          <p:txBody>
            <a:bodyPr anchor="ctr" rtlCol="false" tIns="50800" lIns="50800" bIns="50800" rIns="50800"/>
            <a:lstStyle/>
            <a:p>
              <a:pPr algn="ctr" marL="0" indent="0" lvl="0">
                <a:lnSpc>
                  <a:spcPts val="3359"/>
                </a:lnSpc>
                <a:spcBef>
                  <a:spcPct val="0"/>
                </a:spcBef>
              </a:pPr>
            </a:p>
          </p:txBody>
        </p:sp>
      </p:grpSp>
      <p:sp>
        <p:nvSpPr>
          <p:cNvPr name="Freeform 5" id="5"/>
          <p:cNvSpPr/>
          <p:nvPr/>
        </p:nvSpPr>
        <p:spPr>
          <a:xfrm flipH="false" flipV="false" rot="0">
            <a:off x="815363" y="1169310"/>
            <a:ext cx="11301259" cy="1610429"/>
          </a:xfrm>
          <a:custGeom>
            <a:avLst/>
            <a:gdLst/>
            <a:ahLst/>
            <a:cxnLst/>
            <a:rect r="r" b="b" t="t" l="l"/>
            <a:pathLst>
              <a:path h="1610429" w="11301259">
                <a:moveTo>
                  <a:pt x="0" y="0"/>
                </a:moveTo>
                <a:lnTo>
                  <a:pt x="11301259" y="0"/>
                </a:lnTo>
                <a:lnTo>
                  <a:pt x="11301259" y="1610430"/>
                </a:lnTo>
                <a:lnTo>
                  <a:pt x="0" y="1610430"/>
                </a:lnTo>
                <a:lnTo>
                  <a:pt x="0" y="0"/>
                </a:lnTo>
                <a:close/>
              </a:path>
            </a:pathLst>
          </a:custGeom>
          <a:blipFill>
            <a:blip r:embed="rId2"/>
            <a:stretch>
              <a:fillRect l="0" t="0" r="0" b="0"/>
            </a:stretch>
          </a:blipFill>
        </p:spPr>
      </p:sp>
      <p:sp>
        <p:nvSpPr>
          <p:cNvPr name="TextBox 6" id="6"/>
          <p:cNvSpPr txBox="true"/>
          <p:nvPr/>
        </p:nvSpPr>
        <p:spPr>
          <a:xfrm rot="0">
            <a:off x="1175570" y="3375660"/>
            <a:ext cx="10580846" cy="3469006"/>
          </a:xfrm>
          <a:prstGeom prst="rect">
            <a:avLst/>
          </a:prstGeom>
        </p:spPr>
        <p:txBody>
          <a:bodyPr anchor="t" rtlCol="false" tIns="0" lIns="0" bIns="0" rIns="0">
            <a:spAutoFit/>
          </a:bodyPr>
          <a:lstStyle/>
          <a:p>
            <a:pPr algn="l">
              <a:lnSpc>
                <a:spcPts val="4619"/>
              </a:lnSpc>
              <a:spcBef>
                <a:spcPct val="0"/>
              </a:spcBef>
            </a:pPr>
            <a:r>
              <a:rPr lang="en-US" sz="3299">
                <a:solidFill>
                  <a:srgbClr val="FF6161"/>
                </a:solidFill>
                <a:latin typeface="Helvetica World"/>
                <a:ea typeface="Helvetica World"/>
                <a:cs typeface="Helvetica World"/>
                <a:sym typeface="Helvetica World"/>
              </a:rPr>
              <a:t>Description</a:t>
            </a:r>
          </a:p>
          <a:p>
            <a:pPr algn="l">
              <a:lnSpc>
                <a:spcPts val="4619"/>
              </a:lnSpc>
              <a:spcBef>
                <a:spcPct val="0"/>
              </a:spcBef>
            </a:pPr>
            <a:r>
              <a:rPr lang="en-US" sz="3299">
                <a:solidFill>
                  <a:srgbClr val="FFFFFF"/>
                </a:solidFill>
                <a:latin typeface="Helvetica World"/>
                <a:ea typeface="Helvetica World"/>
                <a:cs typeface="Helvetica World"/>
                <a:sym typeface="Helvetica World"/>
              </a:rPr>
              <a:t>Draws the sweep line used in Fortune’s algorithm.</a:t>
            </a:r>
          </a:p>
          <a:p>
            <a:pPr algn="l">
              <a:lnSpc>
                <a:spcPts val="4619"/>
              </a:lnSpc>
              <a:spcBef>
                <a:spcPct val="0"/>
              </a:spcBef>
            </a:pPr>
          </a:p>
          <a:p>
            <a:pPr algn="l">
              <a:lnSpc>
                <a:spcPts val="4619"/>
              </a:lnSpc>
              <a:spcBef>
                <a:spcPct val="0"/>
              </a:spcBef>
            </a:pPr>
            <a:r>
              <a:rPr lang="en-US" sz="3299">
                <a:solidFill>
                  <a:srgbClr val="FF6161"/>
                </a:solidFill>
                <a:latin typeface="Helvetica World"/>
                <a:ea typeface="Helvetica World"/>
                <a:cs typeface="Helvetica World"/>
                <a:sym typeface="Helvetica World"/>
              </a:rPr>
              <a:t>Parameters</a:t>
            </a:r>
          </a:p>
          <a:p>
            <a:pPr algn="l">
              <a:lnSpc>
                <a:spcPts val="4619"/>
              </a:lnSpc>
              <a:spcBef>
                <a:spcPct val="0"/>
              </a:spcBef>
            </a:pPr>
            <a:r>
              <a:rPr lang="en-US" sz="3299">
                <a:solidFill>
                  <a:srgbClr val="FFFFFF"/>
                </a:solidFill>
                <a:latin typeface="Helvetica World"/>
                <a:ea typeface="Helvetica World"/>
                <a:cs typeface="Helvetica World"/>
                <a:sym typeface="Helvetica World"/>
              </a:rPr>
              <a:t> • sweep_line: float</a:t>
            </a:r>
          </a:p>
          <a:p>
            <a:pPr algn="l">
              <a:lnSpc>
                <a:spcPts val="4619"/>
              </a:lnSpc>
              <a:spcBef>
                <a:spcPct val="0"/>
              </a:spcBef>
            </a:pPr>
            <a:r>
              <a:rPr lang="en-US" sz="3299">
                <a:solidFill>
                  <a:srgbClr val="FFFFFF"/>
                </a:solidFill>
                <a:latin typeface="Helvetica World"/>
                <a:ea typeface="Helvetica World"/>
                <a:cs typeface="Helvetica World"/>
                <a:sym typeface="Helvetica World"/>
              </a:rPr>
              <a:t>Vertical line position representing the algorithm’s progress</a:t>
            </a:r>
          </a:p>
        </p:txBody>
      </p:sp>
    </p:spTree>
  </p:cSld>
  <p:clrMapOvr>
    <a:masterClrMapping/>
  </p:clrMapOvr>
</p:sld>
</file>

<file path=ppt/slides/slide154.xml><?xml version="1.0" encoding="utf-8"?>
<p:sld xmlns:p="http://schemas.openxmlformats.org/presentationml/2006/main" xmlns:a="http://schemas.openxmlformats.org/drawingml/2006/main" xmlns:r="http://schemas.openxmlformats.org/officeDocument/2006/relationships">
  <p:cSld>
    <p:bg>
      <p:bgPr>
        <a:solidFill>
          <a:srgbClr val="1E1E3F"/>
        </a:solidFill>
      </p:bgPr>
    </p:bg>
    <p:spTree>
      <p:nvGrpSpPr>
        <p:cNvPr id="1" name=""/>
        <p:cNvGrpSpPr/>
        <p:nvPr/>
      </p:nvGrpSpPr>
      <p:grpSpPr>
        <a:xfrm>
          <a:off x="0" y="0"/>
          <a:ext cx="0" cy="0"/>
          <a:chOff x="0" y="0"/>
          <a:chExt cx="0" cy="0"/>
        </a:xfrm>
      </p:grpSpPr>
      <p:grpSp>
        <p:nvGrpSpPr>
          <p:cNvPr name="Group 2" id="2"/>
          <p:cNvGrpSpPr/>
          <p:nvPr/>
        </p:nvGrpSpPr>
        <p:grpSpPr>
          <a:xfrm rot="0">
            <a:off x="666750" y="666750"/>
            <a:ext cx="16954500" cy="8953500"/>
            <a:chOff x="0" y="0"/>
            <a:chExt cx="4465383" cy="2358123"/>
          </a:xfrm>
        </p:grpSpPr>
        <p:sp>
          <p:nvSpPr>
            <p:cNvPr name="Freeform 3" id="3"/>
            <p:cNvSpPr/>
            <p:nvPr/>
          </p:nvSpPr>
          <p:spPr>
            <a:xfrm flipH="false" flipV="false" rot="0">
              <a:off x="0" y="0"/>
              <a:ext cx="4465383" cy="2358124"/>
            </a:xfrm>
            <a:custGeom>
              <a:avLst/>
              <a:gdLst/>
              <a:ahLst/>
              <a:cxnLst/>
              <a:rect r="r" b="b" t="t" l="l"/>
              <a:pathLst>
                <a:path h="2358124" w="4465383">
                  <a:moveTo>
                    <a:pt x="20548" y="0"/>
                  </a:moveTo>
                  <a:lnTo>
                    <a:pt x="4444835" y="0"/>
                  </a:lnTo>
                  <a:cubicBezTo>
                    <a:pt x="4456183" y="0"/>
                    <a:pt x="4465383" y="9200"/>
                    <a:pt x="4465383" y="20548"/>
                  </a:cubicBezTo>
                  <a:lnTo>
                    <a:pt x="4465383" y="2337575"/>
                  </a:lnTo>
                  <a:cubicBezTo>
                    <a:pt x="4465383" y="2348924"/>
                    <a:pt x="4456183" y="2358124"/>
                    <a:pt x="4444835" y="2358124"/>
                  </a:cubicBezTo>
                  <a:lnTo>
                    <a:pt x="20548" y="2358124"/>
                  </a:lnTo>
                  <a:cubicBezTo>
                    <a:pt x="9200" y="2358124"/>
                    <a:pt x="0" y="2348924"/>
                    <a:pt x="0" y="2337575"/>
                  </a:cubicBezTo>
                  <a:lnTo>
                    <a:pt x="0" y="20548"/>
                  </a:lnTo>
                  <a:cubicBezTo>
                    <a:pt x="0" y="9200"/>
                    <a:pt x="9200" y="0"/>
                    <a:pt x="20548" y="0"/>
                  </a:cubicBezTo>
                  <a:close/>
                </a:path>
              </a:pathLst>
            </a:custGeom>
            <a:solidFill>
              <a:srgbClr val="4F5AAF"/>
            </a:solidFill>
            <a:ln cap="rnd">
              <a:noFill/>
              <a:prstDash val="solid"/>
              <a:round/>
            </a:ln>
          </p:spPr>
        </p:sp>
        <p:sp>
          <p:nvSpPr>
            <p:cNvPr name="TextBox 4" id="4"/>
            <p:cNvSpPr txBox="true"/>
            <p:nvPr/>
          </p:nvSpPr>
          <p:spPr>
            <a:xfrm>
              <a:off x="0" y="-57150"/>
              <a:ext cx="4465383" cy="2415273"/>
            </a:xfrm>
            <a:prstGeom prst="rect">
              <a:avLst/>
            </a:prstGeom>
          </p:spPr>
          <p:txBody>
            <a:bodyPr anchor="ctr" rtlCol="false" tIns="50800" lIns="50800" bIns="50800" rIns="50800"/>
            <a:lstStyle/>
            <a:p>
              <a:pPr algn="ctr" marL="0" indent="0" lvl="0">
                <a:lnSpc>
                  <a:spcPts val="3359"/>
                </a:lnSpc>
                <a:spcBef>
                  <a:spcPct val="0"/>
                </a:spcBef>
              </a:pPr>
            </a:p>
          </p:txBody>
        </p:sp>
      </p:grpSp>
      <p:sp>
        <p:nvSpPr>
          <p:cNvPr name="Freeform 5" id="5"/>
          <p:cNvSpPr/>
          <p:nvPr/>
        </p:nvSpPr>
        <p:spPr>
          <a:xfrm flipH="false" flipV="false" rot="0">
            <a:off x="1028700" y="1028700"/>
            <a:ext cx="10714364" cy="2358185"/>
          </a:xfrm>
          <a:custGeom>
            <a:avLst/>
            <a:gdLst/>
            <a:ahLst/>
            <a:cxnLst/>
            <a:rect r="r" b="b" t="t" l="l"/>
            <a:pathLst>
              <a:path h="2358185" w="10714364">
                <a:moveTo>
                  <a:pt x="0" y="0"/>
                </a:moveTo>
                <a:lnTo>
                  <a:pt x="10714364" y="0"/>
                </a:lnTo>
                <a:lnTo>
                  <a:pt x="10714364" y="2358185"/>
                </a:lnTo>
                <a:lnTo>
                  <a:pt x="0" y="2358185"/>
                </a:lnTo>
                <a:lnTo>
                  <a:pt x="0" y="0"/>
                </a:lnTo>
                <a:close/>
              </a:path>
            </a:pathLst>
          </a:custGeom>
          <a:blipFill>
            <a:blip r:embed="rId2"/>
            <a:stretch>
              <a:fillRect l="0" t="0" r="0" b="0"/>
            </a:stretch>
          </a:blipFill>
        </p:spPr>
      </p:sp>
      <p:sp>
        <p:nvSpPr>
          <p:cNvPr name="TextBox 6" id="6"/>
          <p:cNvSpPr txBox="true"/>
          <p:nvPr/>
        </p:nvSpPr>
        <p:spPr>
          <a:xfrm rot="0">
            <a:off x="1028700" y="3501947"/>
            <a:ext cx="11408330" cy="5559426"/>
          </a:xfrm>
          <a:prstGeom prst="rect">
            <a:avLst/>
          </a:prstGeom>
        </p:spPr>
        <p:txBody>
          <a:bodyPr anchor="t" rtlCol="false" tIns="0" lIns="0" bIns="0" rIns="0">
            <a:spAutoFit/>
          </a:bodyPr>
          <a:lstStyle/>
          <a:p>
            <a:pPr algn="l">
              <a:lnSpc>
                <a:spcPts val="4899"/>
              </a:lnSpc>
              <a:spcBef>
                <a:spcPct val="0"/>
              </a:spcBef>
            </a:pPr>
            <a:r>
              <a:rPr lang="en-US" sz="3499">
                <a:solidFill>
                  <a:srgbClr val="FF6161"/>
                </a:solidFill>
                <a:latin typeface="Helvetica World"/>
                <a:ea typeface="Helvetica World"/>
                <a:cs typeface="Helvetica World"/>
                <a:sym typeface="Helvetica World"/>
              </a:rPr>
              <a:t>Description</a:t>
            </a:r>
          </a:p>
          <a:p>
            <a:pPr algn="l">
              <a:lnSpc>
                <a:spcPts val="4899"/>
              </a:lnSpc>
              <a:spcBef>
                <a:spcPct val="0"/>
              </a:spcBef>
            </a:pPr>
            <a:r>
              <a:rPr lang="en-US" sz="3499">
                <a:solidFill>
                  <a:srgbClr val="FFFFFF"/>
                </a:solidFill>
                <a:latin typeface="Helvetica World"/>
                <a:ea typeface="Helvetica World"/>
                <a:cs typeface="Helvetica World"/>
                <a:sym typeface="Helvetica World"/>
              </a:rPr>
              <a:t>Displays a site/circle event during the Voronoi construction.</a:t>
            </a:r>
          </a:p>
          <a:p>
            <a:pPr algn="l">
              <a:lnSpc>
                <a:spcPts val="4899"/>
              </a:lnSpc>
              <a:spcBef>
                <a:spcPct val="0"/>
              </a:spcBef>
            </a:pPr>
            <a:r>
              <a:rPr lang="en-US" sz="3499">
                <a:solidFill>
                  <a:srgbClr val="FFFFFF"/>
                </a:solidFill>
                <a:latin typeface="Helvetica World"/>
                <a:ea typeface="Helvetica World"/>
                <a:cs typeface="Helvetica World"/>
                <a:sym typeface="Helvetica World"/>
              </a:rPr>
              <a:t>If the event is a circle event, the circle is drawn.</a:t>
            </a:r>
          </a:p>
          <a:p>
            <a:pPr algn="l">
              <a:lnSpc>
                <a:spcPts val="4899"/>
              </a:lnSpc>
              <a:spcBef>
                <a:spcPct val="0"/>
              </a:spcBef>
            </a:pPr>
          </a:p>
          <a:p>
            <a:pPr algn="l">
              <a:lnSpc>
                <a:spcPts val="4899"/>
              </a:lnSpc>
              <a:spcBef>
                <a:spcPct val="0"/>
              </a:spcBef>
            </a:pPr>
            <a:r>
              <a:rPr lang="en-US" sz="3499">
                <a:solidFill>
                  <a:srgbClr val="FF6161"/>
                </a:solidFill>
                <a:latin typeface="Helvetica World"/>
                <a:ea typeface="Helvetica World"/>
                <a:cs typeface="Helvetica World"/>
                <a:sym typeface="Helvetica World"/>
              </a:rPr>
              <a:t>Parameters</a:t>
            </a:r>
          </a:p>
          <a:p>
            <a:pPr algn="l">
              <a:lnSpc>
                <a:spcPts val="4899"/>
              </a:lnSpc>
              <a:spcBef>
                <a:spcPct val="0"/>
              </a:spcBef>
            </a:pPr>
            <a:r>
              <a:rPr lang="en-US" sz="3499">
                <a:solidFill>
                  <a:srgbClr val="FFFFFF"/>
                </a:solidFill>
                <a:latin typeface="Helvetica World"/>
                <a:ea typeface="Helvetica World"/>
                <a:cs typeface="Helvetica World"/>
                <a:sym typeface="Helvetica World"/>
              </a:rPr>
              <a:t> • event: Event</a:t>
            </a:r>
          </a:p>
          <a:p>
            <a:pPr algn="l">
              <a:lnSpc>
                <a:spcPts val="4899"/>
              </a:lnSpc>
              <a:spcBef>
                <a:spcPct val="0"/>
              </a:spcBef>
            </a:pPr>
            <a:r>
              <a:rPr lang="en-US" sz="3499">
                <a:solidFill>
                  <a:srgbClr val="FFFFFF"/>
                </a:solidFill>
                <a:latin typeface="Helvetica World"/>
                <a:ea typeface="Helvetica World"/>
                <a:cs typeface="Helvetica World"/>
                <a:sym typeface="Helvetica World"/>
              </a:rPr>
              <a:t>The geometric event being processed.</a:t>
            </a:r>
          </a:p>
          <a:p>
            <a:pPr algn="l">
              <a:lnSpc>
                <a:spcPts val="4899"/>
              </a:lnSpc>
              <a:spcBef>
                <a:spcPct val="0"/>
              </a:spcBef>
            </a:pPr>
            <a:r>
              <a:rPr lang="en-US" sz="3499">
                <a:solidFill>
                  <a:srgbClr val="FFFFFF"/>
                </a:solidFill>
                <a:latin typeface="Helvetica World"/>
                <a:ea typeface="Helvetica World"/>
                <a:cs typeface="Helvetica World"/>
                <a:sym typeface="Helvetica World"/>
              </a:rPr>
              <a:t> • triangles: bool</a:t>
            </a:r>
          </a:p>
          <a:p>
            <a:pPr algn="l">
              <a:lnSpc>
                <a:spcPts val="4899"/>
              </a:lnSpc>
              <a:spcBef>
                <a:spcPct val="0"/>
              </a:spcBef>
            </a:pPr>
            <a:r>
              <a:rPr lang="en-US" sz="3499">
                <a:solidFill>
                  <a:srgbClr val="FFFFFF"/>
                </a:solidFill>
                <a:latin typeface="Helvetica World"/>
                <a:ea typeface="Helvetica World"/>
                <a:cs typeface="Helvetica World"/>
                <a:sym typeface="Helvetica World"/>
              </a:rPr>
              <a:t>Whether to draw the associated triangle</a:t>
            </a:r>
          </a:p>
        </p:txBody>
      </p:sp>
    </p:spTree>
  </p:cSld>
  <p:clrMapOvr>
    <a:masterClrMapping/>
  </p:clrMapOvr>
</p:sld>
</file>

<file path=ppt/slides/slide155.xml><?xml version="1.0" encoding="utf-8"?>
<p:sld xmlns:p="http://schemas.openxmlformats.org/presentationml/2006/main" xmlns:a="http://schemas.openxmlformats.org/drawingml/2006/main" xmlns:r="http://schemas.openxmlformats.org/officeDocument/2006/relationships">
  <p:cSld>
    <p:bg>
      <p:bgPr>
        <a:solidFill>
          <a:srgbClr val="1E1E3F"/>
        </a:solidFill>
      </p:bgPr>
    </p:bg>
    <p:spTree>
      <p:nvGrpSpPr>
        <p:cNvPr id="1" name=""/>
        <p:cNvGrpSpPr/>
        <p:nvPr/>
      </p:nvGrpSpPr>
      <p:grpSpPr>
        <a:xfrm>
          <a:off x="0" y="0"/>
          <a:ext cx="0" cy="0"/>
          <a:chOff x="0" y="0"/>
          <a:chExt cx="0" cy="0"/>
        </a:xfrm>
      </p:grpSpPr>
      <p:grpSp>
        <p:nvGrpSpPr>
          <p:cNvPr name="Group 2" id="2"/>
          <p:cNvGrpSpPr/>
          <p:nvPr/>
        </p:nvGrpSpPr>
        <p:grpSpPr>
          <a:xfrm rot="0">
            <a:off x="666750" y="666750"/>
            <a:ext cx="16954500" cy="8953500"/>
            <a:chOff x="0" y="0"/>
            <a:chExt cx="4465383" cy="2358123"/>
          </a:xfrm>
        </p:grpSpPr>
        <p:sp>
          <p:nvSpPr>
            <p:cNvPr name="Freeform 3" id="3"/>
            <p:cNvSpPr/>
            <p:nvPr/>
          </p:nvSpPr>
          <p:spPr>
            <a:xfrm flipH="false" flipV="false" rot="0">
              <a:off x="0" y="0"/>
              <a:ext cx="4465383" cy="2358124"/>
            </a:xfrm>
            <a:custGeom>
              <a:avLst/>
              <a:gdLst/>
              <a:ahLst/>
              <a:cxnLst/>
              <a:rect r="r" b="b" t="t" l="l"/>
              <a:pathLst>
                <a:path h="2358124" w="4465383">
                  <a:moveTo>
                    <a:pt x="20548" y="0"/>
                  </a:moveTo>
                  <a:lnTo>
                    <a:pt x="4444835" y="0"/>
                  </a:lnTo>
                  <a:cubicBezTo>
                    <a:pt x="4456183" y="0"/>
                    <a:pt x="4465383" y="9200"/>
                    <a:pt x="4465383" y="20548"/>
                  </a:cubicBezTo>
                  <a:lnTo>
                    <a:pt x="4465383" y="2337575"/>
                  </a:lnTo>
                  <a:cubicBezTo>
                    <a:pt x="4465383" y="2348924"/>
                    <a:pt x="4456183" y="2358124"/>
                    <a:pt x="4444835" y="2358124"/>
                  </a:cubicBezTo>
                  <a:lnTo>
                    <a:pt x="20548" y="2358124"/>
                  </a:lnTo>
                  <a:cubicBezTo>
                    <a:pt x="9200" y="2358124"/>
                    <a:pt x="0" y="2348924"/>
                    <a:pt x="0" y="2337575"/>
                  </a:cubicBezTo>
                  <a:lnTo>
                    <a:pt x="0" y="20548"/>
                  </a:lnTo>
                  <a:cubicBezTo>
                    <a:pt x="0" y="9200"/>
                    <a:pt x="9200" y="0"/>
                    <a:pt x="20548" y="0"/>
                  </a:cubicBezTo>
                  <a:close/>
                </a:path>
              </a:pathLst>
            </a:custGeom>
            <a:solidFill>
              <a:srgbClr val="4F5AAF"/>
            </a:solidFill>
            <a:ln cap="rnd">
              <a:noFill/>
              <a:prstDash val="solid"/>
              <a:round/>
            </a:ln>
          </p:spPr>
        </p:sp>
        <p:sp>
          <p:nvSpPr>
            <p:cNvPr name="TextBox 4" id="4"/>
            <p:cNvSpPr txBox="true"/>
            <p:nvPr/>
          </p:nvSpPr>
          <p:spPr>
            <a:xfrm>
              <a:off x="0" y="-57150"/>
              <a:ext cx="4465383" cy="2415273"/>
            </a:xfrm>
            <a:prstGeom prst="rect">
              <a:avLst/>
            </a:prstGeom>
          </p:spPr>
          <p:txBody>
            <a:bodyPr anchor="ctr" rtlCol="false" tIns="50800" lIns="50800" bIns="50800" rIns="50800"/>
            <a:lstStyle/>
            <a:p>
              <a:pPr algn="ctr" marL="0" indent="0" lvl="0">
                <a:lnSpc>
                  <a:spcPts val="3359"/>
                </a:lnSpc>
                <a:spcBef>
                  <a:spcPct val="0"/>
                </a:spcBef>
              </a:pPr>
            </a:p>
          </p:txBody>
        </p:sp>
      </p:grpSp>
      <p:sp>
        <p:nvSpPr>
          <p:cNvPr name="Freeform 5" id="5"/>
          <p:cNvSpPr/>
          <p:nvPr/>
        </p:nvSpPr>
        <p:spPr>
          <a:xfrm flipH="false" flipV="false" rot="0">
            <a:off x="1028700" y="1028700"/>
            <a:ext cx="11301259" cy="3446884"/>
          </a:xfrm>
          <a:custGeom>
            <a:avLst/>
            <a:gdLst/>
            <a:ahLst/>
            <a:cxnLst/>
            <a:rect r="r" b="b" t="t" l="l"/>
            <a:pathLst>
              <a:path h="3446884" w="11301259">
                <a:moveTo>
                  <a:pt x="0" y="0"/>
                </a:moveTo>
                <a:lnTo>
                  <a:pt x="11301259" y="0"/>
                </a:lnTo>
                <a:lnTo>
                  <a:pt x="11301259" y="3446884"/>
                </a:lnTo>
                <a:lnTo>
                  <a:pt x="0" y="3446884"/>
                </a:lnTo>
                <a:lnTo>
                  <a:pt x="0" y="0"/>
                </a:lnTo>
                <a:close/>
              </a:path>
            </a:pathLst>
          </a:custGeom>
          <a:blipFill>
            <a:blip r:embed="rId2"/>
            <a:stretch>
              <a:fillRect l="0" t="0" r="0" b="0"/>
            </a:stretch>
          </a:blipFill>
        </p:spPr>
      </p:sp>
      <p:sp>
        <p:nvSpPr>
          <p:cNvPr name="TextBox 6" id="6"/>
          <p:cNvSpPr txBox="true"/>
          <p:nvPr/>
        </p:nvSpPr>
        <p:spPr>
          <a:xfrm rot="0">
            <a:off x="1028700" y="4636834"/>
            <a:ext cx="10778014" cy="4612640"/>
          </a:xfrm>
          <a:prstGeom prst="rect">
            <a:avLst/>
          </a:prstGeom>
        </p:spPr>
        <p:txBody>
          <a:bodyPr anchor="t" rtlCol="false" tIns="0" lIns="0" bIns="0" rIns="0">
            <a:spAutoFit/>
          </a:bodyPr>
          <a:lstStyle/>
          <a:p>
            <a:pPr algn="l">
              <a:lnSpc>
                <a:spcPts val="4059"/>
              </a:lnSpc>
              <a:spcBef>
                <a:spcPct val="0"/>
              </a:spcBef>
            </a:pPr>
            <a:r>
              <a:rPr lang="en-US" sz="2899">
                <a:solidFill>
                  <a:srgbClr val="FF6161"/>
                </a:solidFill>
                <a:latin typeface="Helvetica World"/>
                <a:ea typeface="Helvetica World"/>
                <a:cs typeface="Helvetica World"/>
                <a:sym typeface="Helvetica World"/>
              </a:rPr>
              <a:t>Description</a:t>
            </a:r>
          </a:p>
          <a:p>
            <a:pPr algn="l">
              <a:lnSpc>
                <a:spcPts val="4059"/>
              </a:lnSpc>
              <a:spcBef>
                <a:spcPct val="0"/>
              </a:spcBef>
            </a:pPr>
            <a:r>
              <a:rPr lang="en-US" sz="2899">
                <a:solidFill>
                  <a:srgbClr val="FFFFFF"/>
                </a:solidFill>
                <a:latin typeface="Helvetica World"/>
                <a:ea typeface="Helvetica World"/>
                <a:cs typeface="Helvetica World"/>
                <a:sym typeface="Helvetica World"/>
              </a:rPr>
              <a:t>Draws the circle that causes a circle event.</a:t>
            </a:r>
          </a:p>
          <a:p>
            <a:pPr algn="l">
              <a:lnSpc>
                <a:spcPts val="4059"/>
              </a:lnSpc>
              <a:spcBef>
                <a:spcPct val="0"/>
              </a:spcBef>
            </a:pPr>
            <a:r>
              <a:rPr lang="en-US" sz="2899">
                <a:solidFill>
                  <a:srgbClr val="FFFFFF"/>
                </a:solidFill>
                <a:latin typeface="Helvetica World"/>
                <a:ea typeface="Helvetica World"/>
                <a:cs typeface="Helvetica World"/>
                <a:sym typeface="Helvetica World"/>
              </a:rPr>
              <a:t>Optionally shows the triangle whose circumcircle defines the event.</a:t>
            </a:r>
          </a:p>
          <a:p>
            <a:pPr algn="l">
              <a:lnSpc>
                <a:spcPts val="4059"/>
              </a:lnSpc>
              <a:spcBef>
                <a:spcPct val="0"/>
              </a:spcBef>
            </a:pPr>
          </a:p>
          <a:p>
            <a:pPr algn="l">
              <a:lnSpc>
                <a:spcPts val="4059"/>
              </a:lnSpc>
              <a:spcBef>
                <a:spcPct val="0"/>
              </a:spcBef>
            </a:pPr>
            <a:r>
              <a:rPr lang="en-US" sz="2899">
                <a:solidFill>
                  <a:srgbClr val="FF6161"/>
                </a:solidFill>
                <a:latin typeface="Helvetica World"/>
                <a:ea typeface="Helvetica World"/>
                <a:cs typeface="Helvetica World"/>
                <a:sym typeface="Helvetica World"/>
              </a:rPr>
              <a:t>Parameters</a:t>
            </a:r>
          </a:p>
          <a:p>
            <a:pPr algn="l">
              <a:lnSpc>
                <a:spcPts val="4059"/>
              </a:lnSpc>
              <a:spcBef>
                <a:spcPct val="0"/>
              </a:spcBef>
            </a:pPr>
            <a:r>
              <a:rPr lang="en-US" sz="2899">
                <a:solidFill>
                  <a:srgbClr val="FFFFFF"/>
                </a:solidFill>
                <a:latin typeface="Helvetica World"/>
                <a:ea typeface="Helvetica World"/>
                <a:cs typeface="Helvetica World"/>
                <a:sym typeface="Helvetica World"/>
              </a:rPr>
              <a:t> • evt: CircleEvent</a:t>
            </a:r>
          </a:p>
          <a:p>
            <a:pPr algn="l">
              <a:lnSpc>
                <a:spcPts val="4059"/>
              </a:lnSpc>
              <a:spcBef>
                <a:spcPct val="0"/>
              </a:spcBef>
            </a:pPr>
            <a:r>
              <a:rPr lang="en-US" sz="2899">
                <a:solidFill>
                  <a:srgbClr val="FFFFFF"/>
                </a:solidFill>
                <a:latin typeface="Helvetica World"/>
                <a:ea typeface="Helvetica World"/>
                <a:cs typeface="Helvetica World"/>
                <a:sym typeface="Helvetica World"/>
              </a:rPr>
              <a:t>Contains center, radius, and validity.</a:t>
            </a:r>
          </a:p>
          <a:p>
            <a:pPr algn="l">
              <a:lnSpc>
                <a:spcPts val="4059"/>
              </a:lnSpc>
              <a:spcBef>
                <a:spcPct val="0"/>
              </a:spcBef>
            </a:pPr>
            <a:r>
              <a:rPr lang="en-US" sz="2899">
                <a:solidFill>
                  <a:srgbClr val="FFFFFF"/>
                </a:solidFill>
                <a:latin typeface="Helvetica World"/>
                <a:ea typeface="Helvetica World"/>
                <a:cs typeface="Helvetica World"/>
                <a:sym typeface="Helvetica World"/>
              </a:rPr>
              <a:t> • show_triangle: bool</a:t>
            </a:r>
          </a:p>
          <a:p>
            <a:pPr algn="l">
              <a:lnSpc>
                <a:spcPts val="4059"/>
              </a:lnSpc>
              <a:spcBef>
                <a:spcPct val="0"/>
              </a:spcBef>
            </a:pPr>
            <a:r>
              <a:rPr lang="en-US" sz="2899">
                <a:solidFill>
                  <a:srgbClr val="FFFFFF"/>
                </a:solidFill>
                <a:latin typeface="Helvetica World"/>
                <a:ea typeface="Helvetica World"/>
                <a:cs typeface="Helvetica World"/>
                <a:sym typeface="Helvetica World"/>
              </a:rPr>
              <a:t>Displays the triangle of the event</a:t>
            </a:r>
          </a:p>
        </p:txBody>
      </p:sp>
    </p:spTree>
  </p:cSld>
  <p:clrMapOvr>
    <a:masterClrMapping/>
  </p:clrMapOvr>
</p:sld>
</file>

<file path=ppt/slides/slide156.xml><?xml version="1.0" encoding="utf-8"?>
<p:sld xmlns:p="http://schemas.openxmlformats.org/presentationml/2006/main" xmlns:a="http://schemas.openxmlformats.org/drawingml/2006/main" xmlns:r="http://schemas.openxmlformats.org/officeDocument/2006/relationships">
  <p:cSld>
    <p:bg>
      <p:bgPr>
        <a:solidFill>
          <a:srgbClr val="1E1E3F"/>
        </a:solidFill>
      </p:bgPr>
    </p:bg>
    <p:spTree>
      <p:nvGrpSpPr>
        <p:cNvPr id="1" name=""/>
        <p:cNvGrpSpPr/>
        <p:nvPr/>
      </p:nvGrpSpPr>
      <p:grpSpPr>
        <a:xfrm>
          <a:off x="0" y="0"/>
          <a:ext cx="0" cy="0"/>
          <a:chOff x="0" y="0"/>
          <a:chExt cx="0" cy="0"/>
        </a:xfrm>
      </p:grpSpPr>
      <p:grpSp>
        <p:nvGrpSpPr>
          <p:cNvPr name="Group 2" id="2"/>
          <p:cNvGrpSpPr/>
          <p:nvPr/>
        </p:nvGrpSpPr>
        <p:grpSpPr>
          <a:xfrm rot="0">
            <a:off x="666750" y="666750"/>
            <a:ext cx="16954500" cy="8953500"/>
            <a:chOff x="0" y="0"/>
            <a:chExt cx="4465383" cy="2358123"/>
          </a:xfrm>
        </p:grpSpPr>
        <p:sp>
          <p:nvSpPr>
            <p:cNvPr name="Freeform 3" id="3"/>
            <p:cNvSpPr/>
            <p:nvPr/>
          </p:nvSpPr>
          <p:spPr>
            <a:xfrm flipH="false" flipV="false" rot="0">
              <a:off x="0" y="0"/>
              <a:ext cx="4465383" cy="2358124"/>
            </a:xfrm>
            <a:custGeom>
              <a:avLst/>
              <a:gdLst/>
              <a:ahLst/>
              <a:cxnLst/>
              <a:rect r="r" b="b" t="t" l="l"/>
              <a:pathLst>
                <a:path h="2358124" w="4465383">
                  <a:moveTo>
                    <a:pt x="20548" y="0"/>
                  </a:moveTo>
                  <a:lnTo>
                    <a:pt x="4444835" y="0"/>
                  </a:lnTo>
                  <a:cubicBezTo>
                    <a:pt x="4456183" y="0"/>
                    <a:pt x="4465383" y="9200"/>
                    <a:pt x="4465383" y="20548"/>
                  </a:cubicBezTo>
                  <a:lnTo>
                    <a:pt x="4465383" y="2337575"/>
                  </a:lnTo>
                  <a:cubicBezTo>
                    <a:pt x="4465383" y="2348924"/>
                    <a:pt x="4456183" y="2358124"/>
                    <a:pt x="4444835" y="2358124"/>
                  </a:cubicBezTo>
                  <a:lnTo>
                    <a:pt x="20548" y="2358124"/>
                  </a:lnTo>
                  <a:cubicBezTo>
                    <a:pt x="9200" y="2358124"/>
                    <a:pt x="0" y="2348924"/>
                    <a:pt x="0" y="2337575"/>
                  </a:cubicBezTo>
                  <a:lnTo>
                    <a:pt x="0" y="20548"/>
                  </a:lnTo>
                  <a:cubicBezTo>
                    <a:pt x="0" y="9200"/>
                    <a:pt x="9200" y="0"/>
                    <a:pt x="20548" y="0"/>
                  </a:cubicBezTo>
                  <a:close/>
                </a:path>
              </a:pathLst>
            </a:custGeom>
            <a:solidFill>
              <a:srgbClr val="4F5AAF"/>
            </a:solidFill>
            <a:ln cap="rnd">
              <a:noFill/>
              <a:prstDash val="solid"/>
              <a:round/>
            </a:ln>
          </p:spPr>
        </p:sp>
        <p:sp>
          <p:nvSpPr>
            <p:cNvPr name="TextBox 4" id="4"/>
            <p:cNvSpPr txBox="true"/>
            <p:nvPr/>
          </p:nvSpPr>
          <p:spPr>
            <a:xfrm>
              <a:off x="0" y="-57150"/>
              <a:ext cx="4465383" cy="2415273"/>
            </a:xfrm>
            <a:prstGeom prst="rect">
              <a:avLst/>
            </a:prstGeom>
          </p:spPr>
          <p:txBody>
            <a:bodyPr anchor="ctr" rtlCol="false" tIns="50800" lIns="50800" bIns="50800" rIns="50800"/>
            <a:lstStyle/>
            <a:p>
              <a:pPr algn="ctr" marL="0" indent="0" lvl="0">
                <a:lnSpc>
                  <a:spcPts val="3359"/>
                </a:lnSpc>
                <a:spcBef>
                  <a:spcPct val="0"/>
                </a:spcBef>
              </a:pPr>
            </a:p>
          </p:txBody>
        </p:sp>
      </p:grpSp>
      <p:sp>
        <p:nvSpPr>
          <p:cNvPr name="Freeform 5" id="5"/>
          <p:cNvSpPr/>
          <p:nvPr/>
        </p:nvSpPr>
        <p:spPr>
          <a:xfrm flipH="false" flipV="false" rot="0">
            <a:off x="1028700" y="1028700"/>
            <a:ext cx="11301259" cy="3107846"/>
          </a:xfrm>
          <a:custGeom>
            <a:avLst/>
            <a:gdLst/>
            <a:ahLst/>
            <a:cxnLst/>
            <a:rect r="r" b="b" t="t" l="l"/>
            <a:pathLst>
              <a:path h="3107846" w="11301259">
                <a:moveTo>
                  <a:pt x="0" y="0"/>
                </a:moveTo>
                <a:lnTo>
                  <a:pt x="11301259" y="0"/>
                </a:lnTo>
                <a:lnTo>
                  <a:pt x="11301259" y="3107846"/>
                </a:lnTo>
                <a:lnTo>
                  <a:pt x="0" y="3107846"/>
                </a:lnTo>
                <a:lnTo>
                  <a:pt x="0" y="0"/>
                </a:lnTo>
                <a:close/>
              </a:path>
            </a:pathLst>
          </a:custGeom>
          <a:blipFill>
            <a:blip r:embed="rId2"/>
            <a:stretch>
              <a:fillRect l="0" t="0" r="0" b="0"/>
            </a:stretch>
          </a:blipFill>
        </p:spPr>
      </p:sp>
      <p:sp>
        <p:nvSpPr>
          <p:cNvPr name="TextBox 6" id="6"/>
          <p:cNvSpPr txBox="true"/>
          <p:nvPr/>
        </p:nvSpPr>
        <p:spPr>
          <a:xfrm rot="0">
            <a:off x="1028700" y="4023360"/>
            <a:ext cx="9118813" cy="5611732"/>
          </a:xfrm>
          <a:prstGeom prst="rect">
            <a:avLst/>
          </a:prstGeom>
        </p:spPr>
        <p:txBody>
          <a:bodyPr anchor="t" rtlCol="false" tIns="0" lIns="0" bIns="0" rIns="0">
            <a:spAutoFit/>
          </a:bodyPr>
          <a:lstStyle/>
          <a:p>
            <a:pPr algn="l">
              <a:lnSpc>
                <a:spcPts val="2856"/>
              </a:lnSpc>
              <a:spcBef>
                <a:spcPct val="0"/>
              </a:spcBef>
            </a:pPr>
          </a:p>
          <a:p>
            <a:pPr algn="l">
              <a:lnSpc>
                <a:spcPts val="2856"/>
              </a:lnSpc>
              <a:spcBef>
                <a:spcPct val="0"/>
              </a:spcBef>
            </a:pPr>
            <a:r>
              <a:rPr lang="en-US" sz="2040">
                <a:solidFill>
                  <a:srgbClr val="FF6161"/>
                </a:solidFill>
                <a:latin typeface="Helvetica World"/>
                <a:ea typeface="Helvetica World"/>
                <a:cs typeface="Helvetica World"/>
                <a:sym typeface="Helvetica World"/>
              </a:rPr>
              <a:t>Description</a:t>
            </a:r>
          </a:p>
          <a:p>
            <a:pPr algn="l">
              <a:lnSpc>
                <a:spcPts val="3556"/>
              </a:lnSpc>
              <a:spcBef>
                <a:spcPct val="0"/>
              </a:spcBef>
            </a:pPr>
            <a:r>
              <a:rPr lang="en-US" sz="2540">
                <a:solidFill>
                  <a:srgbClr val="FFFFFF"/>
                </a:solidFill>
                <a:latin typeface="Helvetica World"/>
                <a:ea typeface="Helvetica World"/>
                <a:cs typeface="Helvetica World"/>
                <a:sym typeface="Helvetica World"/>
              </a:rPr>
              <a:t>Draws a single Voronoi edge and optionally prints its label.</a:t>
            </a:r>
          </a:p>
          <a:p>
            <a:pPr algn="l">
              <a:lnSpc>
                <a:spcPts val="2856"/>
              </a:lnSpc>
              <a:spcBef>
                <a:spcPct val="0"/>
              </a:spcBef>
            </a:pPr>
            <a:r>
              <a:rPr lang="en-US" sz="2040">
                <a:solidFill>
                  <a:srgbClr val="FF6161"/>
                </a:solidFill>
                <a:latin typeface="Helvetica World"/>
                <a:ea typeface="Helvetica World"/>
                <a:cs typeface="Helvetica World"/>
                <a:sym typeface="Helvetica World"/>
              </a:rPr>
              <a:t>Parameters</a:t>
            </a:r>
          </a:p>
          <a:p>
            <a:pPr algn="l">
              <a:lnSpc>
                <a:spcPts val="3276"/>
              </a:lnSpc>
              <a:spcBef>
                <a:spcPct val="0"/>
              </a:spcBef>
            </a:pPr>
            <a:r>
              <a:rPr lang="en-US" sz="2340">
                <a:solidFill>
                  <a:srgbClr val="FFFFFF"/>
                </a:solidFill>
                <a:latin typeface="Helvetica World"/>
                <a:ea typeface="Helvetica World"/>
                <a:cs typeface="Helvetica World"/>
                <a:sym typeface="Helvetica World"/>
              </a:rPr>
              <a:t> • edge: Edge</a:t>
            </a:r>
          </a:p>
          <a:p>
            <a:pPr algn="l">
              <a:lnSpc>
                <a:spcPts val="3276"/>
              </a:lnSpc>
              <a:spcBef>
                <a:spcPct val="0"/>
              </a:spcBef>
            </a:pPr>
            <a:r>
              <a:rPr lang="en-US" sz="2340">
                <a:solidFill>
                  <a:srgbClr val="FFFFFF"/>
                </a:solidFill>
                <a:latin typeface="Helvetica World"/>
                <a:ea typeface="Helvetica World"/>
                <a:cs typeface="Helvetica World"/>
                <a:sym typeface="Helvetica World"/>
              </a:rPr>
              <a:t>Edge to draw.</a:t>
            </a:r>
          </a:p>
          <a:p>
            <a:pPr algn="l">
              <a:lnSpc>
                <a:spcPts val="3276"/>
              </a:lnSpc>
              <a:spcBef>
                <a:spcPct val="0"/>
              </a:spcBef>
            </a:pPr>
            <a:r>
              <a:rPr lang="en-US" sz="2340">
                <a:solidFill>
                  <a:srgbClr val="FFFFFF"/>
                </a:solidFill>
                <a:latin typeface="Helvetica World"/>
                <a:ea typeface="Helvetica World"/>
                <a:cs typeface="Helvetica World"/>
                <a:sym typeface="Helvetica World"/>
              </a:rPr>
              <a:t> • sweep_line: float</a:t>
            </a:r>
          </a:p>
          <a:p>
            <a:pPr algn="l">
              <a:lnSpc>
                <a:spcPts val="3276"/>
              </a:lnSpc>
              <a:spcBef>
                <a:spcPct val="0"/>
              </a:spcBef>
            </a:pPr>
            <a:r>
              <a:rPr lang="en-US" sz="2340">
                <a:solidFill>
                  <a:srgbClr val="FFFFFF"/>
                </a:solidFill>
                <a:latin typeface="Helvetica World"/>
                <a:ea typeface="Helvetica World"/>
                <a:cs typeface="Helvetica World"/>
                <a:sym typeface="Helvetica World"/>
              </a:rPr>
              <a:t>Helps determine visible endpoints.</a:t>
            </a:r>
          </a:p>
          <a:p>
            <a:pPr algn="l">
              <a:lnSpc>
                <a:spcPts val="3276"/>
              </a:lnSpc>
              <a:spcBef>
                <a:spcPct val="0"/>
              </a:spcBef>
            </a:pPr>
            <a:r>
              <a:rPr lang="en-US" sz="2340">
                <a:solidFill>
                  <a:srgbClr val="FFFFFF"/>
                </a:solidFill>
                <a:latin typeface="Helvetica World"/>
                <a:ea typeface="Helvetica World"/>
                <a:cs typeface="Helvetica World"/>
                <a:sym typeface="Helvetica World"/>
              </a:rPr>
              <a:t> • print_name: bool</a:t>
            </a:r>
          </a:p>
          <a:p>
            <a:pPr algn="l">
              <a:lnSpc>
                <a:spcPts val="3276"/>
              </a:lnSpc>
              <a:spcBef>
                <a:spcPct val="0"/>
              </a:spcBef>
            </a:pPr>
            <a:r>
              <a:rPr lang="en-US" sz="2340">
                <a:solidFill>
                  <a:srgbClr val="FFFFFF"/>
                </a:solidFill>
                <a:latin typeface="Helvetica World"/>
                <a:ea typeface="Helvetica World"/>
                <a:cs typeface="Helvetica World"/>
                <a:sym typeface="Helvetica World"/>
              </a:rPr>
              <a:t>Displays edge name near its midpoint.</a:t>
            </a:r>
          </a:p>
          <a:p>
            <a:pPr algn="l">
              <a:lnSpc>
                <a:spcPts val="3276"/>
              </a:lnSpc>
              <a:spcBef>
                <a:spcPct val="0"/>
              </a:spcBef>
            </a:pPr>
            <a:r>
              <a:rPr lang="en-US" sz="2340">
                <a:solidFill>
                  <a:srgbClr val="FFFFFF"/>
                </a:solidFill>
                <a:latin typeface="Helvetica World"/>
                <a:ea typeface="Helvetica World"/>
                <a:cs typeface="Helvetica World"/>
                <a:sym typeface="Helvetica World"/>
              </a:rPr>
              <a:t> • color: Color</a:t>
            </a:r>
          </a:p>
          <a:p>
            <a:pPr algn="l">
              <a:lnSpc>
                <a:spcPts val="3276"/>
              </a:lnSpc>
              <a:spcBef>
                <a:spcPct val="0"/>
              </a:spcBef>
            </a:pPr>
            <a:r>
              <a:rPr lang="en-US" sz="2340">
                <a:solidFill>
                  <a:srgbClr val="FFFFFF"/>
                </a:solidFill>
                <a:latin typeface="Helvetica World"/>
                <a:ea typeface="Helvetica World"/>
                <a:cs typeface="Helvetica World"/>
                <a:sym typeface="Helvetica World"/>
              </a:rPr>
              <a:t>Drawing color.</a:t>
            </a:r>
          </a:p>
          <a:p>
            <a:pPr algn="l">
              <a:lnSpc>
                <a:spcPts val="3276"/>
              </a:lnSpc>
              <a:spcBef>
                <a:spcPct val="0"/>
              </a:spcBef>
            </a:pPr>
            <a:r>
              <a:rPr lang="en-US" sz="2340">
                <a:solidFill>
                  <a:srgbClr val="FFFFFF"/>
                </a:solidFill>
                <a:latin typeface="Helvetica World"/>
                <a:ea typeface="Helvetica World"/>
                <a:cs typeface="Helvetica World"/>
                <a:sym typeface="Helvetica World"/>
              </a:rPr>
              <a:t> • kwargs: dict</a:t>
            </a:r>
          </a:p>
          <a:p>
            <a:pPr algn="l">
              <a:lnSpc>
                <a:spcPts val="3276"/>
              </a:lnSpc>
              <a:spcBef>
                <a:spcPct val="0"/>
              </a:spcBef>
            </a:pPr>
            <a:r>
              <a:rPr lang="en-US" sz="2340">
                <a:solidFill>
                  <a:srgbClr val="FFFFFF"/>
                </a:solidFill>
                <a:latin typeface="Helvetica World"/>
                <a:ea typeface="Helvetica World"/>
                <a:cs typeface="Helvetica World"/>
                <a:sym typeface="Helvetica World"/>
              </a:rPr>
              <a:t>Extra annotation options</a:t>
            </a:r>
          </a:p>
        </p:txBody>
      </p:sp>
    </p:spTree>
  </p:cSld>
  <p:clrMapOvr>
    <a:masterClrMapping/>
  </p:clrMapOvr>
</p:sld>
</file>

<file path=ppt/slides/slide157.xml><?xml version="1.0" encoding="utf-8"?>
<p:sld xmlns:p="http://schemas.openxmlformats.org/presentationml/2006/main" xmlns:a="http://schemas.openxmlformats.org/drawingml/2006/main" xmlns:r="http://schemas.openxmlformats.org/officeDocument/2006/relationships">
  <p:cSld>
    <p:bg>
      <p:bgPr>
        <a:solidFill>
          <a:srgbClr val="1E1E3F"/>
        </a:solidFill>
      </p:bgPr>
    </p:bg>
    <p:spTree>
      <p:nvGrpSpPr>
        <p:cNvPr id="1" name=""/>
        <p:cNvGrpSpPr/>
        <p:nvPr/>
      </p:nvGrpSpPr>
      <p:grpSpPr>
        <a:xfrm>
          <a:off x="0" y="0"/>
          <a:ext cx="0" cy="0"/>
          <a:chOff x="0" y="0"/>
          <a:chExt cx="0" cy="0"/>
        </a:xfrm>
      </p:grpSpPr>
      <p:grpSp>
        <p:nvGrpSpPr>
          <p:cNvPr name="Group 2" id="2"/>
          <p:cNvGrpSpPr/>
          <p:nvPr/>
        </p:nvGrpSpPr>
        <p:grpSpPr>
          <a:xfrm rot="0">
            <a:off x="666750" y="666750"/>
            <a:ext cx="16954500" cy="8953500"/>
            <a:chOff x="0" y="0"/>
            <a:chExt cx="4465383" cy="2358123"/>
          </a:xfrm>
        </p:grpSpPr>
        <p:sp>
          <p:nvSpPr>
            <p:cNvPr name="Freeform 3" id="3"/>
            <p:cNvSpPr/>
            <p:nvPr/>
          </p:nvSpPr>
          <p:spPr>
            <a:xfrm flipH="false" flipV="false" rot="0">
              <a:off x="0" y="0"/>
              <a:ext cx="4465383" cy="2358124"/>
            </a:xfrm>
            <a:custGeom>
              <a:avLst/>
              <a:gdLst/>
              <a:ahLst/>
              <a:cxnLst/>
              <a:rect r="r" b="b" t="t" l="l"/>
              <a:pathLst>
                <a:path h="2358124" w="4465383">
                  <a:moveTo>
                    <a:pt x="20548" y="0"/>
                  </a:moveTo>
                  <a:lnTo>
                    <a:pt x="4444835" y="0"/>
                  </a:lnTo>
                  <a:cubicBezTo>
                    <a:pt x="4456183" y="0"/>
                    <a:pt x="4465383" y="9200"/>
                    <a:pt x="4465383" y="20548"/>
                  </a:cubicBezTo>
                  <a:lnTo>
                    <a:pt x="4465383" y="2337575"/>
                  </a:lnTo>
                  <a:cubicBezTo>
                    <a:pt x="4465383" y="2348924"/>
                    <a:pt x="4456183" y="2358124"/>
                    <a:pt x="4444835" y="2358124"/>
                  </a:cubicBezTo>
                  <a:lnTo>
                    <a:pt x="20548" y="2358124"/>
                  </a:lnTo>
                  <a:cubicBezTo>
                    <a:pt x="9200" y="2358124"/>
                    <a:pt x="0" y="2348924"/>
                    <a:pt x="0" y="2337575"/>
                  </a:cubicBezTo>
                  <a:lnTo>
                    <a:pt x="0" y="20548"/>
                  </a:lnTo>
                  <a:cubicBezTo>
                    <a:pt x="0" y="9200"/>
                    <a:pt x="9200" y="0"/>
                    <a:pt x="20548" y="0"/>
                  </a:cubicBezTo>
                  <a:close/>
                </a:path>
              </a:pathLst>
            </a:custGeom>
            <a:solidFill>
              <a:srgbClr val="4F5AAF"/>
            </a:solidFill>
            <a:ln cap="rnd">
              <a:noFill/>
              <a:prstDash val="solid"/>
              <a:round/>
            </a:ln>
          </p:spPr>
        </p:sp>
        <p:sp>
          <p:nvSpPr>
            <p:cNvPr name="TextBox 4" id="4"/>
            <p:cNvSpPr txBox="true"/>
            <p:nvPr/>
          </p:nvSpPr>
          <p:spPr>
            <a:xfrm>
              <a:off x="0" y="-57150"/>
              <a:ext cx="4465383" cy="2415273"/>
            </a:xfrm>
            <a:prstGeom prst="rect">
              <a:avLst/>
            </a:prstGeom>
          </p:spPr>
          <p:txBody>
            <a:bodyPr anchor="ctr" rtlCol="false" tIns="50800" lIns="50800" bIns="50800" rIns="50800"/>
            <a:lstStyle/>
            <a:p>
              <a:pPr algn="ctr" marL="0" indent="0" lvl="0">
                <a:lnSpc>
                  <a:spcPts val="3359"/>
                </a:lnSpc>
                <a:spcBef>
                  <a:spcPct val="0"/>
                </a:spcBef>
              </a:pPr>
            </a:p>
          </p:txBody>
        </p:sp>
      </p:grpSp>
      <p:sp>
        <p:nvSpPr>
          <p:cNvPr name="Freeform 5" id="5"/>
          <p:cNvSpPr/>
          <p:nvPr/>
        </p:nvSpPr>
        <p:spPr>
          <a:xfrm flipH="false" flipV="false" rot="0">
            <a:off x="8542807" y="3028671"/>
            <a:ext cx="8912220" cy="2864000"/>
          </a:xfrm>
          <a:custGeom>
            <a:avLst/>
            <a:gdLst/>
            <a:ahLst/>
            <a:cxnLst/>
            <a:rect r="r" b="b" t="t" l="l"/>
            <a:pathLst>
              <a:path h="2864000" w="8912220">
                <a:moveTo>
                  <a:pt x="0" y="0"/>
                </a:moveTo>
                <a:lnTo>
                  <a:pt x="8912220" y="0"/>
                </a:lnTo>
                <a:lnTo>
                  <a:pt x="8912220" y="2864001"/>
                </a:lnTo>
                <a:lnTo>
                  <a:pt x="0" y="2864001"/>
                </a:lnTo>
                <a:lnTo>
                  <a:pt x="0" y="0"/>
                </a:lnTo>
                <a:close/>
              </a:path>
            </a:pathLst>
          </a:custGeom>
          <a:blipFill>
            <a:blip r:embed="rId2"/>
            <a:stretch>
              <a:fillRect l="-739" t="0" r="-739" b="-2234"/>
            </a:stretch>
          </a:blipFill>
        </p:spPr>
      </p:sp>
      <p:sp>
        <p:nvSpPr>
          <p:cNvPr name="TextBox 6" id="6"/>
          <p:cNvSpPr txBox="true"/>
          <p:nvPr/>
        </p:nvSpPr>
        <p:spPr>
          <a:xfrm rot="0">
            <a:off x="882489" y="528309"/>
            <a:ext cx="7660318" cy="8298079"/>
          </a:xfrm>
          <a:prstGeom prst="rect">
            <a:avLst/>
          </a:prstGeom>
        </p:spPr>
        <p:txBody>
          <a:bodyPr anchor="t" rtlCol="false" tIns="0" lIns="0" bIns="0" rIns="0">
            <a:spAutoFit/>
          </a:bodyPr>
          <a:lstStyle/>
          <a:p>
            <a:pPr algn="l">
              <a:lnSpc>
                <a:spcPts val="2674"/>
              </a:lnSpc>
              <a:spcBef>
                <a:spcPct val="0"/>
              </a:spcBef>
            </a:pPr>
          </a:p>
          <a:p>
            <a:pPr algn="l">
              <a:lnSpc>
                <a:spcPts val="3330"/>
              </a:lnSpc>
              <a:spcBef>
                <a:spcPct val="0"/>
              </a:spcBef>
            </a:pPr>
            <a:r>
              <a:rPr lang="en-US" b="true" sz="2378">
                <a:solidFill>
                  <a:srgbClr val="FF6161"/>
                </a:solidFill>
                <a:latin typeface="Helvetica World Bold"/>
                <a:ea typeface="Helvetica World Bold"/>
                <a:cs typeface="Helvetica World Bold"/>
                <a:sym typeface="Helvetica World Bold"/>
              </a:rPr>
              <a:t>Description</a:t>
            </a:r>
          </a:p>
          <a:p>
            <a:pPr algn="l">
              <a:lnSpc>
                <a:spcPts val="3330"/>
              </a:lnSpc>
              <a:spcBef>
                <a:spcPct val="0"/>
              </a:spcBef>
            </a:pPr>
            <a:r>
              <a:rPr lang="en-US" sz="2378">
                <a:solidFill>
                  <a:srgbClr val="FFFFFF"/>
                </a:solidFill>
                <a:latin typeface="Helvetica World"/>
                <a:ea typeface="Helvetica World"/>
                <a:cs typeface="Helvetica World"/>
                <a:sym typeface="Helvetica World"/>
              </a:rPr>
              <a:t>Draws a line from the midpoint of a Voronoi edge to its incident point.</a:t>
            </a:r>
          </a:p>
          <a:p>
            <a:pPr algn="l">
              <a:lnSpc>
                <a:spcPts val="3330"/>
              </a:lnSpc>
              <a:spcBef>
                <a:spcPct val="0"/>
              </a:spcBef>
            </a:pPr>
            <a:r>
              <a:rPr lang="en-US" sz="2378">
                <a:solidFill>
                  <a:srgbClr val="FFFFFF"/>
                </a:solidFill>
                <a:latin typeface="Helvetica World"/>
                <a:ea typeface="Helvetica World"/>
                <a:cs typeface="Helvetica World"/>
                <a:sym typeface="Helvetica World"/>
              </a:rPr>
              <a:t>If the edge is marked as the first edge of the incident point, the line is drawn with a special color.</a:t>
            </a:r>
          </a:p>
          <a:p>
            <a:pPr algn="l">
              <a:lnSpc>
                <a:spcPts val="3330"/>
              </a:lnSpc>
              <a:spcBef>
                <a:spcPct val="0"/>
              </a:spcBef>
            </a:pPr>
            <a:r>
              <a:rPr lang="en-US" sz="2378">
                <a:solidFill>
                  <a:srgbClr val="FFFFFF"/>
                </a:solidFill>
                <a:latin typeface="Helvetica World"/>
                <a:ea typeface="Helvetica World"/>
                <a:cs typeface="Helvetica World"/>
                <a:sym typeface="Helvetica World"/>
              </a:rPr>
              <a:t>Parameters</a:t>
            </a:r>
          </a:p>
          <a:p>
            <a:pPr algn="l">
              <a:lnSpc>
                <a:spcPts val="3330"/>
              </a:lnSpc>
              <a:spcBef>
                <a:spcPct val="0"/>
              </a:spcBef>
            </a:pPr>
            <a:r>
              <a:rPr lang="en-US" sz="2378">
                <a:solidFill>
                  <a:srgbClr val="FFFFFF"/>
                </a:solidFill>
                <a:latin typeface="Helvetica World"/>
                <a:ea typeface="Helvetica World"/>
                <a:cs typeface="Helvetica World"/>
                <a:sym typeface="Helvetica World"/>
              </a:rPr>
              <a:t>  •  edge: Edge – The Voronoi edge from which the midpoint is calculated.</a:t>
            </a:r>
          </a:p>
          <a:p>
            <a:pPr algn="l">
              <a:lnSpc>
                <a:spcPts val="3330"/>
              </a:lnSpc>
              <a:spcBef>
                <a:spcPct val="0"/>
              </a:spcBef>
            </a:pPr>
            <a:r>
              <a:rPr lang="en-US" sz="2378">
                <a:solidFill>
                  <a:srgbClr val="FFFFFF"/>
                </a:solidFill>
                <a:latin typeface="Helvetica World"/>
                <a:ea typeface="Helvetica World"/>
                <a:cs typeface="Helvetica World"/>
                <a:sym typeface="Helvetica World"/>
              </a:rPr>
              <a:t>  •  sweep_line: float (optional) – The current sweep line position used during edge construction; defaults to None.</a:t>
            </a:r>
          </a:p>
          <a:p>
            <a:pPr algn="l">
              <a:lnSpc>
                <a:spcPts val="3330"/>
              </a:lnSpc>
              <a:spcBef>
                <a:spcPct val="0"/>
              </a:spcBef>
            </a:pPr>
            <a:r>
              <a:rPr lang="en-US" sz="2378">
                <a:solidFill>
                  <a:srgbClr val="FFFFFF"/>
                </a:solidFill>
                <a:latin typeface="Helvetica World"/>
                <a:ea typeface="Helvetica World"/>
                <a:cs typeface="Helvetica World"/>
                <a:sym typeface="Helvetica World"/>
              </a:rPr>
              <a:t>Attributes Used</a:t>
            </a:r>
          </a:p>
          <a:p>
            <a:pPr algn="l">
              <a:lnSpc>
                <a:spcPts val="3330"/>
              </a:lnSpc>
              <a:spcBef>
                <a:spcPct val="0"/>
              </a:spcBef>
            </a:pPr>
            <a:r>
              <a:rPr lang="en-US" sz="2378">
                <a:solidFill>
                  <a:srgbClr val="FFFFFF"/>
                </a:solidFill>
                <a:latin typeface="Helvetica World"/>
                <a:ea typeface="Helvetica World"/>
                <a:cs typeface="Helvetica World"/>
                <a:sym typeface="Helvetica World"/>
              </a:rPr>
              <a:t>  •  edge.incident_point – The point associated with the edge where the line should end.</a:t>
            </a:r>
          </a:p>
          <a:p>
            <a:pPr algn="l">
              <a:lnSpc>
                <a:spcPts val="3330"/>
              </a:lnSpc>
              <a:spcBef>
                <a:spcPct val="0"/>
              </a:spcBef>
            </a:pPr>
            <a:r>
              <a:rPr lang="en-US" sz="2378">
                <a:solidFill>
                  <a:srgbClr val="FFFFFF"/>
                </a:solidFill>
                <a:latin typeface="Helvetica World"/>
                <a:ea typeface="Helvetica World"/>
                <a:cs typeface="Helvetica World"/>
                <a:sym typeface="Helvetica World"/>
              </a:rPr>
              <a:t>  •  incident_point.first_edge – Determines if this edge is the first connected edge to the incident point.</a:t>
            </a:r>
          </a:p>
          <a:p>
            <a:pPr algn="l">
              <a:lnSpc>
                <a:spcPts val="3330"/>
              </a:lnSpc>
              <a:spcBef>
                <a:spcPct val="0"/>
              </a:spcBef>
            </a:pPr>
            <a:r>
              <a:rPr lang="en-US" sz="2378">
                <a:solidFill>
                  <a:srgbClr val="FFFFFF"/>
                </a:solidFill>
                <a:latin typeface="Helvetica World"/>
                <a:ea typeface="Helvetica World"/>
                <a:cs typeface="Helvetica World"/>
                <a:sym typeface="Helvetica World"/>
              </a:rPr>
              <a:t>  •  self.canvas: Axes – The plotting surface where the line is drawn.</a:t>
            </a:r>
          </a:p>
          <a:p>
            <a:pPr algn="l">
              <a:lnSpc>
                <a:spcPts val="3330"/>
              </a:lnSpc>
              <a:spcBef>
                <a:spcPct val="0"/>
              </a:spcBef>
            </a:pPr>
            <a:r>
              <a:rPr lang="en-US" sz="2378">
                <a:solidFill>
                  <a:srgbClr val="FFFFFF"/>
                </a:solidFill>
                <a:latin typeface="Helvetica World"/>
                <a:ea typeface="Helvetica World"/>
                <a:cs typeface="Helvetica World"/>
                <a:sym typeface="Helvetica World"/>
              </a:rPr>
              <a:t>Returns</a:t>
            </a:r>
          </a:p>
          <a:p>
            <a:pPr algn="l">
              <a:lnSpc>
                <a:spcPts val="3068"/>
              </a:lnSpc>
              <a:spcBef>
                <a:spcPct val="0"/>
              </a:spcBef>
            </a:pPr>
            <a:r>
              <a:rPr lang="en-US" sz="2191">
                <a:solidFill>
                  <a:srgbClr val="FFFFFF"/>
                </a:solidFill>
                <a:latin typeface="Helvetica World"/>
                <a:ea typeface="Helvetica World"/>
                <a:cs typeface="Helvetica World"/>
                <a:sym typeface="Helvetica World"/>
              </a:rPr>
              <a:t>  •  self – For method chaining.</a:t>
            </a:r>
          </a:p>
        </p:txBody>
      </p:sp>
    </p:spTree>
  </p:cSld>
  <p:clrMapOvr>
    <a:masterClrMapping/>
  </p:clrMapOvr>
</p:sld>
</file>

<file path=ppt/slides/slide158.xml><?xml version="1.0" encoding="utf-8"?>
<p:sld xmlns:p="http://schemas.openxmlformats.org/presentationml/2006/main" xmlns:a="http://schemas.openxmlformats.org/drawingml/2006/main" xmlns:r="http://schemas.openxmlformats.org/officeDocument/2006/relationships">
  <p:cSld>
    <p:bg>
      <p:bgPr>
        <a:solidFill>
          <a:srgbClr val="1E1E3F"/>
        </a:solidFill>
      </p:bgPr>
    </p:bg>
    <p:spTree>
      <p:nvGrpSpPr>
        <p:cNvPr id="1" name=""/>
        <p:cNvGrpSpPr/>
        <p:nvPr/>
      </p:nvGrpSpPr>
      <p:grpSpPr>
        <a:xfrm>
          <a:off x="0" y="0"/>
          <a:ext cx="0" cy="0"/>
          <a:chOff x="0" y="0"/>
          <a:chExt cx="0" cy="0"/>
        </a:xfrm>
      </p:grpSpPr>
      <p:grpSp>
        <p:nvGrpSpPr>
          <p:cNvPr name="Group 2" id="2"/>
          <p:cNvGrpSpPr/>
          <p:nvPr/>
        </p:nvGrpSpPr>
        <p:grpSpPr>
          <a:xfrm rot="0">
            <a:off x="666750" y="666750"/>
            <a:ext cx="16954500" cy="8953500"/>
            <a:chOff x="0" y="0"/>
            <a:chExt cx="4465383" cy="2358123"/>
          </a:xfrm>
        </p:grpSpPr>
        <p:sp>
          <p:nvSpPr>
            <p:cNvPr name="Freeform 3" id="3"/>
            <p:cNvSpPr/>
            <p:nvPr/>
          </p:nvSpPr>
          <p:spPr>
            <a:xfrm flipH="false" flipV="false" rot="0">
              <a:off x="0" y="0"/>
              <a:ext cx="4465383" cy="2358124"/>
            </a:xfrm>
            <a:custGeom>
              <a:avLst/>
              <a:gdLst/>
              <a:ahLst/>
              <a:cxnLst/>
              <a:rect r="r" b="b" t="t" l="l"/>
              <a:pathLst>
                <a:path h="2358124" w="4465383">
                  <a:moveTo>
                    <a:pt x="20548" y="0"/>
                  </a:moveTo>
                  <a:lnTo>
                    <a:pt x="4444835" y="0"/>
                  </a:lnTo>
                  <a:cubicBezTo>
                    <a:pt x="4456183" y="0"/>
                    <a:pt x="4465383" y="9200"/>
                    <a:pt x="4465383" y="20548"/>
                  </a:cubicBezTo>
                  <a:lnTo>
                    <a:pt x="4465383" y="2337575"/>
                  </a:lnTo>
                  <a:cubicBezTo>
                    <a:pt x="4465383" y="2348924"/>
                    <a:pt x="4456183" y="2358124"/>
                    <a:pt x="4444835" y="2358124"/>
                  </a:cubicBezTo>
                  <a:lnTo>
                    <a:pt x="20548" y="2358124"/>
                  </a:lnTo>
                  <a:cubicBezTo>
                    <a:pt x="9200" y="2358124"/>
                    <a:pt x="0" y="2348924"/>
                    <a:pt x="0" y="2337575"/>
                  </a:cubicBezTo>
                  <a:lnTo>
                    <a:pt x="0" y="20548"/>
                  </a:lnTo>
                  <a:cubicBezTo>
                    <a:pt x="0" y="9200"/>
                    <a:pt x="9200" y="0"/>
                    <a:pt x="20548" y="0"/>
                  </a:cubicBezTo>
                  <a:close/>
                </a:path>
              </a:pathLst>
            </a:custGeom>
            <a:solidFill>
              <a:srgbClr val="4F5AAF"/>
            </a:solidFill>
            <a:ln cap="rnd">
              <a:noFill/>
              <a:prstDash val="solid"/>
              <a:round/>
            </a:ln>
          </p:spPr>
        </p:sp>
        <p:sp>
          <p:nvSpPr>
            <p:cNvPr name="TextBox 4" id="4"/>
            <p:cNvSpPr txBox="true"/>
            <p:nvPr/>
          </p:nvSpPr>
          <p:spPr>
            <a:xfrm>
              <a:off x="0" y="-57150"/>
              <a:ext cx="4465383" cy="2415273"/>
            </a:xfrm>
            <a:prstGeom prst="rect">
              <a:avLst/>
            </a:prstGeom>
          </p:spPr>
          <p:txBody>
            <a:bodyPr anchor="ctr" rtlCol="false" tIns="50800" lIns="50800" bIns="50800" rIns="50800"/>
            <a:lstStyle/>
            <a:p>
              <a:pPr algn="ctr" marL="0" indent="0" lvl="0">
                <a:lnSpc>
                  <a:spcPts val="3359"/>
                </a:lnSpc>
                <a:spcBef>
                  <a:spcPct val="0"/>
                </a:spcBef>
              </a:pPr>
            </a:p>
          </p:txBody>
        </p:sp>
      </p:grpSp>
      <p:sp>
        <p:nvSpPr>
          <p:cNvPr name="Freeform 5" id="5"/>
          <p:cNvSpPr/>
          <p:nvPr/>
        </p:nvSpPr>
        <p:spPr>
          <a:xfrm flipH="false" flipV="false" rot="0">
            <a:off x="7486370" y="3102113"/>
            <a:ext cx="9772930" cy="3265598"/>
          </a:xfrm>
          <a:custGeom>
            <a:avLst/>
            <a:gdLst/>
            <a:ahLst/>
            <a:cxnLst/>
            <a:rect r="r" b="b" t="t" l="l"/>
            <a:pathLst>
              <a:path h="3265598" w="9772930">
                <a:moveTo>
                  <a:pt x="0" y="0"/>
                </a:moveTo>
                <a:lnTo>
                  <a:pt x="9772930" y="0"/>
                </a:lnTo>
                <a:lnTo>
                  <a:pt x="9772930" y="3265598"/>
                </a:lnTo>
                <a:lnTo>
                  <a:pt x="0" y="3265598"/>
                </a:lnTo>
                <a:lnTo>
                  <a:pt x="0" y="0"/>
                </a:lnTo>
                <a:close/>
              </a:path>
            </a:pathLst>
          </a:custGeom>
          <a:blipFill>
            <a:blip r:embed="rId2"/>
            <a:stretch>
              <a:fillRect l="0" t="0" r="-7565" b="0"/>
            </a:stretch>
          </a:blipFill>
        </p:spPr>
      </p:sp>
      <p:sp>
        <p:nvSpPr>
          <p:cNvPr name="TextBox 6" id="6"/>
          <p:cNvSpPr txBox="true"/>
          <p:nvPr/>
        </p:nvSpPr>
        <p:spPr>
          <a:xfrm rot="0">
            <a:off x="1028700" y="322343"/>
            <a:ext cx="6993778" cy="9297907"/>
          </a:xfrm>
          <a:prstGeom prst="rect">
            <a:avLst/>
          </a:prstGeom>
        </p:spPr>
        <p:txBody>
          <a:bodyPr anchor="t" rtlCol="false" tIns="0" lIns="0" bIns="0" rIns="0">
            <a:spAutoFit/>
          </a:bodyPr>
          <a:lstStyle/>
          <a:p>
            <a:pPr algn="l">
              <a:lnSpc>
                <a:spcPts val="2856"/>
              </a:lnSpc>
              <a:spcBef>
                <a:spcPct val="0"/>
              </a:spcBef>
            </a:pPr>
          </a:p>
          <a:p>
            <a:pPr algn="l">
              <a:lnSpc>
                <a:spcPts val="3836"/>
              </a:lnSpc>
              <a:spcBef>
                <a:spcPct val="0"/>
              </a:spcBef>
            </a:pPr>
            <a:r>
              <a:rPr lang="en-US" b="true" sz="2740">
                <a:solidFill>
                  <a:srgbClr val="FF6161"/>
                </a:solidFill>
                <a:latin typeface="Helvetica World Bold"/>
                <a:ea typeface="Helvetica World Bold"/>
                <a:cs typeface="Helvetica World Bold"/>
                <a:sym typeface="Helvetica World Bold"/>
              </a:rPr>
              <a:t>Description</a:t>
            </a:r>
          </a:p>
          <a:p>
            <a:pPr algn="l">
              <a:lnSpc>
                <a:spcPts val="3556"/>
              </a:lnSpc>
              <a:spcBef>
                <a:spcPct val="0"/>
              </a:spcBef>
            </a:pPr>
            <a:r>
              <a:rPr lang="en-US" sz="2540">
                <a:solidFill>
                  <a:srgbClr val="FFFFFF"/>
                </a:solidFill>
                <a:latin typeface="Helvetica World"/>
                <a:ea typeface="Helvetica World"/>
                <a:cs typeface="Helvetica World"/>
                <a:sym typeface="Helvetica World"/>
              </a:rPr>
              <a:t>Retu</a:t>
            </a:r>
            <a:r>
              <a:rPr lang="en-US" sz="2540">
                <a:solidFill>
                  <a:srgbClr val="FFFFFF"/>
                </a:solidFill>
                <a:latin typeface="Helvetica World"/>
                <a:ea typeface="Helvetica World"/>
                <a:cs typeface="Helvetica World"/>
                <a:sym typeface="Helvetica World"/>
              </a:rPr>
              <a:t>rns the start and end points of a Voronoi edge, taking into account its twin and the current sweep line.</a:t>
            </a:r>
          </a:p>
          <a:p>
            <a:pPr algn="l">
              <a:lnSpc>
                <a:spcPts val="3556"/>
              </a:lnSpc>
              <a:spcBef>
                <a:spcPct val="0"/>
              </a:spcBef>
            </a:pPr>
            <a:r>
              <a:rPr lang="en-US" sz="2540">
                <a:solidFill>
                  <a:srgbClr val="FFFFFF"/>
                </a:solidFill>
                <a:latin typeface="Helvetica World"/>
                <a:ea typeface="Helvetica World"/>
                <a:cs typeface="Helvetica World"/>
                <a:sym typeface="Helvetica World"/>
              </a:rPr>
              <a:t>⸻</a:t>
            </a:r>
          </a:p>
          <a:p>
            <a:pPr algn="l">
              <a:lnSpc>
                <a:spcPts val="3556"/>
              </a:lnSpc>
              <a:spcBef>
                <a:spcPct val="0"/>
              </a:spcBef>
            </a:pPr>
            <a:r>
              <a:rPr lang="en-US" sz="2540">
                <a:solidFill>
                  <a:srgbClr val="FFFFFF"/>
                </a:solidFill>
                <a:latin typeface="Helvetica World"/>
                <a:ea typeface="Helvetica World"/>
                <a:cs typeface="Helvetica World"/>
                <a:sym typeface="Helvetica World"/>
              </a:rPr>
              <a:t>Parameters</a:t>
            </a:r>
          </a:p>
          <a:p>
            <a:pPr algn="l">
              <a:lnSpc>
                <a:spcPts val="3556"/>
              </a:lnSpc>
              <a:spcBef>
                <a:spcPct val="0"/>
              </a:spcBef>
            </a:pPr>
            <a:r>
              <a:rPr lang="en-US" sz="2540">
                <a:solidFill>
                  <a:srgbClr val="FFFFFF"/>
                </a:solidFill>
                <a:latin typeface="Helvetica World"/>
                <a:ea typeface="Helvetica World"/>
                <a:cs typeface="Helvetica World"/>
                <a:sym typeface="Helvetica World"/>
              </a:rPr>
              <a:t> </a:t>
            </a:r>
            <a:r>
              <a:rPr lang="en-US" sz="2540">
                <a:solidFill>
                  <a:srgbClr val="FFFFFF"/>
                </a:solidFill>
                <a:latin typeface="Helvetica World"/>
                <a:ea typeface="Helvetica World"/>
                <a:cs typeface="Helvetica World"/>
                <a:sym typeface="Helvetica World"/>
              </a:rPr>
              <a:t> •  edge: Edge – The Voronoi edge whose endpoints are calculated.</a:t>
            </a:r>
          </a:p>
          <a:p>
            <a:pPr algn="l">
              <a:lnSpc>
                <a:spcPts val="3556"/>
              </a:lnSpc>
              <a:spcBef>
                <a:spcPct val="0"/>
              </a:spcBef>
            </a:pPr>
            <a:r>
              <a:rPr lang="en-US" sz="2540">
                <a:solidFill>
                  <a:srgbClr val="FFFFFF"/>
                </a:solidFill>
                <a:latin typeface="Helvetica World"/>
                <a:ea typeface="Helvetica World"/>
                <a:cs typeface="Helvetica World"/>
                <a:sym typeface="Helvetica World"/>
              </a:rPr>
              <a:t>  •  sweep_line: float (optional) – The current sweep line position; defaults to None.</a:t>
            </a:r>
          </a:p>
          <a:p>
            <a:pPr algn="l">
              <a:lnSpc>
                <a:spcPts val="3556"/>
              </a:lnSpc>
              <a:spcBef>
                <a:spcPct val="0"/>
              </a:spcBef>
            </a:pPr>
            <a:r>
              <a:rPr lang="en-US" sz="2540">
                <a:solidFill>
                  <a:srgbClr val="FFFFFF"/>
                </a:solidFill>
                <a:latin typeface="Helvetica World"/>
                <a:ea typeface="Helvetica World"/>
                <a:cs typeface="Helvetica World"/>
                <a:sym typeface="Helvetica World"/>
              </a:rPr>
              <a:t>⸻</a:t>
            </a:r>
          </a:p>
          <a:p>
            <a:pPr algn="l">
              <a:lnSpc>
                <a:spcPts val="3556"/>
              </a:lnSpc>
              <a:spcBef>
                <a:spcPct val="0"/>
              </a:spcBef>
            </a:pPr>
            <a:r>
              <a:rPr lang="en-US" sz="2540">
                <a:solidFill>
                  <a:srgbClr val="FFFFFF"/>
                </a:solidFill>
                <a:latin typeface="Helvetica World"/>
                <a:ea typeface="Helvetica World"/>
                <a:cs typeface="Helvetica World"/>
                <a:sym typeface="Helvetica World"/>
              </a:rPr>
              <a:t>Attributes Used</a:t>
            </a:r>
          </a:p>
          <a:p>
            <a:pPr algn="l">
              <a:lnSpc>
                <a:spcPts val="3556"/>
              </a:lnSpc>
              <a:spcBef>
                <a:spcPct val="0"/>
              </a:spcBef>
            </a:pPr>
            <a:r>
              <a:rPr lang="en-US" sz="2540">
                <a:solidFill>
                  <a:srgbClr val="FFFFFF"/>
                </a:solidFill>
                <a:latin typeface="Helvetica World"/>
                <a:ea typeface="Helvetica World"/>
                <a:cs typeface="Helvetica World"/>
                <a:sym typeface="Helvetica World"/>
              </a:rPr>
              <a:t>  •  self.max_y – Maximum y-value of the plot, used to calculate edge endpoints.</a:t>
            </a:r>
          </a:p>
          <a:p>
            <a:pPr algn="l">
              <a:lnSpc>
                <a:spcPts val="3556"/>
              </a:lnSpc>
              <a:spcBef>
                <a:spcPct val="0"/>
              </a:spcBef>
            </a:pPr>
            <a:r>
              <a:rPr lang="en-US" sz="2540">
                <a:solidFill>
                  <a:srgbClr val="FFFFFF"/>
                </a:solidFill>
                <a:latin typeface="Helvetica World"/>
                <a:ea typeface="Helvetica World"/>
                <a:cs typeface="Helvetica World"/>
                <a:sym typeface="Helvetica World"/>
              </a:rPr>
              <a:t>  •  edge.twin – The twin edge corresponding to the given edge.</a:t>
            </a:r>
          </a:p>
          <a:p>
            <a:pPr algn="l">
              <a:lnSpc>
                <a:spcPts val="3556"/>
              </a:lnSpc>
              <a:spcBef>
                <a:spcPct val="0"/>
              </a:spcBef>
            </a:pPr>
            <a:r>
              <a:rPr lang="en-US" sz="2540">
                <a:solidFill>
                  <a:srgbClr val="FFFFFF"/>
                </a:solidFill>
                <a:latin typeface="Helvetica World"/>
                <a:ea typeface="Helvetica World"/>
                <a:cs typeface="Helvetica World"/>
                <a:sym typeface="Helvetica World"/>
              </a:rPr>
              <a:t>⸻</a:t>
            </a:r>
          </a:p>
          <a:p>
            <a:pPr algn="l">
              <a:lnSpc>
                <a:spcPts val="3556"/>
              </a:lnSpc>
              <a:spcBef>
                <a:spcPct val="0"/>
              </a:spcBef>
            </a:pPr>
            <a:r>
              <a:rPr lang="en-US" sz="2540">
                <a:solidFill>
                  <a:srgbClr val="FFFFFF"/>
                </a:solidFill>
                <a:latin typeface="Helvetica World"/>
                <a:ea typeface="Helvetica World"/>
                <a:cs typeface="Helvetica World"/>
                <a:sym typeface="Helvetica World"/>
              </a:rPr>
              <a:t>Returns</a:t>
            </a:r>
          </a:p>
          <a:p>
            <a:pPr algn="l">
              <a:lnSpc>
                <a:spcPts val="3276"/>
              </a:lnSpc>
              <a:spcBef>
                <a:spcPct val="0"/>
              </a:spcBef>
            </a:pPr>
            <a:r>
              <a:rPr lang="en-US" sz="2340">
                <a:solidFill>
                  <a:srgbClr val="FFFFFF"/>
                </a:solidFill>
                <a:latin typeface="Helvetica World"/>
                <a:ea typeface="Helvetica World"/>
                <a:cs typeface="Helvetica World"/>
                <a:sym typeface="Helvetica World"/>
              </a:rPr>
              <a:t>  •  start, end: Coordinate, Coordinate – The start and end points of the edge.</a:t>
            </a:r>
          </a:p>
        </p:txBody>
      </p:sp>
    </p:spTree>
  </p:cSld>
  <p:clrMapOvr>
    <a:masterClrMapping/>
  </p:clrMapOvr>
</p:sld>
</file>

<file path=ppt/slides/slide159.xml><?xml version="1.0" encoding="utf-8"?>
<p:sld xmlns:p="http://schemas.openxmlformats.org/presentationml/2006/main" xmlns:a="http://schemas.openxmlformats.org/drawingml/2006/main" xmlns:r="http://schemas.openxmlformats.org/officeDocument/2006/relationships">
  <p:cSld>
    <p:bg>
      <p:bgPr>
        <a:solidFill>
          <a:srgbClr val="1E1E3F"/>
        </a:solidFill>
      </p:bgPr>
    </p:bg>
    <p:spTree>
      <p:nvGrpSpPr>
        <p:cNvPr id="1" name=""/>
        <p:cNvGrpSpPr/>
        <p:nvPr/>
      </p:nvGrpSpPr>
      <p:grpSpPr>
        <a:xfrm>
          <a:off x="0" y="0"/>
          <a:ext cx="0" cy="0"/>
          <a:chOff x="0" y="0"/>
          <a:chExt cx="0" cy="0"/>
        </a:xfrm>
      </p:grpSpPr>
      <p:grpSp>
        <p:nvGrpSpPr>
          <p:cNvPr name="Group 2" id="2"/>
          <p:cNvGrpSpPr/>
          <p:nvPr/>
        </p:nvGrpSpPr>
        <p:grpSpPr>
          <a:xfrm rot="0">
            <a:off x="666750" y="666750"/>
            <a:ext cx="16954500" cy="8953500"/>
            <a:chOff x="0" y="0"/>
            <a:chExt cx="4465383" cy="2358123"/>
          </a:xfrm>
        </p:grpSpPr>
        <p:sp>
          <p:nvSpPr>
            <p:cNvPr name="Freeform 3" id="3"/>
            <p:cNvSpPr/>
            <p:nvPr/>
          </p:nvSpPr>
          <p:spPr>
            <a:xfrm flipH="false" flipV="false" rot="0">
              <a:off x="0" y="0"/>
              <a:ext cx="4465383" cy="2358124"/>
            </a:xfrm>
            <a:custGeom>
              <a:avLst/>
              <a:gdLst/>
              <a:ahLst/>
              <a:cxnLst/>
              <a:rect r="r" b="b" t="t" l="l"/>
              <a:pathLst>
                <a:path h="2358124" w="4465383">
                  <a:moveTo>
                    <a:pt x="20548" y="0"/>
                  </a:moveTo>
                  <a:lnTo>
                    <a:pt x="4444835" y="0"/>
                  </a:lnTo>
                  <a:cubicBezTo>
                    <a:pt x="4456183" y="0"/>
                    <a:pt x="4465383" y="9200"/>
                    <a:pt x="4465383" y="20548"/>
                  </a:cubicBezTo>
                  <a:lnTo>
                    <a:pt x="4465383" y="2337575"/>
                  </a:lnTo>
                  <a:cubicBezTo>
                    <a:pt x="4465383" y="2348924"/>
                    <a:pt x="4456183" y="2358124"/>
                    <a:pt x="4444835" y="2358124"/>
                  </a:cubicBezTo>
                  <a:lnTo>
                    <a:pt x="20548" y="2358124"/>
                  </a:lnTo>
                  <a:cubicBezTo>
                    <a:pt x="9200" y="2358124"/>
                    <a:pt x="0" y="2348924"/>
                    <a:pt x="0" y="2337575"/>
                  </a:cubicBezTo>
                  <a:lnTo>
                    <a:pt x="0" y="20548"/>
                  </a:lnTo>
                  <a:cubicBezTo>
                    <a:pt x="0" y="9200"/>
                    <a:pt x="9200" y="0"/>
                    <a:pt x="20548" y="0"/>
                  </a:cubicBezTo>
                  <a:close/>
                </a:path>
              </a:pathLst>
            </a:custGeom>
            <a:solidFill>
              <a:srgbClr val="4F5AAF"/>
            </a:solidFill>
            <a:ln cap="rnd">
              <a:noFill/>
              <a:prstDash val="solid"/>
              <a:round/>
            </a:ln>
          </p:spPr>
        </p:sp>
        <p:sp>
          <p:nvSpPr>
            <p:cNvPr name="TextBox 4" id="4"/>
            <p:cNvSpPr txBox="true"/>
            <p:nvPr/>
          </p:nvSpPr>
          <p:spPr>
            <a:xfrm>
              <a:off x="0" y="-57150"/>
              <a:ext cx="4465383" cy="2415273"/>
            </a:xfrm>
            <a:prstGeom prst="rect">
              <a:avLst/>
            </a:prstGeom>
          </p:spPr>
          <p:txBody>
            <a:bodyPr anchor="ctr" rtlCol="false" tIns="50800" lIns="50800" bIns="50800" rIns="50800"/>
            <a:lstStyle/>
            <a:p>
              <a:pPr algn="ctr" marL="0" indent="0" lvl="0">
                <a:lnSpc>
                  <a:spcPts val="3359"/>
                </a:lnSpc>
                <a:spcBef>
                  <a:spcPct val="0"/>
                </a:spcBef>
              </a:pPr>
            </a:p>
          </p:txBody>
        </p:sp>
      </p:grpSp>
      <p:sp>
        <p:nvSpPr>
          <p:cNvPr name="Freeform 5" id="5"/>
          <p:cNvSpPr/>
          <p:nvPr/>
        </p:nvSpPr>
        <p:spPr>
          <a:xfrm flipH="false" flipV="false" rot="0">
            <a:off x="9144000" y="1174911"/>
            <a:ext cx="8115300" cy="7366868"/>
          </a:xfrm>
          <a:custGeom>
            <a:avLst/>
            <a:gdLst/>
            <a:ahLst/>
            <a:cxnLst/>
            <a:rect r="r" b="b" t="t" l="l"/>
            <a:pathLst>
              <a:path h="7366868" w="8115300">
                <a:moveTo>
                  <a:pt x="0" y="0"/>
                </a:moveTo>
                <a:lnTo>
                  <a:pt x="8115300" y="0"/>
                </a:lnTo>
                <a:lnTo>
                  <a:pt x="8115300" y="7366869"/>
                </a:lnTo>
                <a:lnTo>
                  <a:pt x="0" y="7366869"/>
                </a:lnTo>
                <a:lnTo>
                  <a:pt x="0" y="0"/>
                </a:lnTo>
                <a:close/>
              </a:path>
            </a:pathLst>
          </a:custGeom>
          <a:blipFill>
            <a:blip r:embed="rId2"/>
            <a:stretch>
              <a:fillRect l="0" t="0" r="-33007" b="0"/>
            </a:stretch>
          </a:blipFill>
        </p:spPr>
      </p:sp>
      <p:sp>
        <p:nvSpPr>
          <p:cNvPr name="TextBox 6" id="6"/>
          <p:cNvSpPr txBox="true"/>
          <p:nvPr/>
        </p:nvSpPr>
        <p:spPr>
          <a:xfrm rot="0">
            <a:off x="1028700" y="494243"/>
            <a:ext cx="7557758" cy="9126007"/>
          </a:xfrm>
          <a:prstGeom prst="rect">
            <a:avLst/>
          </a:prstGeom>
        </p:spPr>
        <p:txBody>
          <a:bodyPr anchor="t" rtlCol="false" tIns="0" lIns="0" bIns="0" rIns="0">
            <a:spAutoFit/>
          </a:bodyPr>
          <a:lstStyle/>
          <a:p>
            <a:pPr algn="l">
              <a:lnSpc>
                <a:spcPts val="2341"/>
              </a:lnSpc>
              <a:spcBef>
                <a:spcPct val="0"/>
              </a:spcBef>
            </a:pPr>
          </a:p>
          <a:p>
            <a:pPr algn="l">
              <a:lnSpc>
                <a:spcPts val="3144"/>
              </a:lnSpc>
              <a:spcBef>
                <a:spcPct val="0"/>
              </a:spcBef>
            </a:pPr>
            <a:r>
              <a:rPr lang="en-US" b="true" sz="2246">
                <a:solidFill>
                  <a:srgbClr val="FF6161"/>
                </a:solidFill>
                <a:latin typeface="Helvetica World Bold"/>
                <a:ea typeface="Helvetica World Bold"/>
                <a:cs typeface="Helvetica World Bold"/>
                <a:sym typeface="Helvetica World Bold"/>
              </a:rPr>
              <a:t>Description</a:t>
            </a:r>
          </a:p>
          <a:p>
            <a:pPr algn="l">
              <a:lnSpc>
                <a:spcPts val="2915"/>
              </a:lnSpc>
              <a:spcBef>
                <a:spcPct val="0"/>
              </a:spcBef>
            </a:pPr>
            <a:r>
              <a:rPr lang="en-US" sz="2082">
                <a:solidFill>
                  <a:srgbClr val="FFFFFF"/>
                </a:solidFill>
                <a:latin typeface="Helvetica World"/>
                <a:ea typeface="Helvetica World"/>
                <a:cs typeface="Helvetica World"/>
                <a:sym typeface="Helvetica World"/>
              </a:rPr>
              <a:t>Renders the Voronoi cells as a colored raster image on the canvas.</a:t>
            </a:r>
          </a:p>
          <a:p>
            <a:pPr algn="l">
              <a:lnSpc>
                <a:spcPts val="2915"/>
              </a:lnSpc>
              <a:spcBef>
                <a:spcPct val="0"/>
              </a:spcBef>
            </a:pPr>
            <a:r>
              <a:rPr lang="en-US" sz="2082">
                <a:solidFill>
                  <a:srgbClr val="FFFFFF"/>
                </a:solidFill>
                <a:latin typeface="Helvetica World"/>
                <a:ea typeface="Helvetica World"/>
                <a:cs typeface="Helvetica World"/>
                <a:sym typeface="Helvetica World"/>
              </a:rPr>
              <a:t>Each pixel is assigned to the nearest site, producing a full-color map of the diagram.</a:t>
            </a:r>
          </a:p>
          <a:p>
            <a:pPr algn="l">
              <a:lnSpc>
                <a:spcPts val="2915"/>
              </a:lnSpc>
              <a:spcBef>
                <a:spcPct val="0"/>
              </a:spcBef>
            </a:pPr>
            <a:r>
              <a:rPr lang="en-US" sz="2082">
                <a:solidFill>
                  <a:srgbClr val="FFFFFF"/>
                </a:solidFill>
                <a:latin typeface="Helvetica World"/>
                <a:ea typeface="Helvetica World"/>
                <a:cs typeface="Helvetica World"/>
                <a:sym typeface="Helvetica World"/>
              </a:rPr>
              <a:t>⸻</a:t>
            </a:r>
          </a:p>
          <a:p>
            <a:pPr algn="l">
              <a:lnSpc>
                <a:spcPts val="2915"/>
              </a:lnSpc>
              <a:spcBef>
                <a:spcPct val="0"/>
              </a:spcBef>
            </a:pPr>
            <a:r>
              <a:rPr lang="en-US" sz="2082">
                <a:solidFill>
                  <a:srgbClr val="FFFFFF"/>
                </a:solidFill>
                <a:latin typeface="Helvetica World"/>
                <a:ea typeface="Helvetica World"/>
                <a:cs typeface="Helvetica World"/>
                <a:sym typeface="Helvetica World"/>
              </a:rPr>
              <a:t>Parameters</a:t>
            </a:r>
          </a:p>
          <a:p>
            <a:pPr algn="l">
              <a:lnSpc>
                <a:spcPts val="2915"/>
              </a:lnSpc>
              <a:spcBef>
                <a:spcPct val="0"/>
              </a:spcBef>
            </a:pPr>
            <a:r>
              <a:rPr lang="en-US" sz="2082">
                <a:solidFill>
                  <a:srgbClr val="FFFFFF"/>
                </a:solidFill>
                <a:latin typeface="Helvetica World"/>
                <a:ea typeface="Helvetica World"/>
                <a:cs typeface="Helvetica World"/>
                <a:sym typeface="Helvetica World"/>
              </a:rPr>
              <a:t> </a:t>
            </a:r>
            <a:r>
              <a:rPr lang="en-US" sz="2082">
                <a:solidFill>
                  <a:srgbClr val="FFFFFF"/>
                </a:solidFill>
                <a:latin typeface="Helvetica World"/>
                <a:ea typeface="Helvetica World"/>
                <a:cs typeface="Helvetica World"/>
                <a:sym typeface="Helvetica World"/>
              </a:rPr>
              <a:t> •  alpha: float – Transparency of the cell image; default is 0.95.</a:t>
            </a:r>
          </a:p>
          <a:p>
            <a:pPr algn="l">
              <a:lnSpc>
                <a:spcPts val="2915"/>
              </a:lnSpc>
              <a:spcBef>
                <a:spcPct val="0"/>
              </a:spcBef>
            </a:pPr>
            <a:r>
              <a:rPr lang="en-US" sz="2082">
                <a:solidFill>
                  <a:srgbClr val="FFFFFF"/>
                </a:solidFill>
                <a:latin typeface="Helvetica World"/>
                <a:ea typeface="Helvetica World"/>
                <a:cs typeface="Helvetica World"/>
                <a:sym typeface="Helvetica World"/>
              </a:rPr>
              <a:t>  •  resolution: int – Approximate number of pixels along the longest axis; default is 400.</a:t>
            </a:r>
          </a:p>
          <a:p>
            <a:pPr algn="l">
              <a:lnSpc>
                <a:spcPts val="2915"/>
              </a:lnSpc>
              <a:spcBef>
                <a:spcPct val="0"/>
              </a:spcBef>
            </a:pPr>
            <a:r>
              <a:rPr lang="en-US" sz="2082">
                <a:solidFill>
                  <a:srgbClr val="FFFFFF"/>
                </a:solidFill>
                <a:latin typeface="Helvetica World"/>
                <a:ea typeface="Helvetica World"/>
                <a:cs typeface="Helvetica World"/>
                <a:sym typeface="Helvetica World"/>
              </a:rPr>
              <a:t>  •  chunk_size: int (optional) – If set, calculates nearest-site assignments in chunks to save memory.</a:t>
            </a:r>
          </a:p>
          <a:p>
            <a:pPr algn="l">
              <a:lnSpc>
                <a:spcPts val="2915"/>
              </a:lnSpc>
              <a:spcBef>
                <a:spcPct val="0"/>
              </a:spcBef>
            </a:pPr>
            <a:r>
              <a:rPr lang="en-US" sz="2082">
                <a:solidFill>
                  <a:srgbClr val="FFFFFF"/>
                </a:solidFill>
                <a:latin typeface="Helvetica World"/>
                <a:ea typeface="Helvetica World"/>
                <a:cs typeface="Helvetica World"/>
                <a:sym typeface="Helvetica World"/>
              </a:rPr>
              <a:t>⸻</a:t>
            </a:r>
          </a:p>
          <a:p>
            <a:pPr algn="l">
              <a:lnSpc>
                <a:spcPts val="2915"/>
              </a:lnSpc>
              <a:spcBef>
                <a:spcPct val="0"/>
              </a:spcBef>
            </a:pPr>
            <a:r>
              <a:rPr lang="en-US" sz="2082">
                <a:solidFill>
                  <a:srgbClr val="FFFFFF"/>
                </a:solidFill>
                <a:latin typeface="Helvetica World"/>
                <a:ea typeface="Helvetica World"/>
                <a:cs typeface="Helvetica World"/>
                <a:sym typeface="Helvetica World"/>
              </a:rPr>
              <a:t>Attributes Used</a:t>
            </a:r>
          </a:p>
          <a:p>
            <a:pPr algn="l">
              <a:lnSpc>
                <a:spcPts val="2915"/>
              </a:lnSpc>
              <a:spcBef>
                <a:spcPct val="0"/>
              </a:spcBef>
            </a:pPr>
            <a:r>
              <a:rPr lang="en-US" sz="2082">
                <a:solidFill>
                  <a:srgbClr val="FFFFFF"/>
                </a:solidFill>
                <a:latin typeface="Helvetica World"/>
                <a:ea typeface="Helvetica World"/>
                <a:cs typeface="Helvetica World"/>
                <a:sym typeface="Helvetica World"/>
              </a:rPr>
              <a:t>  •  self.min_x, self.max_x, self.min_y, self.max_y – Bounding box of the diagram.</a:t>
            </a:r>
          </a:p>
          <a:p>
            <a:pPr algn="l">
              <a:lnSpc>
                <a:spcPts val="2915"/>
              </a:lnSpc>
              <a:spcBef>
                <a:spcPct val="0"/>
              </a:spcBef>
            </a:pPr>
            <a:r>
              <a:rPr lang="en-US" sz="2082">
                <a:solidFill>
                  <a:srgbClr val="FFFFFF"/>
                </a:solidFill>
                <a:latin typeface="Helvetica World"/>
                <a:ea typeface="Helvetica World"/>
                <a:cs typeface="Helvetica World"/>
                <a:sym typeface="Helvetica World"/>
              </a:rPr>
              <a:t>  •  self.voronoi.sites – List of Voronoi sites to assign cells.</a:t>
            </a:r>
          </a:p>
          <a:p>
            <a:pPr algn="l">
              <a:lnSpc>
                <a:spcPts val="2915"/>
              </a:lnSpc>
              <a:spcBef>
                <a:spcPct val="0"/>
              </a:spcBef>
            </a:pPr>
            <a:r>
              <a:rPr lang="en-US" sz="2082">
                <a:solidFill>
                  <a:srgbClr val="FFFFFF"/>
                </a:solidFill>
                <a:latin typeface="Helvetica World"/>
                <a:ea typeface="Helvetica World"/>
                <a:cs typeface="Helvetica World"/>
                <a:sym typeface="Helvetica World"/>
              </a:rPr>
              <a:t>  •  self._site_color_map – Mapping from each site to its assigned color.</a:t>
            </a:r>
          </a:p>
          <a:p>
            <a:pPr algn="l">
              <a:lnSpc>
                <a:spcPts val="2915"/>
              </a:lnSpc>
              <a:spcBef>
                <a:spcPct val="0"/>
              </a:spcBef>
            </a:pPr>
            <a:r>
              <a:rPr lang="en-US" sz="2082">
                <a:solidFill>
                  <a:srgbClr val="FFFFFF"/>
                </a:solidFill>
                <a:latin typeface="Helvetica World"/>
                <a:ea typeface="Helvetica World"/>
                <a:cs typeface="Helvetica World"/>
                <a:sym typeface="Helvetica World"/>
              </a:rPr>
              <a:t>  •  self.canvas: Axes – The plotting surface where the final cell image is drawn.</a:t>
            </a:r>
          </a:p>
          <a:p>
            <a:pPr algn="l">
              <a:lnSpc>
                <a:spcPts val="2915"/>
              </a:lnSpc>
              <a:spcBef>
                <a:spcPct val="0"/>
              </a:spcBef>
            </a:pPr>
            <a:r>
              <a:rPr lang="en-US" sz="2082">
                <a:solidFill>
                  <a:srgbClr val="FFFFFF"/>
                </a:solidFill>
                <a:latin typeface="Helvetica World"/>
                <a:ea typeface="Helvetica World"/>
                <a:cs typeface="Helvetica World"/>
                <a:sym typeface="Helvetica World"/>
              </a:rPr>
              <a:t>⸻</a:t>
            </a:r>
          </a:p>
          <a:p>
            <a:pPr algn="l">
              <a:lnSpc>
                <a:spcPts val="2915"/>
              </a:lnSpc>
              <a:spcBef>
                <a:spcPct val="0"/>
              </a:spcBef>
            </a:pPr>
            <a:r>
              <a:rPr lang="en-US" sz="2082">
                <a:solidFill>
                  <a:srgbClr val="FFFFFF"/>
                </a:solidFill>
                <a:latin typeface="Helvetica World"/>
                <a:ea typeface="Helvetica World"/>
                <a:cs typeface="Helvetica World"/>
                <a:sym typeface="Helvetica World"/>
              </a:rPr>
              <a:t>Returns</a:t>
            </a:r>
          </a:p>
          <a:p>
            <a:pPr algn="l">
              <a:lnSpc>
                <a:spcPts val="2685"/>
              </a:lnSpc>
              <a:spcBef>
                <a:spcPct val="0"/>
              </a:spcBef>
            </a:pPr>
            <a:r>
              <a:rPr lang="en-US" sz="1918">
                <a:solidFill>
                  <a:srgbClr val="FFFFFF"/>
                </a:solidFill>
                <a:latin typeface="Helvetica World"/>
                <a:ea typeface="Helvetica World"/>
                <a:cs typeface="Helvetica World"/>
                <a:sym typeface="Helvetica World"/>
              </a:rPr>
              <a:t>  •  self – For method chaining.</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1E1E3F"/>
        </a:solidFill>
      </p:bgPr>
    </p:bg>
    <p:spTree>
      <p:nvGrpSpPr>
        <p:cNvPr id="1" name=""/>
        <p:cNvGrpSpPr/>
        <p:nvPr/>
      </p:nvGrpSpPr>
      <p:grpSpPr>
        <a:xfrm>
          <a:off x="0" y="0"/>
          <a:ext cx="0" cy="0"/>
          <a:chOff x="0" y="0"/>
          <a:chExt cx="0" cy="0"/>
        </a:xfrm>
      </p:grpSpPr>
      <p:grpSp>
        <p:nvGrpSpPr>
          <p:cNvPr name="Group 2" id="2"/>
          <p:cNvGrpSpPr/>
          <p:nvPr/>
        </p:nvGrpSpPr>
        <p:grpSpPr>
          <a:xfrm rot="0">
            <a:off x="666750" y="666750"/>
            <a:ext cx="16954500" cy="8953500"/>
            <a:chOff x="0" y="0"/>
            <a:chExt cx="4465383" cy="2358123"/>
          </a:xfrm>
        </p:grpSpPr>
        <p:sp>
          <p:nvSpPr>
            <p:cNvPr name="Freeform 3" id="3"/>
            <p:cNvSpPr/>
            <p:nvPr/>
          </p:nvSpPr>
          <p:spPr>
            <a:xfrm flipH="false" flipV="false" rot="0">
              <a:off x="0" y="0"/>
              <a:ext cx="4465383" cy="2358124"/>
            </a:xfrm>
            <a:custGeom>
              <a:avLst/>
              <a:gdLst/>
              <a:ahLst/>
              <a:cxnLst/>
              <a:rect r="r" b="b" t="t" l="l"/>
              <a:pathLst>
                <a:path h="2358124" w="4465383">
                  <a:moveTo>
                    <a:pt x="20548" y="0"/>
                  </a:moveTo>
                  <a:lnTo>
                    <a:pt x="4444835" y="0"/>
                  </a:lnTo>
                  <a:cubicBezTo>
                    <a:pt x="4456183" y="0"/>
                    <a:pt x="4465383" y="9200"/>
                    <a:pt x="4465383" y="20548"/>
                  </a:cubicBezTo>
                  <a:lnTo>
                    <a:pt x="4465383" y="2337575"/>
                  </a:lnTo>
                  <a:cubicBezTo>
                    <a:pt x="4465383" y="2348924"/>
                    <a:pt x="4456183" y="2358124"/>
                    <a:pt x="4444835" y="2358124"/>
                  </a:cubicBezTo>
                  <a:lnTo>
                    <a:pt x="20548" y="2358124"/>
                  </a:lnTo>
                  <a:cubicBezTo>
                    <a:pt x="9200" y="2358124"/>
                    <a:pt x="0" y="2348924"/>
                    <a:pt x="0" y="2337575"/>
                  </a:cubicBezTo>
                  <a:lnTo>
                    <a:pt x="0" y="20548"/>
                  </a:lnTo>
                  <a:cubicBezTo>
                    <a:pt x="0" y="9200"/>
                    <a:pt x="9200" y="0"/>
                    <a:pt x="20548" y="0"/>
                  </a:cubicBezTo>
                  <a:close/>
                </a:path>
              </a:pathLst>
            </a:custGeom>
            <a:solidFill>
              <a:srgbClr val="4F5AAF"/>
            </a:solidFill>
            <a:ln cap="rnd">
              <a:noFill/>
              <a:prstDash val="solid"/>
              <a:round/>
            </a:ln>
          </p:spPr>
        </p:sp>
        <p:sp>
          <p:nvSpPr>
            <p:cNvPr name="TextBox 4" id="4"/>
            <p:cNvSpPr txBox="true"/>
            <p:nvPr/>
          </p:nvSpPr>
          <p:spPr>
            <a:xfrm>
              <a:off x="0" y="-57150"/>
              <a:ext cx="4465383" cy="2415273"/>
            </a:xfrm>
            <a:prstGeom prst="rect">
              <a:avLst/>
            </a:prstGeom>
          </p:spPr>
          <p:txBody>
            <a:bodyPr anchor="ctr" rtlCol="false" tIns="50800" lIns="50800" bIns="50800" rIns="50800"/>
            <a:lstStyle/>
            <a:p>
              <a:pPr algn="ctr" marL="0" indent="0" lvl="0">
                <a:lnSpc>
                  <a:spcPts val="3359"/>
                </a:lnSpc>
                <a:spcBef>
                  <a:spcPct val="0"/>
                </a:spcBef>
              </a:pPr>
            </a:p>
          </p:txBody>
        </p:sp>
      </p:grpSp>
      <p:sp>
        <p:nvSpPr>
          <p:cNvPr name="Freeform 5" id="5"/>
          <p:cNvSpPr/>
          <p:nvPr/>
        </p:nvSpPr>
        <p:spPr>
          <a:xfrm flipH="false" flipV="false" rot="-3117037">
            <a:off x="16099474" y="7952721"/>
            <a:ext cx="2112604" cy="1859092"/>
          </a:xfrm>
          <a:custGeom>
            <a:avLst/>
            <a:gdLst/>
            <a:ahLst/>
            <a:cxnLst/>
            <a:rect r="r" b="b" t="t" l="l"/>
            <a:pathLst>
              <a:path h="1859092" w="2112604">
                <a:moveTo>
                  <a:pt x="0" y="0"/>
                </a:moveTo>
                <a:lnTo>
                  <a:pt x="2112605" y="0"/>
                </a:lnTo>
                <a:lnTo>
                  <a:pt x="2112605" y="1859092"/>
                </a:lnTo>
                <a:lnTo>
                  <a:pt x="0" y="185909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grpSp>
        <p:nvGrpSpPr>
          <p:cNvPr name="Group 6" id="6"/>
          <p:cNvGrpSpPr/>
          <p:nvPr/>
        </p:nvGrpSpPr>
        <p:grpSpPr>
          <a:xfrm rot="0">
            <a:off x="1434569" y="2794292"/>
            <a:ext cx="14699626" cy="1019091"/>
            <a:chOff x="0" y="0"/>
            <a:chExt cx="19599501" cy="1358788"/>
          </a:xfrm>
        </p:grpSpPr>
        <p:sp>
          <p:nvSpPr>
            <p:cNvPr name="TextBox 7" id="7"/>
            <p:cNvSpPr txBox="true"/>
            <p:nvPr/>
          </p:nvSpPr>
          <p:spPr>
            <a:xfrm rot="0">
              <a:off x="0" y="-9525"/>
              <a:ext cx="19599501" cy="517525"/>
            </a:xfrm>
            <a:prstGeom prst="rect">
              <a:avLst/>
            </a:prstGeom>
          </p:spPr>
          <p:txBody>
            <a:bodyPr anchor="t" rtlCol="false" tIns="0" lIns="0" bIns="0" rIns="0">
              <a:spAutoFit/>
            </a:bodyPr>
            <a:lstStyle/>
            <a:p>
              <a:pPr algn="l" marL="0" indent="0" lvl="0">
                <a:lnSpc>
                  <a:spcPts val="3000"/>
                </a:lnSpc>
                <a:spcBef>
                  <a:spcPct val="0"/>
                </a:spcBef>
              </a:pPr>
            </a:p>
          </p:txBody>
        </p:sp>
        <p:sp>
          <p:nvSpPr>
            <p:cNvPr name="TextBox 8" id="8"/>
            <p:cNvSpPr txBox="true"/>
            <p:nvPr/>
          </p:nvSpPr>
          <p:spPr>
            <a:xfrm rot="0">
              <a:off x="0" y="811629"/>
              <a:ext cx="15344253" cy="547159"/>
            </a:xfrm>
            <a:prstGeom prst="rect">
              <a:avLst/>
            </a:prstGeom>
          </p:spPr>
          <p:txBody>
            <a:bodyPr anchor="t" rtlCol="false" tIns="0" lIns="0" bIns="0" rIns="0">
              <a:spAutoFit/>
            </a:bodyPr>
            <a:lstStyle/>
            <a:p>
              <a:pPr algn="l" marL="0" indent="0" lvl="0">
                <a:lnSpc>
                  <a:spcPts val="3499"/>
                </a:lnSpc>
              </a:pPr>
            </a:p>
          </p:txBody>
        </p:sp>
      </p:grpSp>
      <p:grpSp>
        <p:nvGrpSpPr>
          <p:cNvPr name="Group 9" id="9"/>
          <p:cNvGrpSpPr/>
          <p:nvPr/>
        </p:nvGrpSpPr>
        <p:grpSpPr>
          <a:xfrm rot="0">
            <a:off x="-4189166" y="3827875"/>
            <a:ext cx="26136650" cy="3683646"/>
            <a:chOff x="0" y="0"/>
            <a:chExt cx="34848866" cy="4911528"/>
          </a:xfrm>
        </p:grpSpPr>
        <p:sp>
          <p:nvSpPr>
            <p:cNvPr name="TextBox 10" id="10"/>
            <p:cNvSpPr txBox="true"/>
            <p:nvPr/>
          </p:nvSpPr>
          <p:spPr>
            <a:xfrm rot="0">
              <a:off x="0" y="-104775"/>
              <a:ext cx="34848866" cy="2342707"/>
            </a:xfrm>
            <a:prstGeom prst="rect">
              <a:avLst/>
            </a:prstGeom>
          </p:spPr>
          <p:txBody>
            <a:bodyPr anchor="t" rtlCol="false" tIns="0" lIns="0" bIns="0" rIns="0">
              <a:spAutoFit/>
            </a:bodyPr>
            <a:lstStyle/>
            <a:p>
              <a:pPr algn="ctr" marL="0" indent="0" lvl="0">
                <a:lnSpc>
                  <a:spcPts val="14341"/>
                </a:lnSpc>
              </a:pPr>
              <a:r>
                <a:rPr lang="en-US" sz="11031" spc="-330">
                  <a:solidFill>
                    <a:srgbClr val="FFFFFF"/>
                  </a:solidFill>
                  <a:latin typeface="Georgia Pro Condensed"/>
                  <a:ea typeface="Georgia Pro Condensed"/>
                  <a:cs typeface="Georgia Pro Condensed"/>
                  <a:sym typeface="Georgia Pro Condensed"/>
                </a:rPr>
                <a:t>EXPLANATION </a:t>
              </a:r>
            </a:p>
          </p:txBody>
        </p:sp>
        <p:sp>
          <p:nvSpPr>
            <p:cNvPr name="TextBox 11" id="11"/>
            <p:cNvSpPr txBox="true"/>
            <p:nvPr/>
          </p:nvSpPr>
          <p:spPr>
            <a:xfrm rot="0">
              <a:off x="0" y="3028306"/>
              <a:ext cx="34848866" cy="710030"/>
            </a:xfrm>
            <a:prstGeom prst="rect">
              <a:avLst/>
            </a:prstGeom>
          </p:spPr>
          <p:txBody>
            <a:bodyPr anchor="t" rtlCol="false" tIns="0" lIns="0" bIns="0" rIns="0">
              <a:spAutoFit/>
            </a:bodyPr>
            <a:lstStyle/>
            <a:p>
              <a:pPr algn="l" marL="0" indent="0" lvl="0">
                <a:lnSpc>
                  <a:spcPts val="4136"/>
                </a:lnSpc>
                <a:spcBef>
                  <a:spcPct val="0"/>
                </a:spcBef>
              </a:pPr>
            </a:p>
          </p:txBody>
        </p:sp>
        <p:sp>
          <p:nvSpPr>
            <p:cNvPr name="TextBox 12" id="12"/>
            <p:cNvSpPr txBox="true"/>
            <p:nvPr/>
          </p:nvSpPr>
          <p:spPr>
            <a:xfrm rot="0">
              <a:off x="0" y="4146497"/>
              <a:ext cx="27282829" cy="765031"/>
            </a:xfrm>
            <a:prstGeom prst="rect">
              <a:avLst/>
            </a:prstGeom>
          </p:spPr>
          <p:txBody>
            <a:bodyPr anchor="t" rtlCol="false" tIns="0" lIns="0" bIns="0" rIns="0">
              <a:spAutoFit/>
            </a:bodyPr>
            <a:lstStyle/>
            <a:p>
              <a:pPr algn="l" marL="0" indent="0" lvl="0">
                <a:lnSpc>
                  <a:spcPts val="4826"/>
                </a:lnSpc>
              </a:pPr>
            </a:p>
          </p:txBody>
        </p:sp>
      </p:grpSp>
    </p:spTree>
  </p:cSld>
  <p:clrMapOvr>
    <a:masterClrMapping/>
  </p:clrMapOvr>
</p:sld>
</file>

<file path=ppt/slides/slide160.xml><?xml version="1.0" encoding="utf-8"?>
<p:sld xmlns:p="http://schemas.openxmlformats.org/presentationml/2006/main" xmlns:a="http://schemas.openxmlformats.org/drawingml/2006/main" xmlns:r="http://schemas.openxmlformats.org/officeDocument/2006/relationships">
  <p:cSld>
    <p:bg>
      <p:bgPr>
        <a:solidFill>
          <a:srgbClr val="1E1E3F"/>
        </a:solidFill>
      </p:bgPr>
    </p:bg>
    <p:spTree>
      <p:nvGrpSpPr>
        <p:cNvPr id="1" name=""/>
        <p:cNvGrpSpPr/>
        <p:nvPr/>
      </p:nvGrpSpPr>
      <p:grpSpPr>
        <a:xfrm>
          <a:off x="0" y="0"/>
          <a:ext cx="0" cy="0"/>
          <a:chOff x="0" y="0"/>
          <a:chExt cx="0" cy="0"/>
        </a:xfrm>
      </p:grpSpPr>
      <p:grpSp>
        <p:nvGrpSpPr>
          <p:cNvPr name="Group 2" id="2"/>
          <p:cNvGrpSpPr/>
          <p:nvPr/>
        </p:nvGrpSpPr>
        <p:grpSpPr>
          <a:xfrm rot="0">
            <a:off x="666750" y="666750"/>
            <a:ext cx="16954500" cy="8953500"/>
            <a:chOff x="0" y="0"/>
            <a:chExt cx="4465383" cy="2358123"/>
          </a:xfrm>
        </p:grpSpPr>
        <p:sp>
          <p:nvSpPr>
            <p:cNvPr name="Freeform 3" id="3"/>
            <p:cNvSpPr/>
            <p:nvPr/>
          </p:nvSpPr>
          <p:spPr>
            <a:xfrm flipH="false" flipV="false" rot="0">
              <a:off x="0" y="0"/>
              <a:ext cx="4465383" cy="2358124"/>
            </a:xfrm>
            <a:custGeom>
              <a:avLst/>
              <a:gdLst/>
              <a:ahLst/>
              <a:cxnLst/>
              <a:rect r="r" b="b" t="t" l="l"/>
              <a:pathLst>
                <a:path h="2358124" w="4465383">
                  <a:moveTo>
                    <a:pt x="20548" y="0"/>
                  </a:moveTo>
                  <a:lnTo>
                    <a:pt x="4444835" y="0"/>
                  </a:lnTo>
                  <a:cubicBezTo>
                    <a:pt x="4456183" y="0"/>
                    <a:pt x="4465383" y="9200"/>
                    <a:pt x="4465383" y="20548"/>
                  </a:cubicBezTo>
                  <a:lnTo>
                    <a:pt x="4465383" y="2337575"/>
                  </a:lnTo>
                  <a:cubicBezTo>
                    <a:pt x="4465383" y="2348924"/>
                    <a:pt x="4456183" y="2358124"/>
                    <a:pt x="4444835" y="2358124"/>
                  </a:cubicBezTo>
                  <a:lnTo>
                    <a:pt x="20548" y="2358124"/>
                  </a:lnTo>
                  <a:cubicBezTo>
                    <a:pt x="9200" y="2358124"/>
                    <a:pt x="0" y="2348924"/>
                    <a:pt x="0" y="2337575"/>
                  </a:cubicBezTo>
                  <a:lnTo>
                    <a:pt x="0" y="20548"/>
                  </a:lnTo>
                  <a:cubicBezTo>
                    <a:pt x="0" y="9200"/>
                    <a:pt x="9200" y="0"/>
                    <a:pt x="20548" y="0"/>
                  </a:cubicBezTo>
                  <a:close/>
                </a:path>
              </a:pathLst>
            </a:custGeom>
            <a:solidFill>
              <a:srgbClr val="4F5AAF"/>
            </a:solidFill>
            <a:ln cap="rnd">
              <a:noFill/>
              <a:prstDash val="solid"/>
              <a:round/>
            </a:ln>
          </p:spPr>
        </p:sp>
        <p:sp>
          <p:nvSpPr>
            <p:cNvPr name="TextBox 4" id="4"/>
            <p:cNvSpPr txBox="true"/>
            <p:nvPr/>
          </p:nvSpPr>
          <p:spPr>
            <a:xfrm>
              <a:off x="0" y="-57150"/>
              <a:ext cx="4465383" cy="2415273"/>
            </a:xfrm>
            <a:prstGeom prst="rect">
              <a:avLst/>
            </a:prstGeom>
          </p:spPr>
          <p:txBody>
            <a:bodyPr anchor="ctr" rtlCol="false" tIns="50800" lIns="50800" bIns="50800" rIns="50800"/>
            <a:lstStyle/>
            <a:p>
              <a:pPr algn="ctr" marL="0" indent="0" lvl="0">
                <a:lnSpc>
                  <a:spcPts val="3359"/>
                </a:lnSpc>
                <a:spcBef>
                  <a:spcPct val="0"/>
                </a:spcBef>
              </a:pPr>
            </a:p>
          </p:txBody>
        </p:sp>
      </p:grpSp>
      <p:sp>
        <p:nvSpPr>
          <p:cNvPr name="Freeform 5" id="5"/>
          <p:cNvSpPr/>
          <p:nvPr/>
        </p:nvSpPr>
        <p:spPr>
          <a:xfrm flipH="false" flipV="false" rot="0">
            <a:off x="7596943" y="1366319"/>
            <a:ext cx="10024307" cy="6855982"/>
          </a:xfrm>
          <a:custGeom>
            <a:avLst/>
            <a:gdLst/>
            <a:ahLst/>
            <a:cxnLst/>
            <a:rect r="r" b="b" t="t" l="l"/>
            <a:pathLst>
              <a:path h="6855982" w="10024307">
                <a:moveTo>
                  <a:pt x="0" y="0"/>
                </a:moveTo>
                <a:lnTo>
                  <a:pt x="10024307" y="0"/>
                </a:lnTo>
                <a:lnTo>
                  <a:pt x="10024307" y="6855982"/>
                </a:lnTo>
                <a:lnTo>
                  <a:pt x="0" y="6855982"/>
                </a:lnTo>
                <a:lnTo>
                  <a:pt x="0" y="0"/>
                </a:lnTo>
                <a:close/>
              </a:path>
            </a:pathLst>
          </a:custGeom>
          <a:blipFill>
            <a:blip r:embed="rId2"/>
            <a:stretch>
              <a:fillRect l="0" t="0" r="-19204" b="0"/>
            </a:stretch>
          </a:blipFill>
        </p:spPr>
      </p:sp>
      <p:sp>
        <p:nvSpPr>
          <p:cNvPr name="TextBox 6" id="6"/>
          <p:cNvSpPr txBox="true"/>
          <p:nvPr/>
        </p:nvSpPr>
        <p:spPr>
          <a:xfrm rot="0">
            <a:off x="1028700" y="494243"/>
            <a:ext cx="6077514" cy="9126007"/>
          </a:xfrm>
          <a:prstGeom prst="rect">
            <a:avLst/>
          </a:prstGeom>
        </p:spPr>
        <p:txBody>
          <a:bodyPr anchor="t" rtlCol="false" tIns="0" lIns="0" bIns="0" rIns="0">
            <a:spAutoFit/>
          </a:bodyPr>
          <a:lstStyle/>
          <a:p>
            <a:pPr algn="l">
              <a:lnSpc>
                <a:spcPts val="2166"/>
              </a:lnSpc>
              <a:spcBef>
                <a:spcPct val="0"/>
              </a:spcBef>
            </a:pPr>
          </a:p>
          <a:p>
            <a:pPr algn="l">
              <a:lnSpc>
                <a:spcPts val="2909"/>
              </a:lnSpc>
              <a:spcBef>
                <a:spcPct val="0"/>
              </a:spcBef>
            </a:pPr>
            <a:r>
              <a:rPr lang="en-US" b="true" sz="2078">
                <a:solidFill>
                  <a:srgbClr val="FF6161"/>
                </a:solidFill>
                <a:latin typeface="Helvetica World Bold"/>
                <a:ea typeface="Helvetica World Bold"/>
                <a:cs typeface="Helvetica World Bold"/>
                <a:sym typeface="Helvetica World Bold"/>
              </a:rPr>
              <a:t>Description</a:t>
            </a:r>
          </a:p>
          <a:p>
            <a:pPr algn="l">
              <a:lnSpc>
                <a:spcPts val="2697"/>
              </a:lnSpc>
              <a:spcBef>
                <a:spcPct val="0"/>
              </a:spcBef>
            </a:pPr>
            <a:r>
              <a:rPr lang="en-US" sz="1926">
                <a:solidFill>
                  <a:srgbClr val="FFFFFF"/>
                </a:solidFill>
                <a:latin typeface="Helvetica World"/>
                <a:ea typeface="Helvetica World"/>
                <a:cs typeface="Helvetica World"/>
                <a:sym typeface="Helvetica World"/>
              </a:rPr>
              <a:t>Renders the Voronoi cells as a colored raster image on the canvas.</a:t>
            </a:r>
          </a:p>
          <a:p>
            <a:pPr algn="l">
              <a:lnSpc>
                <a:spcPts val="2697"/>
              </a:lnSpc>
              <a:spcBef>
                <a:spcPct val="0"/>
              </a:spcBef>
            </a:pPr>
            <a:r>
              <a:rPr lang="en-US" sz="1926">
                <a:solidFill>
                  <a:srgbClr val="FFFFFF"/>
                </a:solidFill>
                <a:latin typeface="Helvetica World"/>
                <a:ea typeface="Helvetica World"/>
                <a:cs typeface="Helvetica World"/>
                <a:sym typeface="Helvetica World"/>
              </a:rPr>
              <a:t>Each pixel is assigned to the nearest site, producing a full-color map of the diagram.</a:t>
            </a:r>
          </a:p>
          <a:p>
            <a:pPr algn="l">
              <a:lnSpc>
                <a:spcPts val="2697"/>
              </a:lnSpc>
              <a:spcBef>
                <a:spcPct val="0"/>
              </a:spcBef>
            </a:pPr>
            <a:r>
              <a:rPr lang="en-US" sz="1926">
                <a:solidFill>
                  <a:srgbClr val="FFFFFF"/>
                </a:solidFill>
                <a:latin typeface="Helvetica World"/>
                <a:ea typeface="Helvetica World"/>
                <a:cs typeface="Helvetica World"/>
                <a:sym typeface="Helvetica World"/>
              </a:rPr>
              <a:t>⸻</a:t>
            </a:r>
          </a:p>
          <a:p>
            <a:pPr algn="l">
              <a:lnSpc>
                <a:spcPts val="2697"/>
              </a:lnSpc>
              <a:spcBef>
                <a:spcPct val="0"/>
              </a:spcBef>
            </a:pPr>
            <a:r>
              <a:rPr lang="en-US" sz="1926">
                <a:solidFill>
                  <a:srgbClr val="FFFFFF"/>
                </a:solidFill>
                <a:latin typeface="Helvetica World"/>
                <a:ea typeface="Helvetica World"/>
                <a:cs typeface="Helvetica World"/>
                <a:sym typeface="Helvetica World"/>
              </a:rPr>
              <a:t>Parameters</a:t>
            </a:r>
          </a:p>
          <a:p>
            <a:pPr algn="l">
              <a:lnSpc>
                <a:spcPts val="2697"/>
              </a:lnSpc>
              <a:spcBef>
                <a:spcPct val="0"/>
              </a:spcBef>
            </a:pPr>
            <a:r>
              <a:rPr lang="en-US" sz="1926">
                <a:solidFill>
                  <a:srgbClr val="FFFFFF"/>
                </a:solidFill>
                <a:latin typeface="Helvetica World"/>
                <a:ea typeface="Helvetica World"/>
                <a:cs typeface="Helvetica World"/>
                <a:sym typeface="Helvetica World"/>
              </a:rPr>
              <a:t> </a:t>
            </a:r>
            <a:r>
              <a:rPr lang="en-US" sz="1926">
                <a:solidFill>
                  <a:srgbClr val="FFFFFF"/>
                </a:solidFill>
                <a:latin typeface="Helvetica World"/>
                <a:ea typeface="Helvetica World"/>
                <a:cs typeface="Helvetica World"/>
                <a:sym typeface="Helvetica World"/>
              </a:rPr>
              <a:t> •  alpha: float – Transparency of the cell image; default is 0.95.</a:t>
            </a:r>
          </a:p>
          <a:p>
            <a:pPr algn="l">
              <a:lnSpc>
                <a:spcPts val="2697"/>
              </a:lnSpc>
              <a:spcBef>
                <a:spcPct val="0"/>
              </a:spcBef>
            </a:pPr>
            <a:r>
              <a:rPr lang="en-US" sz="1926">
                <a:solidFill>
                  <a:srgbClr val="FFFFFF"/>
                </a:solidFill>
                <a:latin typeface="Helvetica World"/>
                <a:ea typeface="Helvetica World"/>
                <a:cs typeface="Helvetica World"/>
                <a:sym typeface="Helvetica World"/>
              </a:rPr>
              <a:t>  •  resolution: int – Approximate number of pixels along the longest axis; default is 400.</a:t>
            </a:r>
          </a:p>
          <a:p>
            <a:pPr algn="l">
              <a:lnSpc>
                <a:spcPts val="2697"/>
              </a:lnSpc>
              <a:spcBef>
                <a:spcPct val="0"/>
              </a:spcBef>
            </a:pPr>
            <a:r>
              <a:rPr lang="en-US" sz="1926">
                <a:solidFill>
                  <a:srgbClr val="FFFFFF"/>
                </a:solidFill>
                <a:latin typeface="Helvetica World"/>
                <a:ea typeface="Helvetica World"/>
                <a:cs typeface="Helvetica World"/>
                <a:sym typeface="Helvetica World"/>
              </a:rPr>
              <a:t>  •  chunk_size: int (optional) – If set, calculates nearest-site assignments in chunks to save memory.</a:t>
            </a:r>
          </a:p>
          <a:p>
            <a:pPr algn="l">
              <a:lnSpc>
                <a:spcPts val="2697"/>
              </a:lnSpc>
              <a:spcBef>
                <a:spcPct val="0"/>
              </a:spcBef>
            </a:pPr>
            <a:r>
              <a:rPr lang="en-US" sz="1926">
                <a:solidFill>
                  <a:srgbClr val="FFFFFF"/>
                </a:solidFill>
                <a:latin typeface="Helvetica World"/>
                <a:ea typeface="Helvetica World"/>
                <a:cs typeface="Helvetica World"/>
                <a:sym typeface="Helvetica World"/>
              </a:rPr>
              <a:t>⸻</a:t>
            </a:r>
          </a:p>
          <a:p>
            <a:pPr algn="l">
              <a:lnSpc>
                <a:spcPts val="2697"/>
              </a:lnSpc>
              <a:spcBef>
                <a:spcPct val="0"/>
              </a:spcBef>
            </a:pPr>
            <a:r>
              <a:rPr lang="en-US" sz="1926">
                <a:solidFill>
                  <a:srgbClr val="FFFFFF"/>
                </a:solidFill>
                <a:latin typeface="Helvetica World"/>
                <a:ea typeface="Helvetica World"/>
                <a:cs typeface="Helvetica World"/>
                <a:sym typeface="Helvetica World"/>
              </a:rPr>
              <a:t>Attributes Used</a:t>
            </a:r>
          </a:p>
          <a:p>
            <a:pPr algn="l">
              <a:lnSpc>
                <a:spcPts val="2697"/>
              </a:lnSpc>
              <a:spcBef>
                <a:spcPct val="0"/>
              </a:spcBef>
            </a:pPr>
            <a:r>
              <a:rPr lang="en-US" sz="1926">
                <a:solidFill>
                  <a:srgbClr val="FFFFFF"/>
                </a:solidFill>
                <a:latin typeface="Helvetica World"/>
                <a:ea typeface="Helvetica World"/>
                <a:cs typeface="Helvetica World"/>
                <a:sym typeface="Helvetica World"/>
              </a:rPr>
              <a:t>  •  self.min_x, self.max_x, self.min_y, self.max_y – Bounding box of the diagram.</a:t>
            </a:r>
          </a:p>
          <a:p>
            <a:pPr algn="l">
              <a:lnSpc>
                <a:spcPts val="2697"/>
              </a:lnSpc>
              <a:spcBef>
                <a:spcPct val="0"/>
              </a:spcBef>
            </a:pPr>
            <a:r>
              <a:rPr lang="en-US" sz="1926">
                <a:solidFill>
                  <a:srgbClr val="FFFFFF"/>
                </a:solidFill>
                <a:latin typeface="Helvetica World"/>
                <a:ea typeface="Helvetica World"/>
                <a:cs typeface="Helvetica World"/>
                <a:sym typeface="Helvetica World"/>
              </a:rPr>
              <a:t>  •  self.voronoi.sites – List of Voronoi sites to assign cells.</a:t>
            </a:r>
          </a:p>
          <a:p>
            <a:pPr algn="l">
              <a:lnSpc>
                <a:spcPts val="2697"/>
              </a:lnSpc>
              <a:spcBef>
                <a:spcPct val="0"/>
              </a:spcBef>
            </a:pPr>
            <a:r>
              <a:rPr lang="en-US" sz="1926">
                <a:solidFill>
                  <a:srgbClr val="FFFFFF"/>
                </a:solidFill>
                <a:latin typeface="Helvetica World"/>
                <a:ea typeface="Helvetica World"/>
                <a:cs typeface="Helvetica World"/>
                <a:sym typeface="Helvetica World"/>
              </a:rPr>
              <a:t>  •  self._site_color_map – Mapping from each site to its assigned color.</a:t>
            </a:r>
          </a:p>
          <a:p>
            <a:pPr algn="l">
              <a:lnSpc>
                <a:spcPts val="2697"/>
              </a:lnSpc>
              <a:spcBef>
                <a:spcPct val="0"/>
              </a:spcBef>
            </a:pPr>
            <a:r>
              <a:rPr lang="en-US" sz="1926">
                <a:solidFill>
                  <a:srgbClr val="FFFFFF"/>
                </a:solidFill>
                <a:latin typeface="Helvetica World"/>
                <a:ea typeface="Helvetica World"/>
                <a:cs typeface="Helvetica World"/>
                <a:sym typeface="Helvetica World"/>
              </a:rPr>
              <a:t>  •  self.canvas: Axes – The plotting surface where the final cell image is drawn.</a:t>
            </a:r>
          </a:p>
          <a:p>
            <a:pPr algn="l">
              <a:lnSpc>
                <a:spcPts val="2697"/>
              </a:lnSpc>
              <a:spcBef>
                <a:spcPct val="0"/>
              </a:spcBef>
            </a:pPr>
            <a:r>
              <a:rPr lang="en-US" sz="1926">
                <a:solidFill>
                  <a:srgbClr val="FFFFFF"/>
                </a:solidFill>
                <a:latin typeface="Helvetica World"/>
                <a:ea typeface="Helvetica World"/>
                <a:cs typeface="Helvetica World"/>
                <a:sym typeface="Helvetica World"/>
              </a:rPr>
              <a:t>⸻</a:t>
            </a:r>
          </a:p>
          <a:p>
            <a:pPr algn="l">
              <a:lnSpc>
                <a:spcPts val="2697"/>
              </a:lnSpc>
              <a:spcBef>
                <a:spcPct val="0"/>
              </a:spcBef>
            </a:pPr>
            <a:r>
              <a:rPr lang="en-US" sz="1926">
                <a:solidFill>
                  <a:srgbClr val="FFFFFF"/>
                </a:solidFill>
                <a:latin typeface="Helvetica World"/>
                <a:ea typeface="Helvetica World"/>
                <a:cs typeface="Helvetica World"/>
                <a:sym typeface="Helvetica World"/>
              </a:rPr>
              <a:t>Returns</a:t>
            </a:r>
          </a:p>
          <a:p>
            <a:pPr algn="l">
              <a:lnSpc>
                <a:spcPts val="2485"/>
              </a:lnSpc>
              <a:spcBef>
                <a:spcPct val="0"/>
              </a:spcBef>
            </a:pPr>
            <a:r>
              <a:rPr lang="en-US" sz="1775">
                <a:solidFill>
                  <a:srgbClr val="FFFFFF"/>
                </a:solidFill>
                <a:latin typeface="Helvetica World"/>
                <a:ea typeface="Helvetica World"/>
                <a:cs typeface="Helvetica World"/>
                <a:sym typeface="Helvetica World"/>
              </a:rPr>
              <a:t>  •  self – For method chaining.</a:t>
            </a:r>
          </a:p>
        </p:txBody>
      </p:sp>
    </p:spTree>
  </p:cSld>
  <p:clrMapOvr>
    <a:masterClrMapping/>
  </p:clrMapOvr>
</p:sld>
</file>

<file path=ppt/slides/slide161.xml><?xml version="1.0" encoding="utf-8"?>
<p:sld xmlns:p="http://schemas.openxmlformats.org/presentationml/2006/main" xmlns:a="http://schemas.openxmlformats.org/drawingml/2006/main" xmlns:r="http://schemas.openxmlformats.org/officeDocument/2006/relationships">
  <p:cSld>
    <p:bg>
      <p:bgPr>
        <a:solidFill>
          <a:srgbClr val="1E1E3F"/>
        </a:solidFill>
      </p:bgPr>
    </p:bg>
    <p:spTree>
      <p:nvGrpSpPr>
        <p:cNvPr id="1" name=""/>
        <p:cNvGrpSpPr/>
        <p:nvPr/>
      </p:nvGrpSpPr>
      <p:grpSpPr>
        <a:xfrm>
          <a:off x="0" y="0"/>
          <a:ext cx="0" cy="0"/>
          <a:chOff x="0" y="0"/>
          <a:chExt cx="0" cy="0"/>
        </a:xfrm>
      </p:grpSpPr>
      <p:grpSp>
        <p:nvGrpSpPr>
          <p:cNvPr name="Group 2" id="2"/>
          <p:cNvGrpSpPr/>
          <p:nvPr/>
        </p:nvGrpSpPr>
        <p:grpSpPr>
          <a:xfrm rot="0">
            <a:off x="666750" y="666750"/>
            <a:ext cx="16954500" cy="8953500"/>
            <a:chOff x="0" y="0"/>
            <a:chExt cx="4465383" cy="2358123"/>
          </a:xfrm>
        </p:grpSpPr>
        <p:sp>
          <p:nvSpPr>
            <p:cNvPr name="Freeform 3" id="3"/>
            <p:cNvSpPr/>
            <p:nvPr/>
          </p:nvSpPr>
          <p:spPr>
            <a:xfrm flipH="false" flipV="false" rot="0">
              <a:off x="0" y="0"/>
              <a:ext cx="4465383" cy="2358124"/>
            </a:xfrm>
            <a:custGeom>
              <a:avLst/>
              <a:gdLst/>
              <a:ahLst/>
              <a:cxnLst/>
              <a:rect r="r" b="b" t="t" l="l"/>
              <a:pathLst>
                <a:path h="2358124" w="4465383">
                  <a:moveTo>
                    <a:pt x="20548" y="0"/>
                  </a:moveTo>
                  <a:lnTo>
                    <a:pt x="4444835" y="0"/>
                  </a:lnTo>
                  <a:cubicBezTo>
                    <a:pt x="4456183" y="0"/>
                    <a:pt x="4465383" y="9200"/>
                    <a:pt x="4465383" y="20548"/>
                  </a:cubicBezTo>
                  <a:lnTo>
                    <a:pt x="4465383" y="2337575"/>
                  </a:lnTo>
                  <a:cubicBezTo>
                    <a:pt x="4465383" y="2348924"/>
                    <a:pt x="4456183" y="2358124"/>
                    <a:pt x="4444835" y="2358124"/>
                  </a:cubicBezTo>
                  <a:lnTo>
                    <a:pt x="20548" y="2358124"/>
                  </a:lnTo>
                  <a:cubicBezTo>
                    <a:pt x="9200" y="2358124"/>
                    <a:pt x="0" y="2348924"/>
                    <a:pt x="0" y="2337575"/>
                  </a:cubicBezTo>
                  <a:lnTo>
                    <a:pt x="0" y="20548"/>
                  </a:lnTo>
                  <a:cubicBezTo>
                    <a:pt x="0" y="9200"/>
                    <a:pt x="9200" y="0"/>
                    <a:pt x="20548" y="0"/>
                  </a:cubicBezTo>
                  <a:close/>
                </a:path>
              </a:pathLst>
            </a:custGeom>
            <a:solidFill>
              <a:srgbClr val="4F5AAF"/>
            </a:solidFill>
            <a:ln cap="rnd">
              <a:noFill/>
              <a:prstDash val="solid"/>
              <a:round/>
            </a:ln>
          </p:spPr>
        </p:sp>
        <p:sp>
          <p:nvSpPr>
            <p:cNvPr name="TextBox 4" id="4"/>
            <p:cNvSpPr txBox="true"/>
            <p:nvPr/>
          </p:nvSpPr>
          <p:spPr>
            <a:xfrm>
              <a:off x="0" y="-57150"/>
              <a:ext cx="4465383" cy="2415273"/>
            </a:xfrm>
            <a:prstGeom prst="rect">
              <a:avLst/>
            </a:prstGeom>
          </p:spPr>
          <p:txBody>
            <a:bodyPr anchor="ctr" rtlCol="false" tIns="50800" lIns="50800" bIns="50800" rIns="50800"/>
            <a:lstStyle/>
            <a:p>
              <a:pPr algn="ctr" marL="0" indent="0" lvl="0">
                <a:lnSpc>
                  <a:spcPts val="3359"/>
                </a:lnSpc>
                <a:spcBef>
                  <a:spcPct val="0"/>
                </a:spcBef>
              </a:pPr>
            </a:p>
          </p:txBody>
        </p:sp>
      </p:grpSp>
      <p:sp>
        <p:nvSpPr>
          <p:cNvPr name="Freeform 5" id="5"/>
          <p:cNvSpPr/>
          <p:nvPr/>
        </p:nvSpPr>
        <p:spPr>
          <a:xfrm flipH="false" flipV="false" rot="0">
            <a:off x="9352736" y="2092456"/>
            <a:ext cx="7906564" cy="5275711"/>
          </a:xfrm>
          <a:custGeom>
            <a:avLst/>
            <a:gdLst/>
            <a:ahLst/>
            <a:cxnLst/>
            <a:rect r="r" b="b" t="t" l="l"/>
            <a:pathLst>
              <a:path h="5275711" w="7906564">
                <a:moveTo>
                  <a:pt x="0" y="0"/>
                </a:moveTo>
                <a:lnTo>
                  <a:pt x="7906564" y="0"/>
                </a:lnTo>
                <a:lnTo>
                  <a:pt x="7906564" y="5275711"/>
                </a:lnTo>
                <a:lnTo>
                  <a:pt x="0" y="5275711"/>
                </a:lnTo>
                <a:lnTo>
                  <a:pt x="0" y="0"/>
                </a:lnTo>
                <a:close/>
              </a:path>
            </a:pathLst>
          </a:custGeom>
          <a:blipFill>
            <a:blip r:embed="rId2"/>
            <a:stretch>
              <a:fillRect l="0" t="0" r="-7705" b="0"/>
            </a:stretch>
          </a:blipFill>
        </p:spPr>
      </p:sp>
      <p:sp>
        <p:nvSpPr>
          <p:cNvPr name="TextBox 6" id="6"/>
          <p:cNvSpPr txBox="true"/>
          <p:nvPr/>
        </p:nvSpPr>
        <p:spPr>
          <a:xfrm rot="0">
            <a:off x="1028700" y="494243"/>
            <a:ext cx="7557758" cy="9126007"/>
          </a:xfrm>
          <a:prstGeom prst="rect">
            <a:avLst/>
          </a:prstGeom>
        </p:spPr>
        <p:txBody>
          <a:bodyPr anchor="t" rtlCol="false" tIns="0" lIns="0" bIns="0" rIns="0">
            <a:spAutoFit/>
          </a:bodyPr>
          <a:lstStyle/>
          <a:p>
            <a:pPr algn="l">
              <a:lnSpc>
                <a:spcPts val="2341"/>
              </a:lnSpc>
              <a:spcBef>
                <a:spcPct val="0"/>
              </a:spcBef>
            </a:pPr>
          </a:p>
          <a:p>
            <a:pPr algn="l">
              <a:lnSpc>
                <a:spcPts val="3144"/>
              </a:lnSpc>
              <a:spcBef>
                <a:spcPct val="0"/>
              </a:spcBef>
            </a:pPr>
            <a:r>
              <a:rPr lang="en-US" b="true" sz="2246">
                <a:solidFill>
                  <a:srgbClr val="FF6161"/>
                </a:solidFill>
                <a:latin typeface="Helvetica World Bold"/>
                <a:ea typeface="Helvetica World Bold"/>
                <a:cs typeface="Helvetica World Bold"/>
                <a:sym typeface="Helvetica World Bold"/>
              </a:rPr>
              <a:t>Description</a:t>
            </a:r>
          </a:p>
          <a:p>
            <a:pPr algn="l">
              <a:lnSpc>
                <a:spcPts val="2915"/>
              </a:lnSpc>
              <a:spcBef>
                <a:spcPct val="0"/>
              </a:spcBef>
            </a:pPr>
            <a:r>
              <a:rPr lang="en-US" sz="2082">
                <a:solidFill>
                  <a:srgbClr val="FFFFFF"/>
                </a:solidFill>
                <a:latin typeface="Helvetica World"/>
                <a:ea typeface="Helvetica World"/>
                <a:cs typeface="Helvetica World"/>
                <a:sym typeface="Helvetica World"/>
              </a:rPr>
              <a:t>Renders the Voronoi cells as a colored raster image on the canvas.</a:t>
            </a:r>
          </a:p>
          <a:p>
            <a:pPr algn="l">
              <a:lnSpc>
                <a:spcPts val="2915"/>
              </a:lnSpc>
              <a:spcBef>
                <a:spcPct val="0"/>
              </a:spcBef>
            </a:pPr>
            <a:r>
              <a:rPr lang="en-US" sz="2082">
                <a:solidFill>
                  <a:srgbClr val="FFFFFF"/>
                </a:solidFill>
                <a:latin typeface="Helvetica World"/>
                <a:ea typeface="Helvetica World"/>
                <a:cs typeface="Helvetica World"/>
                <a:sym typeface="Helvetica World"/>
              </a:rPr>
              <a:t>Each pixel is assigned to the nearest site, producing a full-color map of the diagram.</a:t>
            </a:r>
          </a:p>
          <a:p>
            <a:pPr algn="l">
              <a:lnSpc>
                <a:spcPts val="2915"/>
              </a:lnSpc>
              <a:spcBef>
                <a:spcPct val="0"/>
              </a:spcBef>
            </a:pPr>
            <a:r>
              <a:rPr lang="en-US" sz="2082">
                <a:solidFill>
                  <a:srgbClr val="FFFFFF"/>
                </a:solidFill>
                <a:latin typeface="Helvetica World"/>
                <a:ea typeface="Helvetica World"/>
                <a:cs typeface="Helvetica World"/>
                <a:sym typeface="Helvetica World"/>
              </a:rPr>
              <a:t>⸻</a:t>
            </a:r>
          </a:p>
          <a:p>
            <a:pPr algn="l">
              <a:lnSpc>
                <a:spcPts val="2915"/>
              </a:lnSpc>
              <a:spcBef>
                <a:spcPct val="0"/>
              </a:spcBef>
            </a:pPr>
            <a:r>
              <a:rPr lang="en-US" sz="2082">
                <a:solidFill>
                  <a:srgbClr val="FFFFFF"/>
                </a:solidFill>
                <a:latin typeface="Helvetica World"/>
                <a:ea typeface="Helvetica World"/>
                <a:cs typeface="Helvetica World"/>
                <a:sym typeface="Helvetica World"/>
              </a:rPr>
              <a:t>Parameters</a:t>
            </a:r>
          </a:p>
          <a:p>
            <a:pPr algn="l">
              <a:lnSpc>
                <a:spcPts val="2915"/>
              </a:lnSpc>
              <a:spcBef>
                <a:spcPct val="0"/>
              </a:spcBef>
            </a:pPr>
            <a:r>
              <a:rPr lang="en-US" sz="2082">
                <a:solidFill>
                  <a:srgbClr val="FFFFFF"/>
                </a:solidFill>
                <a:latin typeface="Helvetica World"/>
                <a:ea typeface="Helvetica World"/>
                <a:cs typeface="Helvetica World"/>
                <a:sym typeface="Helvetica World"/>
              </a:rPr>
              <a:t> </a:t>
            </a:r>
            <a:r>
              <a:rPr lang="en-US" sz="2082">
                <a:solidFill>
                  <a:srgbClr val="FFFFFF"/>
                </a:solidFill>
                <a:latin typeface="Helvetica World"/>
                <a:ea typeface="Helvetica World"/>
                <a:cs typeface="Helvetica World"/>
                <a:sym typeface="Helvetica World"/>
              </a:rPr>
              <a:t> •  alpha: float – Transparency of the cell image; default is 0.95.</a:t>
            </a:r>
          </a:p>
          <a:p>
            <a:pPr algn="l">
              <a:lnSpc>
                <a:spcPts val="2915"/>
              </a:lnSpc>
              <a:spcBef>
                <a:spcPct val="0"/>
              </a:spcBef>
            </a:pPr>
            <a:r>
              <a:rPr lang="en-US" sz="2082">
                <a:solidFill>
                  <a:srgbClr val="FFFFFF"/>
                </a:solidFill>
                <a:latin typeface="Helvetica World"/>
                <a:ea typeface="Helvetica World"/>
                <a:cs typeface="Helvetica World"/>
                <a:sym typeface="Helvetica World"/>
              </a:rPr>
              <a:t>  •  resolution: int – Approximate number of pixels along the longest axis; default is 400.</a:t>
            </a:r>
          </a:p>
          <a:p>
            <a:pPr algn="l">
              <a:lnSpc>
                <a:spcPts val="2915"/>
              </a:lnSpc>
              <a:spcBef>
                <a:spcPct val="0"/>
              </a:spcBef>
            </a:pPr>
            <a:r>
              <a:rPr lang="en-US" sz="2082">
                <a:solidFill>
                  <a:srgbClr val="FFFFFF"/>
                </a:solidFill>
                <a:latin typeface="Helvetica World"/>
                <a:ea typeface="Helvetica World"/>
                <a:cs typeface="Helvetica World"/>
                <a:sym typeface="Helvetica World"/>
              </a:rPr>
              <a:t>  •  chunk_size: int (optional) – If set, calculates nearest-site assignments in chunks to save memory.</a:t>
            </a:r>
          </a:p>
          <a:p>
            <a:pPr algn="l">
              <a:lnSpc>
                <a:spcPts val="2915"/>
              </a:lnSpc>
              <a:spcBef>
                <a:spcPct val="0"/>
              </a:spcBef>
            </a:pPr>
            <a:r>
              <a:rPr lang="en-US" sz="2082">
                <a:solidFill>
                  <a:srgbClr val="FFFFFF"/>
                </a:solidFill>
                <a:latin typeface="Helvetica World"/>
                <a:ea typeface="Helvetica World"/>
                <a:cs typeface="Helvetica World"/>
                <a:sym typeface="Helvetica World"/>
              </a:rPr>
              <a:t>⸻</a:t>
            </a:r>
          </a:p>
          <a:p>
            <a:pPr algn="l">
              <a:lnSpc>
                <a:spcPts val="2915"/>
              </a:lnSpc>
              <a:spcBef>
                <a:spcPct val="0"/>
              </a:spcBef>
            </a:pPr>
            <a:r>
              <a:rPr lang="en-US" sz="2082">
                <a:solidFill>
                  <a:srgbClr val="FFFFFF"/>
                </a:solidFill>
                <a:latin typeface="Helvetica World"/>
                <a:ea typeface="Helvetica World"/>
                <a:cs typeface="Helvetica World"/>
                <a:sym typeface="Helvetica World"/>
              </a:rPr>
              <a:t>Attributes Used</a:t>
            </a:r>
          </a:p>
          <a:p>
            <a:pPr algn="l">
              <a:lnSpc>
                <a:spcPts val="2915"/>
              </a:lnSpc>
              <a:spcBef>
                <a:spcPct val="0"/>
              </a:spcBef>
            </a:pPr>
            <a:r>
              <a:rPr lang="en-US" sz="2082">
                <a:solidFill>
                  <a:srgbClr val="FFFFFF"/>
                </a:solidFill>
                <a:latin typeface="Helvetica World"/>
                <a:ea typeface="Helvetica World"/>
                <a:cs typeface="Helvetica World"/>
                <a:sym typeface="Helvetica World"/>
              </a:rPr>
              <a:t>  •  self.min_x, self.max_x, self.min_y, self.max_y – Bounding box of the diagram.</a:t>
            </a:r>
          </a:p>
          <a:p>
            <a:pPr algn="l">
              <a:lnSpc>
                <a:spcPts val="2915"/>
              </a:lnSpc>
              <a:spcBef>
                <a:spcPct val="0"/>
              </a:spcBef>
            </a:pPr>
            <a:r>
              <a:rPr lang="en-US" sz="2082">
                <a:solidFill>
                  <a:srgbClr val="FFFFFF"/>
                </a:solidFill>
                <a:latin typeface="Helvetica World"/>
                <a:ea typeface="Helvetica World"/>
                <a:cs typeface="Helvetica World"/>
                <a:sym typeface="Helvetica World"/>
              </a:rPr>
              <a:t>  •  self.voronoi.sites – List of Voronoi sites to assign cells.</a:t>
            </a:r>
          </a:p>
          <a:p>
            <a:pPr algn="l">
              <a:lnSpc>
                <a:spcPts val="2915"/>
              </a:lnSpc>
              <a:spcBef>
                <a:spcPct val="0"/>
              </a:spcBef>
            </a:pPr>
            <a:r>
              <a:rPr lang="en-US" sz="2082">
                <a:solidFill>
                  <a:srgbClr val="FFFFFF"/>
                </a:solidFill>
                <a:latin typeface="Helvetica World"/>
                <a:ea typeface="Helvetica World"/>
                <a:cs typeface="Helvetica World"/>
                <a:sym typeface="Helvetica World"/>
              </a:rPr>
              <a:t>  •  self._site_color_map – Mapping from each site to its assigned color.</a:t>
            </a:r>
          </a:p>
          <a:p>
            <a:pPr algn="l">
              <a:lnSpc>
                <a:spcPts val="2915"/>
              </a:lnSpc>
              <a:spcBef>
                <a:spcPct val="0"/>
              </a:spcBef>
            </a:pPr>
            <a:r>
              <a:rPr lang="en-US" sz="2082">
                <a:solidFill>
                  <a:srgbClr val="FFFFFF"/>
                </a:solidFill>
                <a:latin typeface="Helvetica World"/>
                <a:ea typeface="Helvetica World"/>
                <a:cs typeface="Helvetica World"/>
                <a:sym typeface="Helvetica World"/>
              </a:rPr>
              <a:t>  •  self.canvas: Axes – The plotting surface where the final cell image is drawn.</a:t>
            </a:r>
          </a:p>
          <a:p>
            <a:pPr algn="l">
              <a:lnSpc>
                <a:spcPts val="2915"/>
              </a:lnSpc>
              <a:spcBef>
                <a:spcPct val="0"/>
              </a:spcBef>
            </a:pPr>
            <a:r>
              <a:rPr lang="en-US" sz="2082">
                <a:solidFill>
                  <a:srgbClr val="FFFFFF"/>
                </a:solidFill>
                <a:latin typeface="Helvetica World"/>
                <a:ea typeface="Helvetica World"/>
                <a:cs typeface="Helvetica World"/>
                <a:sym typeface="Helvetica World"/>
              </a:rPr>
              <a:t>⸻</a:t>
            </a:r>
          </a:p>
          <a:p>
            <a:pPr algn="l">
              <a:lnSpc>
                <a:spcPts val="2915"/>
              </a:lnSpc>
              <a:spcBef>
                <a:spcPct val="0"/>
              </a:spcBef>
            </a:pPr>
            <a:r>
              <a:rPr lang="en-US" sz="2082">
                <a:solidFill>
                  <a:srgbClr val="FFFFFF"/>
                </a:solidFill>
                <a:latin typeface="Helvetica World"/>
                <a:ea typeface="Helvetica World"/>
                <a:cs typeface="Helvetica World"/>
                <a:sym typeface="Helvetica World"/>
              </a:rPr>
              <a:t>Returns</a:t>
            </a:r>
          </a:p>
          <a:p>
            <a:pPr algn="l">
              <a:lnSpc>
                <a:spcPts val="2685"/>
              </a:lnSpc>
              <a:spcBef>
                <a:spcPct val="0"/>
              </a:spcBef>
            </a:pPr>
            <a:r>
              <a:rPr lang="en-US" sz="1918">
                <a:solidFill>
                  <a:srgbClr val="FFFFFF"/>
                </a:solidFill>
                <a:latin typeface="Helvetica World"/>
                <a:ea typeface="Helvetica World"/>
                <a:cs typeface="Helvetica World"/>
                <a:sym typeface="Helvetica World"/>
              </a:rPr>
              <a:t>  •  self – For method chaining.</a:t>
            </a:r>
          </a:p>
        </p:txBody>
      </p:sp>
    </p:spTree>
  </p:cSld>
  <p:clrMapOvr>
    <a:masterClrMapping/>
  </p:clrMapOvr>
</p:sld>
</file>

<file path=ppt/slides/slide162.xml><?xml version="1.0" encoding="utf-8"?>
<p:sld xmlns:p="http://schemas.openxmlformats.org/presentationml/2006/main" xmlns:a="http://schemas.openxmlformats.org/drawingml/2006/main" xmlns:r="http://schemas.openxmlformats.org/officeDocument/2006/relationships">
  <p:cSld>
    <p:bg>
      <p:bgPr>
        <a:solidFill>
          <a:srgbClr val="1E1E3F"/>
        </a:solidFill>
      </p:bgPr>
    </p:bg>
    <p:spTree>
      <p:nvGrpSpPr>
        <p:cNvPr id="1" name=""/>
        <p:cNvGrpSpPr/>
        <p:nvPr/>
      </p:nvGrpSpPr>
      <p:grpSpPr>
        <a:xfrm>
          <a:off x="0" y="0"/>
          <a:ext cx="0" cy="0"/>
          <a:chOff x="0" y="0"/>
          <a:chExt cx="0" cy="0"/>
        </a:xfrm>
      </p:grpSpPr>
      <p:grpSp>
        <p:nvGrpSpPr>
          <p:cNvPr name="Group 2" id="2"/>
          <p:cNvGrpSpPr/>
          <p:nvPr/>
        </p:nvGrpSpPr>
        <p:grpSpPr>
          <a:xfrm rot="0">
            <a:off x="666750" y="666750"/>
            <a:ext cx="16954500" cy="8953500"/>
            <a:chOff x="0" y="0"/>
            <a:chExt cx="4465383" cy="2358123"/>
          </a:xfrm>
        </p:grpSpPr>
        <p:sp>
          <p:nvSpPr>
            <p:cNvPr name="Freeform 3" id="3"/>
            <p:cNvSpPr/>
            <p:nvPr/>
          </p:nvSpPr>
          <p:spPr>
            <a:xfrm flipH="false" flipV="false" rot="0">
              <a:off x="0" y="0"/>
              <a:ext cx="4465383" cy="2358124"/>
            </a:xfrm>
            <a:custGeom>
              <a:avLst/>
              <a:gdLst/>
              <a:ahLst/>
              <a:cxnLst/>
              <a:rect r="r" b="b" t="t" l="l"/>
              <a:pathLst>
                <a:path h="2358124" w="4465383">
                  <a:moveTo>
                    <a:pt x="20548" y="0"/>
                  </a:moveTo>
                  <a:lnTo>
                    <a:pt x="4444835" y="0"/>
                  </a:lnTo>
                  <a:cubicBezTo>
                    <a:pt x="4456183" y="0"/>
                    <a:pt x="4465383" y="9200"/>
                    <a:pt x="4465383" y="20548"/>
                  </a:cubicBezTo>
                  <a:lnTo>
                    <a:pt x="4465383" y="2337575"/>
                  </a:lnTo>
                  <a:cubicBezTo>
                    <a:pt x="4465383" y="2348924"/>
                    <a:pt x="4456183" y="2358124"/>
                    <a:pt x="4444835" y="2358124"/>
                  </a:cubicBezTo>
                  <a:lnTo>
                    <a:pt x="20548" y="2358124"/>
                  </a:lnTo>
                  <a:cubicBezTo>
                    <a:pt x="9200" y="2358124"/>
                    <a:pt x="0" y="2348924"/>
                    <a:pt x="0" y="2337575"/>
                  </a:cubicBezTo>
                  <a:lnTo>
                    <a:pt x="0" y="20548"/>
                  </a:lnTo>
                  <a:cubicBezTo>
                    <a:pt x="0" y="9200"/>
                    <a:pt x="9200" y="0"/>
                    <a:pt x="20548" y="0"/>
                  </a:cubicBezTo>
                  <a:close/>
                </a:path>
              </a:pathLst>
            </a:custGeom>
            <a:solidFill>
              <a:srgbClr val="4F5AAF"/>
            </a:solidFill>
            <a:ln cap="rnd">
              <a:noFill/>
              <a:prstDash val="solid"/>
              <a:round/>
            </a:ln>
          </p:spPr>
        </p:sp>
        <p:sp>
          <p:nvSpPr>
            <p:cNvPr name="TextBox 4" id="4"/>
            <p:cNvSpPr txBox="true"/>
            <p:nvPr/>
          </p:nvSpPr>
          <p:spPr>
            <a:xfrm>
              <a:off x="0" y="-66675"/>
              <a:ext cx="4465383" cy="2424798"/>
            </a:xfrm>
            <a:prstGeom prst="rect">
              <a:avLst/>
            </a:prstGeom>
          </p:spPr>
          <p:txBody>
            <a:bodyPr anchor="t" rtlCol="false" tIns="50800" lIns="50800" bIns="50800" rIns="50800"/>
            <a:lstStyle/>
            <a:p>
              <a:pPr algn="ctr">
                <a:lnSpc>
                  <a:spcPts val="4619"/>
                </a:lnSpc>
              </a:pPr>
            </a:p>
            <a:p>
              <a:pPr algn="ctr">
                <a:lnSpc>
                  <a:spcPts val="4619"/>
                </a:lnSpc>
              </a:pPr>
              <a:r>
                <a:rPr lang="en-US" sz="3299">
                  <a:solidFill>
                    <a:srgbClr val="FFFFFF"/>
                  </a:solidFill>
                  <a:latin typeface="Helvetica World"/>
                  <a:ea typeface="Helvetica World"/>
                  <a:cs typeface="Helvetica World"/>
                  <a:sym typeface="Helvetica World"/>
                </a:rPr>
                <a:t>Fully float-based Voronoi cell raster coloring.</a:t>
              </a:r>
            </a:p>
            <a:p>
              <a:pPr algn="ctr">
                <a:lnSpc>
                  <a:spcPts val="4619"/>
                </a:lnSpc>
              </a:pPr>
              <a:r>
                <a:rPr lang="en-US" sz="3299">
                  <a:solidFill>
                    <a:srgbClr val="FFFFFF"/>
                  </a:solidFill>
                  <a:latin typeface="Helvetica World"/>
                  <a:ea typeface="Helvetica World"/>
                  <a:cs typeface="Helvetica World"/>
                  <a:sym typeface="Helvetica World"/>
                </a:rPr>
                <a:t>Eliminates ALL Decimal operations to avoid errors.</a:t>
              </a:r>
            </a:p>
            <a:p>
              <a:pPr algn="ctr" marL="0" indent="0" lvl="0">
                <a:lnSpc>
                  <a:spcPts val="4619"/>
                </a:lnSpc>
                <a:spcBef>
                  <a:spcPct val="0"/>
                </a:spcBef>
              </a:pPr>
            </a:p>
          </p:txBody>
        </p:sp>
      </p:grpSp>
      <p:sp>
        <p:nvSpPr>
          <p:cNvPr name="Freeform 5" id="5"/>
          <p:cNvSpPr/>
          <p:nvPr/>
        </p:nvSpPr>
        <p:spPr>
          <a:xfrm flipH="false" flipV="false" rot="0">
            <a:off x="4387505" y="3417526"/>
            <a:ext cx="10316393" cy="3451948"/>
          </a:xfrm>
          <a:custGeom>
            <a:avLst/>
            <a:gdLst/>
            <a:ahLst/>
            <a:cxnLst/>
            <a:rect r="r" b="b" t="t" l="l"/>
            <a:pathLst>
              <a:path h="3451948" w="10316393">
                <a:moveTo>
                  <a:pt x="0" y="0"/>
                </a:moveTo>
                <a:lnTo>
                  <a:pt x="10316392" y="0"/>
                </a:lnTo>
                <a:lnTo>
                  <a:pt x="10316392" y="3451948"/>
                </a:lnTo>
                <a:lnTo>
                  <a:pt x="0" y="3451948"/>
                </a:lnTo>
                <a:lnTo>
                  <a:pt x="0" y="0"/>
                </a:lnTo>
                <a:close/>
              </a:path>
            </a:pathLst>
          </a:custGeom>
          <a:blipFill>
            <a:blip r:embed="rId2"/>
            <a:stretch>
              <a:fillRect l="0" t="0" r="0" b="0"/>
            </a:stretch>
          </a:blipFill>
        </p:spPr>
      </p:sp>
    </p:spTree>
  </p:cSld>
  <p:clrMapOvr>
    <a:masterClrMapping/>
  </p:clrMapOvr>
</p:sld>
</file>

<file path=ppt/slides/slide163.xml><?xml version="1.0" encoding="utf-8"?>
<p:sld xmlns:p="http://schemas.openxmlformats.org/presentationml/2006/main" xmlns:a="http://schemas.openxmlformats.org/drawingml/2006/main" xmlns:r="http://schemas.openxmlformats.org/officeDocument/2006/relationships">
  <p:cSld>
    <p:bg>
      <p:bgPr>
        <a:solidFill>
          <a:srgbClr val="1E1E3F"/>
        </a:solidFill>
      </p:bgPr>
    </p:bg>
    <p:spTree>
      <p:nvGrpSpPr>
        <p:cNvPr id="1" name=""/>
        <p:cNvGrpSpPr/>
        <p:nvPr/>
      </p:nvGrpSpPr>
      <p:grpSpPr>
        <a:xfrm>
          <a:off x="0" y="0"/>
          <a:ext cx="0" cy="0"/>
          <a:chOff x="0" y="0"/>
          <a:chExt cx="0" cy="0"/>
        </a:xfrm>
      </p:grpSpPr>
      <p:grpSp>
        <p:nvGrpSpPr>
          <p:cNvPr name="Group 2" id="2"/>
          <p:cNvGrpSpPr/>
          <p:nvPr/>
        </p:nvGrpSpPr>
        <p:grpSpPr>
          <a:xfrm rot="0">
            <a:off x="666750" y="465899"/>
            <a:ext cx="16954500" cy="8953500"/>
            <a:chOff x="0" y="0"/>
            <a:chExt cx="4465383" cy="2358123"/>
          </a:xfrm>
        </p:grpSpPr>
        <p:sp>
          <p:nvSpPr>
            <p:cNvPr name="Freeform 3" id="3"/>
            <p:cNvSpPr/>
            <p:nvPr/>
          </p:nvSpPr>
          <p:spPr>
            <a:xfrm flipH="false" flipV="false" rot="0">
              <a:off x="0" y="0"/>
              <a:ext cx="4465383" cy="2358124"/>
            </a:xfrm>
            <a:custGeom>
              <a:avLst/>
              <a:gdLst/>
              <a:ahLst/>
              <a:cxnLst/>
              <a:rect r="r" b="b" t="t" l="l"/>
              <a:pathLst>
                <a:path h="2358124" w="4465383">
                  <a:moveTo>
                    <a:pt x="20548" y="0"/>
                  </a:moveTo>
                  <a:lnTo>
                    <a:pt x="4444835" y="0"/>
                  </a:lnTo>
                  <a:cubicBezTo>
                    <a:pt x="4456183" y="0"/>
                    <a:pt x="4465383" y="9200"/>
                    <a:pt x="4465383" y="20548"/>
                  </a:cubicBezTo>
                  <a:lnTo>
                    <a:pt x="4465383" y="2337575"/>
                  </a:lnTo>
                  <a:cubicBezTo>
                    <a:pt x="4465383" y="2348924"/>
                    <a:pt x="4456183" y="2358124"/>
                    <a:pt x="4444835" y="2358124"/>
                  </a:cubicBezTo>
                  <a:lnTo>
                    <a:pt x="20548" y="2358124"/>
                  </a:lnTo>
                  <a:cubicBezTo>
                    <a:pt x="9200" y="2358124"/>
                    <a:pt x="0" y="2348924"/>
                    <a:pt x="0" y="2337575"/>
                  </a:cubicBezTo>
                  <a:lnTo>
                    <a:pt x="0" y="20548"/>
                  </a:lnTo>
                  <a:cubicBezTo>
                    <a:pt x="0" y="9200"/>
                    <a:pt x="9200" y="0"/>
                    <a:pt x="20548" y="0"/>
                  </a:cubicBezTo>
                  <a:close/>
                </a:path>
              </a:pathLst>
            </a:custGeom>
            <a:solidFill>
              <a:srgbClr val="4F5AAF"/>
            </a:solidFill>
            <a:ln cap="rnd">
              <a:noFill/>
              <a:prstDash val="solid"/>
              <a:round/>
            </a:ln>
          </p:spPr>
        </p:sp>
        <p:sp>
          <p:nvSpPr>
            <p:cNvPr name="TextBox 4" id="4"/>
            <p:cNvSpPr txBox="true"/>
            <p:nvPr/>
          </p:nvSpPr>
          <p:spPr>
            <a:xfrm>
              <a:off x="0" y="-66675"/>
              <a:ext cx="4465383" cy="2424798"/>
            </a:xfrm>
            <a:prstGeom prst="rect">
              <a:avLst/>
            </a:prstGeom>
          </p:spPr>
          <p:txBody>
            <a:bodyPr anchor="t" rtlCol="false" tIns="50800" lIns="50800" bIns="50800" rIns="50800"/>
            <a:lstStyle/>
            <a:p>
              <a:pPr algn="l">
                <a:lnSpc>
                  <a:spcPts val="4479"/>
                </a:lnSpc>
              </a:pPr>
              <a:r>
                <a:rPr lang="en-US" sz="3199">
                  <a:solidFill>
                    <a:srgbClr val="FF6161"/>
                  </a:solidFill>
                  <a:latin typeface="Helvetica World"/>
                  <a:ea typeface="Helvetica World"/>
                  <a:cs typeface="Helvetica World"/>
                  <a:sym typeface="Helvetica World"/>
                </a:rPr>
                <a:t>Observer</a:t>
              </a:r>
            </a:p>
            <a:p>
              <a:pPr algn="l">
                <a:lnSpc>
                  <a:spcPts val="4479"/>
                </a:lnSpc>
              </a:pPr>
            </a:p>
            <a:p>
              <a:pPr algn="l">
                <a:lnSpc>
                  <a:spcPts val="4479"/>
                </a:lnSpc>
              </a:pPr>
            </a:p>
            <a:p>
              <a:pPr algn="l">
                <a:lnSpc>
                  <a:spcPts val="4479"/>
                </a:lnSpc>
              </a:pPr>
              <a:r>
                <a:rPr lang="en-US" sz="3199">
                  <a:solidFill>
                    <a:srgbClr val="FFFFFF"/>
                  </a:solidFill>
                  <a:latin typeface="Helvetica World"/>
                  <a:ea typeface="Helvetica World"/>
                  <a:cs typeface="Helvetica World"/>
                  <a:sym typeface="Helvetica World"/>
                </a:rPr>
                <a:t>  The Observer interface declares </a:t>
              </a:r>
            </a:p>
            <a:p>
              <a:pPr algn="l">
                <a:lnSpc>
                  <a:spcPts val="4479"/>
                </a:lnSpc>
              </a:pPr>
              <a:r>
                <a:rPr lang="en-US" sz="3199">
                  <a:solidFill>
                    <a:srgbClr val="FFFFFF"/>
                  </a:solidFill>
                  <a:latin typeface="Helvetica World"/>
                  <a:ea typeface="Helvetica World"/>
                  <a:cs typeface="Helvetica World"/>
                  <a:sym typeface="Helvetica World"/>
                </a:rPr>
                <a:t>the update method, used by subjects.</a:t>
              </a:r>
            </a:p>
            <a:p>
              <a:pPr algn="l">
                <a:lnSpc>
                  <a:spcPts val="4479"/>
                </a:lnSpc>
              </a:pPr>
              <a:r>
                <a:rPr lang="en-US" sz="3199">
                  <a:solidFill>
                    <a:srgbClr val="FFFFFF"/>
                  </a:solidFill>
                  <a:latin typeface="Helvetica World"/>
                  <a:ea typeface="Helvetica World"/>
                  <a:cs typeface="Helvetica World"/>
                  <a:sym typeface="Helvetica World"/>
                </a:rPr>
                <a:t>    </a:t>
              </a:r>
              <a:r>
                <a:rPr lang="en-US" sz="3199">
                  <a:solidFill>
                    <a:srgbClr val="FF6161"/>
                  </a:solidFill>
                  <a:latin typeface="Helvetica World"/>
                  <a:ea typeface="Helvetica World"/>
                  <a:cs typeface="Helvetica World"/>
                  <a:sym typeface="Helvetica World"/>
                </a:rPr>
                <a:t>Parameters</a:t>
              </a:r>
            </a:p>
            <a:p>
              <a:pPr algn="l">
                <a:lnSpc>
                  <a:spcPts val="4479"/>
                </a:lnSpc>
              </a:pPr>
              <a:r>
                <a:rPr lang="en-US" sz="3199">
                  <a:solidFill>
                    <a:srgbClr val="FFFFFF"/>
                  </a:solidFill>
                  <a:latin typeface="Helvetica World"/>
                  <a:ea typeface="Helvetica World"/>
                  <a:cs typeface="Helvetica World"/>
                  <a:sym typeface="Helvetica World"/>
                </a:rPr>
                <a:t>    subject: Subject</a:t>
              </a:r>
            </a:p>
            <a:p>
              <a:pPr algn="l">
                <a:lnSpc>
                  <a:spcPts val="4479"/>
                </a:lnSpc>
              </a:pPr>
              <a:r>
                <a:rPr lang="en-US" sz="3199">
                  <a:solidFill>
                    <a:srgbClr val="FFFFFF"/>
                  </a:solidFill>
                  <a:latin typeface="Helvetica World"/>
                  <a:ea typeface="Helvetica World"/>
                  <a:cs typeface="Helvetica World"/>
                  <a:sym typeface="Helvetica World"/>
                </a:rPr>
                <a:t>      The sender of the update</a:t>
              </a:r>
            </a:p>
            <a:p>
              <a:pPr algn="l">
                <a:lnSpc>
                  <a:spcPts val="4479"/>
                </a:lnSpc>
              </a:pPr>
              <a:r>
                <a:rPr lang="en-US" sz="3199">
                  <a:solidFill>
                    <a:srgbClr val="FFFFFF"/>
                  </a:solidFill>
                  <a:latin typeface="Helvetica World"/>
                  <a:ea typeface="Helvetica World"/>
                  <a:cs typeface="Helvetica World"/>
                  <a:sym typeface="Helvetica World"/>
                </a:rPr>
                <a:t>    message: Message</a:t>
              </a:r>
            </a:p>
            <a:p>
              <a:pPr algn="l">
                <a:lnSpc>
                  <a:spcPts val="4479"/>
                </a:lnSpc>
              </a:pPr>
              <a:r>
                <a:rPr lang="en-US" sz="3199">
                  <a:solidFill>
                    <a:srgbClr val="FFFFFF"/>
                  </a:solidFill>
                  <a:latin typeface="Helvetica World"/>
                  <a:ea typeface="Helvetica World"/>
                  <a:cs typeface="Helvetica World"/>
                  <a:sym typeface="Helvetica World"/>
                </a:rPr>
                <a:t>      The message type</a:t>
              </a:r>
            </a:p>
            <a:p>
              <a:pPr algn="l">
                <a:lnSpc>
                  <a:spcPts val="4479"/>
                </a:lnSpc>
              </a:pPr>
              <a:r>
                <a:rPr lang="en-US" sz="3199">
                  <a:solidFill>
                    <a:srgbClr val="FFFFFF"/>
                  </a:solidFill>
                  <a:latin typeface="Helvetica World"/>
                  <a:ea typeface="Helvetica World"/>
                  <a:cs typeface="Helvetica World"/>
                  <a:sym typeface="Helvetica World"/>
                </a:rPr>
                <a:t>    kwargs: dict</a:t>
              </a:r>
            </a:p>
            <a:p>
              <a:pPr algn="l">
                <a:lnSpc>
                  <a:spcPts val="4479"/>
                </a:lnSpc>
              </a:pPr>
              <a:r>
                <a:rPr lang="en-US" sz="3199">
                  <a:solidFill>
                    <a:srgbClr val="FFFFFF"/>
                  </a:solidFill>
                  <a:latin typeface="Helvetica World"/>
                  <a:ea typeface="Helvetica World"/>
                  <a:cs typeface="Helvetica World"/>
                  <a:sym typeface="Helvetica World"/>
                </a:rPr>
                <a:t>      Any additional keyword arguments</a:t>
              </a:r>
            </a:p>
            <a:p>
              <a:pPr algn="l" marL="0" indent="0" lvl="0">
                <a:lnSpc>
                  <a:spcPts val="4479"/>
                </a:lnSpc>
                <a:spcBef>
                  <a:spcPct val="0"/>
                </a:spcBef>
              </a:pPr>
            </a:p>
          </p:txBody>
        </p:sp>
      </p:grpSp>
      <p:sp>
        <p:nvSpPr>
          <p:cNvPr name="Freeform 5" id="5"/>
          <p:cNvSpPr/>
          <p:nvPr/>
        </p:nvSpPr>
        <p:spPr>
          <a:xfrm flipH="false" flipV="false" rot="0">
            <a:off x="7619835" y="1704255"/>
            <a:ext cx="10001415" cy="4434461"/>
          </a:xfrm>
          <a:custGeom>
            <a:avLst/>
            <a:gdLst/>
            <a:ahLst/>
            <a:cxnLst/>
            <a:rect r="r" b="b" t="t" l="l"/>
            <a:pathLst>
              <a:path h="4434461" w="10001415">
                <a:moveTo>
                  <a:pt x="0" y="0"/>
                </a:moveTo>
                <a:lnTo>
                  <a:pt x="10001415" y="0"/>
                </a:lnTo>
                <a:lnTo>
                  <a:pt x="10001415" y="4434461"/>
                </a:lnTo>
                <a:lnTo>
                  <a:pt x="0" y="4434461"/>
                </a:lnTo>
                <a:lnTo>
                  <a:pt x="0" y="0"/>
                </a:lnTo>
                <a:close/>
              </a:path>
            </a:pathLst>
          </a:custGeom>
          <a:blipFill>
            <a:blip r:embed="rId2"/>
            <a:stretch>
              <a:fillRect l="0" t="0" r="0" b="0"/>
            </a:stretch>
          </a:blipFill>
        </p:spPr>
      </p:sp>
    </p:spTree>
  </p:cSld>
  <p:clrMapOvr>
    <a:masterClrMapping/>
  </p:clrMapOvr>
</p:sld>
</file>

<file path=ppt/slides/slide164.xml><?xml version="1.0" encoding="utf-8"?>
<p:sld xmlns:p="http://schemas.openxmlformats.org/presentationml/2006/main" xmlns:a="http://schemas.openxmlformats.org/drawingml/2006/main" xmlns:r="http://schemas.openxmlformats.org/officeDocument/2006/relationships">
  <p:cSld>
    <p:bg>
      <p:bgPr>
        <a:solidFill>
          <a:srgbClr val="1E1E3F"/>
        </a:solidFill>
      </p:bgPr>
    </p:bg>
    <p:spTree>
      <p:nvGrpSpPr>
        <p:cNvPr id="1" name=""/>
        <p:cNvGrpSpPr/>
        <p:nvPr/>
      </p:nvGrpSpPr>
      <p:grpSpPr>
        <a:xfrm>
          <a:off x="0" y="0"/>
          <a:ext cx="0" cy="0"/>
          <a:chOff x="0" y="0"/>
          <a:chExt cx="0" cy="0"/>
        </a:xfrm>
      </p:grpSpPr>
      <p:grpSp>
        <p:nvGrpSpPr>
          <p:cNvPr name="Group 2" id="2"/>
          <p:cNvGrpSpPr/>
          <p:nvPr/>
        </p:nvGrpSpPr>
        <p:grpSpPr>
          <a:xfrm rot="0">
            <a:off x="666750" y="666750"/>
            <a:ext cx="16954500" cy="8953500"/>
            <a:chOff x="0" y="0"/>
            <a:chExt cx="4465383" cy="2358123"/>
          </a:xfrm>
        </p:grpSpPr>
        <p:sp>
          <p:nvSpPr>
            <p:cNvPr name="Freeform 3" id="3"/>
            <p:cNvSpPr/>
            <p:nvPr/>
          </p:nvSpPr>
          <p:spPr>
            <a:xfrm flipH="false" flipV="false" rot="0">
              <a:off x="0" y="0"/>
              <a:ext cx="4465383" cy="2358124"/>
            </a:xfrm>
            <a:custGeom>
              <a:avLst/>
              <a:gdLst/>
              <a:ahLst/>
              <a:cxnLst/>
              <a:rect r="r" b="b" t="t" l="l"/>
              <a:pathLst>
                <a:path h="2358124" w="4465383">
                  <a:moveTo>
                    <a:pt x="20548" y="0"/>
                  </a:moveTo>
                  <a:lnTo>
                    <a:pt x="4444835" y="0"/>
                  </a:lnTo>
                  <a:cubicBezTo>
                    <a:pt x="4456183" y="0"/>
                    <a:pt x="4465383" y="9200"/>
                    <a:pt x="4465383" y="20548"/>
                  </a:cubicBezTo>
                  <a:lnTo>
                    <a:pt x="4465383" y="2337575"/>
                  </a:lnTo>
                  <a:cubicBezTo>
                    <a:pt x="4465383" y="2348924"/>
                    <a:pt x="4456183" y="2358124"/>
                    <a:pt x="4444835" y="2358124"/>
                  </a:cubicBezTo>
                  <a:lnTo>
                    <a:pt x="20548" y="2358124"/>
                  </a:lnTo>
                  <a:cubicBezTo>
                    <a:pt x="9200" y="2358124"/>
                    <a:pt x="0" y="2348924"/>
                    <a:pt x="0" y="2337575"/>
                  </a:cubicBezTo>
                  <a:lnTo>
                    <a:pt x="0" y="20548"/>
                  </a:lnTo>
                  <a:cubicBezTo>
                    <a:pt x="0" y="9200"/>
                    <a:pt x="9200" y="0"/>
                    <a:pt x="20548" y="0"/>
                  </a:cubicBezTo>
                  <a:close/>
                </a:path>
              </a:pathLst>
            </a:custGeom>
            <a:solidFill>
              <a:srgbClr val="4F5AAF"/>
            </a:solidFill>
            <a:ln cap="rnd">
              <a:noFill/>
              <a:prstDash val="solid"/>
              <a:round/>
            </a:ln>
          </p:spPr>
        </p:sp>
        <p:sp>
          <p:nvSpPr>
            <p:cNvPr name="TextBox 4" id="4"/>
            <p:cNvSpPr txBox="true"/>
            <p:nvPr/>
          </p:nvSpPr>
          <p:spPr>
            <a:xfrm>
              <a:off x="0" y="-57150"/>
              <a:ext cx="4465383" cy="2415273"/>
            </a:xfrm>
            <a:prstGeom prst="rect">
              <a:avLst/>
            </a:prstGeom>
          </p:spPr>
          <p:txBody>
            <a:bodyPr anchor="ctr" rtlCol="false" tIns="50800" lIns="50800" bIns="50800" rIns="50800"/>
            <a:lstStyle/>
            <a:p>
              <a:pPr algn="ctr" marL="0" indent="0" lvl="0">
                <a:lnSpc>
                  <a:spcPts val="3359"/>
                </a:lnSpc>
                <a:spcBef>
                  <a:spcPct val="0"/>
                </a:spcBef>
              </a:pPr>
            </a:p>
          </p:txBody>
        </p:sp>
      </p:grpSp>
      <p:sp>
        <p:nvSpPr>
          <p:cNvPr name="Freeform 5" id="5"/>
          <p:cNvSpPr/>
          <p:nvPr/>
        </p:nvSpPr>
        <p:spPr>
          <a:xfrm flipH="false" flipV="false" rot="0">
            <a:off x="8072816" y="2472204"/>
            <a:ext cx="9548434" cy="3289413"/>
          </a:xfrm>
          <a:custGeom>
            <a:avLst/>
            <a:gdLst/>
            <a:ahLst/>
            <a:cxnLst/>
            <a:rect r="r" b="b" t="t" l="l"/>
            <a:pathLst>
              <a:path h="3289413" w="9548434">
                <a:moveTo>
                  <a:pt x="0" y="0"/>
                </a:moveTo>
                <a:lnTo>
                  <a:pt x="9548434" y="0"/>
                </a:lnTo>
                <a:lnTo>
                  <a:pt x="9548434" y="3289412"/>
                </a:lnTo>
                <a:lnTo>
                  <a:pt x="0" y="3289412"/>
                </a:lnTo>
                <a:lnTo>
                  <a:pt x="0" y="0"/>
                </a:lnTo>
                <a:close/>
              </a:path>
            </a:pathLst>
          </a:custGeom>
          <a:blipFill>
            <a:blip r:embed="rId2"/>
            <a:stretch>
              <a:fillRect l="0" t="0" r="0" b="0"/>
            </a:stretch>
          </a:blipFill>
        </p:spPr>
      </p:sp>
      <p:sp>
        <p:nvSpPr>
          <p:cNvPr name="TextBox 6" id="6"/>
          <p:cNvSpPr txBox="true"/>
          <p:nvPr/>
        </p:nvSpPr>
        <p:spPr>
          <a:xfrm rot="0">
            <a:off x="1028700" y="1145801"/>
            <a:ext cx="5861162" cy="6064534"/>
          </a:xfrm>
          <a:prstGeom prst="rect">
            <a:avLst/>
          </a:prstGeom>
        </p:spPr>
        <p:txBody>
          <a:bodyPr anchor="t" rtlCol="false" tIns="0" lIns="0" bIns="0" rIns="0">
            <a:spAutoFit/>
          </a:bodyPr>
          <a:lstStyle/>
          <a:p>
            <a:pPr algn="l">
              <a:lnSpc>
                <a:spcPts val="4359"/>
              </a:lnSpc>
              <a:spcBef>
                <a:spcPct val="0"/>
              </a:spcBef>
            </a:pPr>
            <a:r>
              <a:rPr lang="en-US" sz="3113">
                <a:solidFill>
                  <a:srgbClr val="FFFFFF"/>
                </a:solidFill>
                <a:latin typeface="Helvetica World"/>
                <a:ea typeface="Helvetica World"/>
                <a:cs typeface="Helvetica World"/>
                <a:sym typeface="Helvetica World"/>
              </a:rPr>
              <a:t>Listens to debug messages.</a:t>
            </a:r>
          </a:p>
          <a:p>
            <a:pPr algn="l">
              <a:lnSpc>
                <a:spcPts val="4359"/>
              </a:lnSpc>
              <a:spcBef>
                <a:spcPct val="0"/>
              </a:spcBef>
            </a:pPr>
            <a:r>
              <a:rPr lang="en-US" sz="3113">
                <a:solidFill>
                  <a:srgbClr val="FFFFFF"/>
                </a:solidFill>
                <a:latin typeface="Helvetica World"/>
                <a:ea typeface="Helvetica World"/>
                <a:cs typeface="Helvetica World"/>
                <a:sym typeface="Helvetica World"/>
              </a:rPr>
              <a:t> </a:t>
            </a:r>
          </a:p>
          <a:p>
            <a:pPr algn="l">
              <a:lnSpc>
                <a:spcPts val="4359"/>
              </a:lnSpc>
              <a:spcBef>
                <a:spcPct val="0"/>
              </a:spcBef>
            </a:pPr>
            <a:r>
              <a:rPr lang="en-US" sz="3113">
                <a:solidFill>
                  <a:srgbClr val="FF6161"/>
                </a:solidFill>
                <a:latin typeface="Helvetica World"/>
                <a:ea typeface="Helvetica World"/>
                <a:cs typeface="Helvetica World"/>
                <a:sym typeface="Helvetica World"/>
              </a:rPr>
              <a:t>Parameters</a:t>
            </a:r>
          </a:p>
          <a:p>
            <a:pPr algn="l">
              <a:lnSpc>
                <a:spcPts val="4359"/>
              </a:lnSpc>
              <a:spcBef>
                <a:spcPct val="0"/>
              </a:spcBef>
            </a:pPr>
          </a:p>
          <a:p>
            <a:pPr algn="l">
              <a:lnSpc>
                <a:spcPts val="4359"/>
              </a:lnSpc>
              <a:spcBef>
                <a:spcPct val="0"/>
              </a:spcBef>
            </a:pPr>
            <a:r>
              <a:rPr lang="en-US" sz="3113">
                <a:solidFill>
                  <a:srgbClr val="FFFFFF"/>
                </a:solidFill>
                <a:latin typeface="Helvetica World"/>
                <a:ea typeface="Helvetica World"/>
                <a:cs typeface="Helvetica World"/>
                <a:sym typeface="Helvetica World"/>
              </a:rPr>
              <a:t>callback: function</a:t>
            </a:r>
          </a:p>
          <a:p>
            <a:pPr algn="l">
              <a:lnSpc>
                <a:spcPts val="4359"/>
              </a:lnSpc>
              <a:spcBef>
                <a:spcPct val="0"/>
              </a:spcBef>
            </a:pPr>
            <a:r>
              <a:rPr lang="en-US" sz="3113">
                <a:solidFill>
                  <a:srgbClr val="FFFFFF"/>
                </a:solidFill>
                <a:latin typeface="Helvetica World"/>
                <a:ea typeface="Helvetica World"/>
                <a:cs typeface="Helvetica World"/>
                <a:sym typeface="Helvetica World"/>
              </a:rPr>
              <a:t>By default, the DebugObserver prints the debug message. When a callback function is given, it will pass</a:t>
            </a:r>
          </a:p>
          <a:p>
            <a:pPr algn="l">
              <a:lnSpc>
                <a:spcPts val="4359"/>
              </a:lnSpc>
              <a:spcBef>
                <a:spcPct val="0"/>
              </a:spcBef>
            </a:pPr>
            <a:r>
              <a:rPr lang="en-US" sz="3113">
                <a:solidFill>
                  <a:srgbClr val="FFFFFF"/>
                </a:solidFill>
                <a:latin typeface="Helvetica World"/>
                <a:ea typeface="Helvetica World"/>
                <a:cs typeface="Helvetica World"/>
                <a:sym typeface="Helvetica World"/>
              </a:rPr>
              <a:t>the debug message as string to the callback function.</a:t>
            </a:r>
          </a:p>
        </p:txBody>
      </p:sp>
    </p:spTree>
  </p:cSld>
  <p:clrMapOvr>
    <a:masterClrMapping/>
  </p:clrMapOvr>
</p:sld>
</file>

<file path=ppt/slides/slide165.xml><?xml version="1.0" encoding="utf-8"?>
<p:sld xmlns:p="http://schemas.openxmlformats.org/presentationml/2006/main" xmlns:a="http://schemas.openxmlformats.org/drawingml/2006/main" xmlns:r="http://schemas.openxmlformats.org/officeDocument/2006/relationships">
  <p:cSld>
    <p:bg>
      <p:bgPr>
        <a:solidFill>
          <a:srgbClr val="1E1E3F"/>
        </a:solidFill>
      </p:bgPr>
    </p:bg>
    <p:spTree>
      <p:nvGrpSpPr>
        <p:cNvPr id="1" name=""/>
        <p:cNvGrpSpPr/>
        <p:nvPr/>
      </p:nvGrpSpPr>
      <p:grpSpPr>
        <a:xfrm>
          <a:off x="0" y="0"/>
          <a:ext cx="0" cy="0"/>
          <a:chOff x="0" y="0"/>
          <a:chExt cx="0" cy="0"/>
        </a:xfrm>
      </p:grpSpPr>
      <p:grpSp>
        <p:nvGrpSpPr>
          <p:cNvPr name="Group 2" id="2"/>
          <p:cNvGrpSpPr/>
          <p:nvPr/>
        </p:nvGrpSpPr>
        <p:grpSpPr>
          <a:xfrm rot="0">
            <a:off x="666750" y="666750"/>
            <a:ext cx="16954500" cy="8953500"/>
            <a:chOff x="0" y="0"/>
            <a:chExt cx="4465383" cy="2358123"/>
          </a:xfrm>
        </p:grpSpPr>
        <p:sp>
          <p:nvSpPr>
            <p:cNvPr name="Freeform 3" id="3"/>
            <p:cNvSpPr/>
            <p:nvPr/>
          </p:nvSpPr>
          <p:spPr>
            <a:xfrm flipH="false" flipV="false" rot="0">
              <a:off x="0" y="0"/>
              <a:ext cx="4465383" cy="2358124"/>
            </a:xfrm>
            <a:custGeom>
              <a:avLst/>
              <a:gdLst/>
              <a:ahLst/>
              <a:cxnLst/>
              <a:rect r="r" b="b" t="t" l="l"/>
              <a:pathLst>
                <a:path h="2358124" w="4465383">
                  <a:moveTo>
                    <a:pt x="20548" y="0"/>
                  </a:moveTo>
                  <a:lnTo>
                    <a:pt x="4444835" y="0"/>
                  </a:lnTo>
                  <a:cubicBezTo>
                    <a:pt x="4456183" y="0"/>
                    <a:pt x="4465383" y="9200"/>
                    <a:pt x="4465383" y="20548"/>
                  </a:cubicBezTo>
                  <a:lnTo>
                    <a:pt x="4465383" y="2337575"/>
                  </a:lnTo>
                  <a:cubicBezTo>
                    <a:pt x="4465383" y="2348924"/>
                    <a:pt x="4456183" y="2358124"/>
                    <a:pt x="4444835" y="2358124"/>
                  </a:cubicBezTo>
                  <a:lnTo>
                    <a:pt x="20548" y="2358124"/>
                  </a:lnTo>
                  <a:cubicBezTo>
                    <a:pt x="9200" y="2358124"/>
                    <a:pt x="0" y="2348924"/>
                    <a:pt x="0" y="2337575"/>
                  </a:cubicBezTo>
                  <a:lnTo>
                    <a:pt x="0" y="20548"/>
                  </a:lnTo>
                  <a:cubicBezTo>
                    <a:pt x="0" y="9200"/>
                    <a:pt x="9200" y="0"/>
                    <a:pt x="20548" y="0"/>
                  </a:cubicBezTo>
                  <a:close/>
                </a:path>
              </a:pathLst>
            </a:custGeom>
            <a:solidFill>
              <a:srgbClr val="4F5AAF"/>
            </a:solidFill>
            <a:ln cap="rnd">
              <a:noFill/>
              <a:prstDash val="solid"/>
              <a:round/>
            </a:ln>
          </p:spPr>
        </p:sp>
        <p:sp>
          <p:nvSpPr>
            <p:cNvPr name="TextBox 4" id="4"/>
            <p:cNvSpPr txBox="true"/>
            <p:nvPr/>
          </p:nvSpPr>
          <p:spPr>
            <a:xfrm>
              <a:off x="0" y="-57150"/>
              <a:ext cx="4465383" cy="2415273"/>
            </a:xfrm>
            <a:prstGeom prst="rect">
              <a:avLst/>
            </a:prstGeom>
          </p:spPr>
          <p:txBody>
            <a:bodyPr anchor="ctr" rtlCol="false" tIns="50800" lIns="50800" bIns="50800" rIns="50800"/>
            <a:lstStyle/>
            <a:p>
              <a:pPr algn="ctr" marL="0" indent="0" lvl="0">
                <a:lnSpc>
                  <a:spcPts val="3359"/>
                </a:lnSpc>
                <a:spcBef>
                  <a:spcPct val="0"/>
                </a:spcBef>
              </a:pPr>
            </a:p>
          </p:txBody>
        </p:sp>
      </p:grpSp>
      <p:sp>
        <p:nvSpPr>
          <p:cNvPr name="Freeform 5" id="5"/>
          <p:cNvSpPr/>
          <p:nvPr/>
        </p:nvSpPr>
        <p:spPr>
          <a:xfrm flipH="false" flipV="false" rot="0">
            <a:off x="6527912" y="3148128"/>
            <a:ext cx="10917553" cy="2474007"/>
          </a:xfrm>
          <a:custGeom>
            <a:avLst/>
            <a:gdLst/>
            <a:ahLst/>
            <a:cxnLst/>
            <a:rect r="r" b="b" t="t" l="l"/>
            <a:pathLst>
              <a:path h="2474007" w="10917553">
                <a:moveTo>
                  <a:pt x="0" y="0"/>
                </a:moveTo>
                <a:lnTo>
                  <a:pt x="10917553" y="0"/>
                </a:lnTo>
                <a:lnTo>
                  <a:pt x="10917553" y="2474007"/>
                </a:lnTo>
                <a:lnTo>
                  <a:pt x="0" y="2474007"/>
                </a:lnTo>
                <a:lnTo>
                  <a:pt x="0" y="0"/>
                </a:lnTo>
                <a:close/>
              </a:path>
            </a:pathLst>
          </a:custGeom>
          <a:blipFill>
            <a:blip r:embed="rId2"/>
            <a:stretch>
              <a:fillRect l="0" t="0" r="0" b="0"/>
            </a:stretch>
          </a:blipFill>
        </p:spPr>
      </p:sp>
      <p:sp>
        <p:nvSpPr>
          <p:cNvPr name="TextBox 6" id="6"/>
          <p:cNvSpPr txBox="true"/>
          <p:nvPr/>
        </p:nvSpPr>
        <p:spPr>
          <a:xfrm rot="0">
            <a:off x="666750" y="1525445"/>
            <a:ext cx="5861162" cy="7169434"/>
          </a:xfrm>
          <a:prstGeom prst="rect">
            <a:avLst/>
          </a:prstGeom>
        </p:spPr>
        <p:txBody>
          <a:bodyPr anchor="t" rtlCol="false" tIns="0" lIns="0" bIns="0" rIns="0">
            <a:spAutoFit/>
          </a:bodyPr>
          <a:lstStyle/>
          <a:p>
            <a:pPr algn="l">
              <a:lnSpc>
                <a:spcPts val="4359"/>
              </a:lnSpc>
              <a:spcBef>
                <a:spcPct val="0"/>
              </a:spcBef>
            </a:pPr>
            <a:r>
              <a:rPr lang="en-US" sz="3113">
                <a:solidFill>
                  <a:srgbClr val="FFFFFF"/>
                </a:solidFill>
                <a:latin typeface="Helvetica World"/>
                <a:ea typeface="Helvetica World"/>
                <a:cs typeface="Helvetica World"/>
                <a:sym typeface="Helvetica World"/>
              </a:rPr>
              <a:t>S</a:t>
            </a:r>
            <a:r>
              <a:rPr lang="en-US" sz="3113">
                <a:solidFill>
                  <a:srgbClr val="FFFFFF"/>
                </a:solidFill>
                <a:latin typeface="Helvetica World"/>
                <a:ea typeface="Helvetica World"/>
                <a:cs typeface="Helvetica World"/>
                <a:sym typeface="Helvetica World"/>
              </a:rPr>
              <a:t>end the updated state of the algorithm to the VoronoiObserver.</a:t>
            </a:r>
          </a:p>
          <a:p>
            <a:pPr algn="l">
              <a:lnSpc>
                <a:spcPts val="4359"/>
              </a:lnSpc>
              <a:spcBef>
                <a:spcPct val="0"/>
              </a:spcBef>
            </a:pPr>
            <a:r>
              <a:rPr lang="en-US" sz="3113">
                <a:solidFill>
                  <a:srgbClr val="FFFFFF"/>
                </a:solidFill>
                <a:latin typeface="Helvetica World"/>
                <a:ea typeface="Helvetica World"/>
                <a:cs typeface="Helvetica World"/>
                <a:sym typeface="Helvetica World"/>
              </a:rPr>
              <a:t> </a:t>
            </a:r>
          </a:p>
          <a:p>
            <a:pPr algn="l">
              <a:lnSpc>
                <a:spcPts val="4359"/>
              </a:lnSpc>
              <a:spcBef>
                <a:spcPct val="0"/>
              </a:spcBef>
            </a:pPr>
            <a:r>
              <a:rPr lang="en-US" sz="3113">
                <a:solidFill>
                  <a:srgbClr val="FFFFFF"/>
                </a:solidFill>
                <a:latin typeface="Helvetica World"/>
                <a:ea typeface="Helvetica World"/>
                <a:cs typeface="Helvetica World"/>
                <a:sym typeface="Helvetica World"/>
              </a:rPr>
              <a:t>Parameters</a:t>
            </a:r>
          </a:p>
          <a:p>
            <a:pPr algn="l">
              <a:lnSpc>
                <a:spcPts val="4359"/>
              </a:lnSpc>
              <a:spcBef>
                <a:spcPct val="0"/>
              </a:spcBef>
            </a:pPr>
            <a:r>
              <a:rPr lang="en-US" sz="3113">
                <a:solidFill>
                  <a:srgbClr val="FFFFFF"/>
                </a:solidFill>
                <a:latin typeface="Helvetica World"/>
                <a:ea typeface="Helvetica World"/>
                <a:cs typeface="Helvetica World"/>
                <a:sym typeface="Helvetica World"/>
              </a:rPr>
              <a:t>----------</a:t>
            </a:r>
          </a:p>
          <a:p>
            <a:pPr algn="l">
              <a:lnSpc>
                <a:spcPts val="4359"/>
              </a:lnSpc>
              <a:spcBef>
                <a:spcPct val="0"/>
              </a:spcBef>
            </a:pPr>
            <a:r>
              <a:rPr lang="en-US" sz="3113">
                <a:solidFill>
                  <a:srgbClr val="FFFFFF"/>
                </a:solidFill>
                <a:latin typeface="Helvetica World"/>
                <a:ea typeface="Helvetica World"/>
                <a:cs typeface="Helvetica World"/>
                <a:sym typeface="Helvetica World"/>
              </a:rPr>
              <a:t>subject: Algorithm</a:t>
            </a:r>
          </a:p>
          <a:p>
            <a:pPr algn="l">
              <a:lnSpc>
                <a:spcPts val="4359"/>
              </a:lnSpc>
              <a:spcBef>
                <a:spcPct val="0"/>
              </a:spcBef>
            </a:pPr>
            <a:r>
              <a:rPr lang="en-US" sz="3113">
                <a:solidFill>
                  <a:srgbClr val="FFFFFF"/>
                </a:solidFill>
                <a:latin typeface="Helvetica World"/>
                <a:ea typeface="Helvetica World"/>
                <a:cs typeface="Helvetica World"/>
                <a:sym typeface="Helvetica World"/>
              </a:rPr>
              <a:t>The algorithm to observe</a:t>
            </a:r>
          </a:p>
          <a:p>
            <a:pPr algn="l">
              <a:lnSpc>
                <a:spcPts val="4359"/>
              </a:lnSpc>
              <a:spcBef>
                <a:spcPct val="0"/>
              </a:spcBef>
            </a:pPr>
            <a:r>
              <a:rPr lang="en-US" sz="3113">
                <a:solidFill>
                  <a:srgbClr val="FFFFFF"/>
                </a:solidFill>
                <a:latin typeface="Helvetica World"/>
                <a:ea typeface="Helvetica World"/>
                <a:cs typeface="Helvetica World"/>
                <a:sym typeface="Helvetica World"/>
              </a:rPr>
              <a:t>message: Message</a:t>
            </a:r>
          </a:p>
          <a:p>
            <a:pPr algn="l">
              <a:lnSpc>
                <a:spcPts val="4359"/>
              </a:lnSpc>
              <a:spcBef>
                <a:spcPct val="0"/>
              </a:spcBef>
            </a:pPr>
            <a:r>
              <a:rPr lang="en-US" sz="3113">
                <a:solidFill>
                  <a:srgbClr val="FFFFFF"/>
                </a:solidFill>
                <a:latin typeface="Helvetica World"/>
                <a:ea typeface="Helvetica World"/>
                <a:cs typeface="Helvetica World"/>
                <a:sym typeface="Helvetica World"/>
              </a:rPr>
              <a:t>The message type</a:t>
            </a:r>
          </a:p>
          <a:p>
            <a:pPr algn="l">
              <a:lnSpc>
                <a:spcPts val="4359"/>
              </a:lnSpc>
              <a:spcBef>
                <a:spcPct val="0"/>
              </a:spcBef>
            </a:pPr>
            <a:r>
              <a:rPr lang="en-US" sz="3113">
                <a:solidFill>
                  <a:srgbClr val="FFFFFF"/>
                </a:solidFill>
                <a:latin typeface="Helvetica World"/>
                <a:ea typeface="Helvetica World"/>
                <a:cs typeface="Helvetica World"/>
                <a:sym typeface="Helvetica World"/>
              </a:rPr>
              <a:t>kwargs: dict</a:t>
            </a:r>
          </a:p>
          <a:p>
            <a:pPr algn="l">
              <a:lnSpc>
                <a:spcPts val="4359"/>
              </a:lnSpc>
              <a:spcBef>
                <a:spcPct val="0"/>
              </a:spcBef>
            </a:pPr>
            <a:r>
              <a:rPr lang="en-US" sz="3113">
                <a:solidFill>
                  <a:srgbClr val="FFFFFF"/>
                </a:solidFill>
                <a:latin typeface="Helvetica World"/>
                <a:ea typeface="Helvetica World"/>
                <a:cs typeface="Helvetica World"/>
                <a:sym typeface="Helvetica World"/>
              </a:rPr>
              <a:t>Keyword arguments that include a payload-parameter of type str</a:t>
            </a:r>
          </a:p>
          <a:p>
            <a:pPr algn="l">
              <a:lnSpc>
                <a:spcPts val="4359"/>
              </a:lnSpc>
              <a:spcBef>
                <a:spcPct val="0"/>
              </a:spcBef>
            </a:pPr>
          </a:p>
        </p:txBody>
      </p:sp>
    </p:spTree>
  </p:cSld>
  <p:clrMapOvr>
    <a:masterClrMapping/>
  </p:clrMapOvr>
</p:sld>
</file>

<file path=ppt/slides/slide166.xml><?xml version="1.0" encoding="utf-8"?>
<p:sld xmlns:p="http://schemas.openxmlformats.org/presentationml/2006/main" xmlns:a="http://schemas.openxmlformats.org/drawingml/2006/main" xmlns:r="http://schemas.openxmlformats.org/officeDocument/2006/relationships">
  <p:cSld>
    <p:bg>
      <p:bgPr>
        <a:solidFill>
          <a:srgbClr val="1E1E3F"/>
        </a:solidFill>
      </p:bgPr>
    </p:bg>
    <p:spTree>
      <p:nvGrpSpPr>
        <p:cNvPr id="1" name=""/>
        <p:cNvGrpSpPr/>
        <p:nvPr/>
      </p:nvGrpSpPr>
      <p:grpSpPr>
        <a:xfrm>
          <a:off x="0" y="0"/>
          <a:ext cx="0" cy="0"/>
          <a:chOff x="0" y="0"/>
          <a:chExt cx="0" cy="0"/>
        </a:xfrm>
      </p:grpSpPr>
      <p:grpSp>
        <p:nvGrpSpPr>
          <p:cNvPr name="Group 2" id="2"/>
          <p:cNvGrpSpPr/>
          <p:nvPr/>
        </p:nvGrpSpPr>
        <p:grpSpPr>
          <a:xfrm rot="0">
            <a:off x="666750" y="666750"/>
            <a:ext cx="16954500" cy="8953500"/>
            <a:chOff x="0" y="0"/>
            <a:chExt cx="4465383" cy="2358123"/>
          </a:xfrm>
        </p:grpSpPr>
        <p:sp>
          <p:nvSpPr>
            <p:cNvPr name="Freeform 3" id="3"/>
            <p:cNvSpPr/>
            <p:nvPr/>
          </p:nvSpPr>
          <p:spPr>
            <a:xfrm flipH="false" flipV="false" rot="0">
              <a:off x="0" y="0"/>
              <a:ext cx="4465383" cy="2358124"/>
            </a:xfrm>
            <a:custGeom>
              <a:avLst/>
              <a:gdLst/>
              <a:ahLst/>
              <a:cxnLst/>
              <a:rect r="r" b="b" t="t" l="l"/>
              <a:pathLst>
                <a:path h="2358124" w="4465383">
                  <a:moveTo>
                    <a:pt x="20548" y="0"/>
                  </a:moveTo>
                  <a:lnTo>
                    <a:pt x="4444835" y="0"/>
                  </a:lnTo>
                  <a:cubicBezTo>
                    <a:pt x="4456183" y="0"/>
                    <a:pt x="4465383" y="9200"/>
                    <a:pt x="4465383" y="20548"/>
                  </a:cubicBezTo>
                  <a:lnTo>
                    <a:pt x="4465383" y="2337575"/>
                  </a:lnTo>
                  <a:cubicBezTo>
                    <a:pt x="4465383" y="2348924"/>
                    <a:pt x="4456183" y="2358124"/>
                    <a:pt x="4444835" y="2358124"/>
                  </a:cubicBezTo>
                  <a:lnTo>
                    <a:pt x="20548" y="2358124"/>
                  </a:lnTo>
                  <a:cubicBezTo>
                    <a:pt x="9200" y="2358124"/>
                    <a:pt x="0" y="2348924"/>
                    <a:pt x="0" y="2337575"/>
                  </a:cubicBezTo>
                  <a:lnTo>
                    <a:pt x="0" y="20548"/>
                  </a:lnTo>
                  <a:cubicBezTo>
                    <a:pt x="0" y="9200"/>
                    <a:pt x="9200" y="0"/>
                    <a:pt x="20548" y="0"/>
                  </a:cubicBezTo>
                  <a:close/>
                </a:path>
              </a:pathLst>
            </a:custGeom>
            <a:solidFill>
              <a:srgbClr val="4F5AAF"/>
            </a:solidFill>
            <a:ln cap="rnd">
              <a:noFill/>
              <a:prstDash val="solid"/>
              <a:round/>
            </a:ln>
          </p:spPr>
        </p:sp>
        <p:sp>
          <p:nvSpPr>
            <p:cNvPr name="TextBox 4" id="4"/>
            <p:cNvSpPr txBox="true"/>
            <p:nvPr/>
          </p:nvSpPr>
          <p:spPr>
            <a:xfrm>
              <a:off x="0" y="-57150"/>
              <a:ext cx="4465383" cy="2415273"/>
            </a:xfrm>
            <a:prstGeom prst="rect">
              <a:avLst/>
            </a:prstGeom>
          </p:spPr>
          <p:txBody>
            <a:bodyPr anchor="ctr" rtlCol="false" tIns="50800" lIns="50800" bIns="50800" rIns="50800"/>
            <a:lstStyle/>
            <a:p>
              <a:pPr algn="ctr" marL="0" indent="0" lvl="0">
                <a:lnSpc>
                  <a:spcPts val="3359"/>
                </a:lnSpc>
                <a:spcBef>
                  <a:spcPct val="0"/>
                </a:spcBef>
              </a:pPr>
            </a:p>
          </p:txBody>
        </p:sp>
      </p:grpSp>
      <p:sp>
        <p:nvSpPr>
          <p:cNvPr name="Freeform 5" id="5"/>
          <p:cNvSpPr/>
          <p:nvPr/>
        </p:nvSpPr>
        <p:spPr>
          <a:xfrm flipH="false" flipV="false" rot="0">
            <a:off x="9681680" y="2659380"/>
            <a:ext cx="7577620" cy="5079734"/>
          </a:xfrm>
          <a:custGeom>
            <a:avLst/>
            <a:gdLst/>
            <a:ahLst/>
            <a:cxnLst/>
            <a:rect r="r" b="b" t="t" l="l"/>
            <a:pathLst>
              <a:path h="5079734" w="7577620">
                <a:moveTo>
                  <a:pt x="0" y="0"/>
                </a:moveTo>
                <a:lnTo>
                  <a:pt x="7577620" y="0"/>
                </a:lnTo>
                <a:lnTo>
                  <a:pt x="7577620" y="5079734"/>
                </a:lnTo>
                <a:lnTo>
                  <a:pt x="0" y="5079734"/>
                </a:lnTo>
                <a:lnTo>
                  <a:pt x="0" y="0"/>
                </a:lnTo>
                <a:close/>
              </a:path>
            </a:pathLst>
          </a:custGeom>
          <a:blipFill>
            <a:blip r:embed="rId2"/>
            <a:stretch>
              <a:fillRect l="0" t="0" r="0" b="0"/>
            </a:stretch>
          </a:blipFill>
        </p:spPr>
      </p:sp>
      <p:sp>
        <p:nvSpPr>
          <p:cNvPr name="TextBox 6" id="6"/>
          <p:cNvSpPr txBox="true"/>
          <p:nvPr/>
        </p:nvSpPr>
        <p:spPr>
          <a:xfrm rot="0">
            <a:off x="1028700" y="2602230"/>
            <a:ext cx="7599164" cy="5025390"/>
          </a:xfrm>
          <a:prstGeom prst="rect">
            <a:avLst/>
          </a:prstGeom>
        </p:spPr>
        <p:txBody>
          <a:bodyPr anchor="t" rtlCol="false" tIns="0" lIns="0" bIns="0" rIns="0">
            <a:spAutoFit/>
          </a:bodyPr>
          <a:lstStyle/>
          <a:p>
            <a:pPr algn="l">
              <a:lnSpc>
                <a:spcPts val="3359"/>
              </a:lnSpc>
              <a:spcBef>
                <a:spcPct val="0"/>
              </a:spcBef>
            </a:pPr>
            <a:r>
              <a:rPr lang="en-US" sz="2400">
                <a:solidFill>
                  <a:srgbClr val="FFFFFF"/>
                </a:solidFill>
                <a:latin typeface="Helvetica World"/>
                <a:ea typeface="Helvetica World"/>
                <a:cs typeface="Helvetica World"/>
                <a:sym typeface="Helvetica World"/>
              </a:rPr>
              <a:t>Enum class for message types.</a:t>
            </a:r>
          </a:p>
          <a:p>
            <a:pPr algn="l">
              <a:lnSpc>
                <a:spcPts val="3359"/>
              </a:lnSpc>
              <a:spcBef>
                <a:spcPct val="0"/>
              </a:spcBef>
            </a:pPr>
            <a:r>
              <a:rPr lang="en-US" sz="2400">
                <a:solidFill>
                  <a:srgbClr val="FFFFFF"/>
                </a:solidFill>
                <a:latin typeface="Helvetica World"/>
                <a:ea typeface="Helvetica World"/>
                <a:cs typeface="Helvetica World"/>
                <a:sym typeface="Helvetica World"/>
              </a:rPr>
              <a:t> </a:t>
            </a:r>
          </a:p>
          <a:p>
            <a:pPr algn="l">
              <a:lnSpc>
                <a:spcPts val="3359"/>
              </a:lnSpc>
              <a:spcBef>
                <a:spcPct val="0"/>
              </a:spcBef>
            </a:pPr>
            <a:r>
              <a:rPr lang="en-US" sz="2400">
                <a:solidFill>
                  <a:srgbClr val="FFFFFF"/>
                </a:solidFill>
                <a:latin typeface="Helvetica World"/>
                <a:ea typeface="Helvetica World"/>
                <a:cs typeface="Helvetica World"/>
                <a:sym typeface="Helvetica World"/>
              </a:rPr>
              <a:t>Attributes</a:t>
            </a:r>
          </a:p>
          <a:p>
            <a:pPr algn="l">
              <a:lnSpc>
                <a:spcPts val="3359"/>
              </a:lnSpc>
              <a:spcBef>
                <a:spcPct val="0"/>
              </a:spcBef>
            </a:pPr>
            <a:r>
              <a:rPr lang="en-US" sz="2400">
                <a:solidFill>
                  <a:srgbClr val="FFFFFF"/>
                </a:solidFill>
                <a:latin typeface="Helvetica World"/>
                <a:ea typeface="Helvetica World"/>
                <a:cs typeface="Helvetica World"/>
                <a:sym typeface="Helvetica World"/>
              </a:rPr>
              <a:t>----------</a:t>
            </a:r>
          </a:p>
          <a:p>
            <a:pPr algn="l">
              <a:lnSpc>
                <a:spcPts val="3359"/>
              </a:lnSpc>
              <a:spcBef>
                <a:spcPct val="0"/>
              </a:spcBef>
            </a:pPr>
            <a:r>
              <a:rPr lang="en-US" sz="2400">
                <a:solidFill>
                  <a:srgbClr val="FFFFFF"/>
                </a:solidFill>
                <a:latin typeface="Helvetica World"/>
                <a:ea typeface="Helvetica World"/>
                <a:cs typeface="Helvetica World"/>
                <a:sym typeface="Helvetica World"/>
              </a:rPr>
              <a:t>STEP_FINISHED</a:t>
            </a:r>
          </a:p>
          <a:p>
            <a:pPr algn="l">
              <a:lnSpc>
                <a:spcPts val="3359"/>
              </a:lnSpc>
              <a:spcBef>
                <a:spcPct val="0"/>
              </a:spcBef>
            </a:pPr>
            <a:r>
              <a:rPr lang="en-US" sz="2400">
                <a:solidFill>
                  <a:srgbClr val="FFFFFF"/>
                </a:solidFill>
                <a:latin typeface="Helvetica World"/>
                <a:ea typeface="Helvetica World"/>
                <a:cs typeface="Helvetica World"/>
                <a:sym typeface="Helvetica World"/>
              </a:rPr>
              <a:t>Indicates that the algorithm processed one event</a:t>
            </a:r>
          </a:p>
          <a:p>
            <a:pPr algn="l">
              <a:lnSpc>
                <a:spcPts val="3359"/>
              </a:lnSpc>
              <a:spcBef>
                <a:spcPct val="0"/>
              </a:spcBef>
            </a:pPr>
            <a:r>
              <a:rPr lang="en-US" sz="2400">
                <a:solidFill>
                  <a:srgbClr val="FFFFFF"/>
                </a:solidFill>
                <a:latin typeface="Helvetica World"/>
                <a:ea typeface="Helvetica World"/>
                <a:cs typeface="Helvetica World"/>
                <a:sym typeface="Helvetica World"/>
              </a:rPr>
              <a:t>SWEEP_FINISHED</a:t>
            </a:r>
          </a:p>
          <a:p>
            <a:pPr algn="l">
              <a:lnSpc>
                <a:spcPts val="3359"/>
              </a:lnSpc>
              <a:spcBef>
                <a:spcPct val="0"/>
              </a:spcBef>
            </a:pPr>
            <a:r>
              <a:rPr lang="en-US" sz="2400">
                <a:solidFill>
                  <a:srgbClr val="FFFFFF"/>
                </a:solidFill>
                <a:latin typeface="Helvetica World"/>
                <a:ea typeface="Helvetica World"/>
                <a:cs typeface="Helvetica World"/>
                <a:sym typeface="Helvetica World"/>
              </a:rPr>
              <a:t>Indicates that the sweep line algorithm is finished</a:t>
            </a:r>
          </a:p>
          <a:p>
            <a:pPr algn="l">
              <a:lnSpc>
                <a:spcPts val="3359"/>
              </a:lnSpc>
              <a:spcBef>
                <a:spcPct val="0"/>
              </a:spcBef>
            </a:pPr>
            <a:r>
              <a:rPr lang="en-US" sz="2400">
                <a:solidFill>
                  <a:srgbClr val="FFFFFF"/>
                </a:solidFill>
                <a:latin typeface="Helvetica World"/>
                <a:ea typeface="Helvetica World"/>
                <a:cs typeface="Helvetica World"/>
                <a:sym typeface="Helvetica World"/>
              </a:rPr>
              <a:t>VORONOI_FINISHED</a:t>
            </a:r>
          </a:p>
          <a:p>
            <a:pPr algn="l">
              <a:lnSpc>
                <a:spcPts val="3359"/>
              </a:lnSpc>
              <a:spcBef>
                <a:spcPct val="0"/>
              </a:spcBef>
            </a:pPr>
            <a:r>
              <a:rPr lang="en-US" sz="2400">
                <a:solidFill>
                  <a:srgbClr val="FFFFFF"/>
                </a:solidFill>
                <a:latin typeface="Helvetica World"/>
                <a:ea typeface="Helvetica World"/>
                <a:cs typeface="Helvetica World"/>
                <a:sym typeface="Helvetica World"/>
              </a:rPr>
              <a:t>Indicates that the voronoi diagram is clipped and cleaned</a:t>
            </a:r>
          </a:p>
          <a:p>
            <a:pPr algn="l">
              <a:lnSpc>
                <a:spcPts val="3359"/>
              </a:lnSpc>
              <a:spcBef>
                <a:spcPct val="0"/>
              </a:spcBef>
            </a:pPr>
            <a:r>
              <a:rPr lang="en-US" sz="2400">
                <a:solidFill>
                  <a:srgbClr val="FFFFFF"/>
                </a:solidFill>
                <a:latin typeface="Helvetica World"/>
                <a:ea typeface="Helvetica World"/>
                <a:cs typeface="Helvetica World"/>
                <a:sym typeface="Helvetica World"/>
              </a:rPr>
              <a:t>DEBUG</a:t>
            </a:r>
          </a:p>
          <a:p>
            <a:pPr algn="l">
              <a:lnSpc>
                <a:spcPts val="3359"/>
              </a:lnSpc>
              <a:spcBef>
                <a:spcPct val="0"/>
              </a:spcBef>
            </a:pPr>
            <a:r>
              <a:rPr lang="en-US" sz="2400">
                <a:solidFill>
                  <a:srgbClr val="FFFFFF"/>
                </a:solidFill>
                <a:latin typeface="Helvetica World"/>
                <a:ea typeface="Helvetica World"/>
                <a:cs typeface="Helvetica World"/>
                <a:sym typeface="Helvetica World"/>
              </a:rPr>
              <a:t>Indicates that this message is a debugging-message</a:t>
            </a:r>
          </a:p>
        </p:txBody>
      </p:sp>
    </p:spTree>
  </p:cSld>
  <p:clrMapOvr>
    <a:masterClrMapping/>
  </p:clrMapOvr>
</p:sld>
</file>

<file path=ppt/slides/slide167.xml><?xml version="1.0" encoding="utf-8"?>
<p:sld xmlns:p="http://schemas.openxmlformats.org/presentationml/2006/main" xmlns:a="http://schemas.openxmlformats.org/drawingml/2006/main" xmlns:r="http://schemas.openxmlformats.org/officeDocument/2006/relationships">
  <p:cSld>
    <p:bg>
      <p:bgPr>
        <a:solidFill>
          <a:srgbClr val="1E1E3F"/>
        </a:solidFill>
      </p:bgPr>
    </p:bg>
    <p:spTree>
      <p:nvGrpSpPr>
        <p:cNvPr id="1" name=""/>
        <p:cNvGrpSpPr/>
        <p:nvPr/>
      </p:nvGrpSpPr>
      <p:grpSpPr>
        <a:xfrm>
          <a:off x="0" y="0"/>
          <a:ext cx="0" cy="0"/>
          <a:chOff x="0" y="0"/>
          <a:chExt cx="0" cy="0"/>
        </a:xfrm>
      </p:grpSpPr>
      <p:grpSp>
        <p:nvGrpSpPr>
          <p:cNvPr name="Group 2" id="2"/>
          <p:cNvGrpSpPr/>
          <p:nvPr/>
        </p:nvGrpSpPr>
        <p:grpSpPr>
          <a:xfrm rot="0">
            <a:off x="666750" y="666750"/>
            <a:ext cx="16954500" cy="8953500"/>
            <a:chOff x="0" y="0"/>
            <a:chExt cx="4465383" cy="2358123"/>
          </a:xfrm>
        </p:grpSpPr>
        <p:sp>
          <p:nvSpPr>
            <p:cNvPr name="Freeform 3" id="3"/>
            <p:cNvSpPr/>
            <p:nvPr/>
          </p:nvSpPr>
          <p:spPr>
            <a:xfrm flipH="false" flipV="false" rot="0">
              <a:off x="0" y="0"/>
              <a:ext cx="4465383" cy="2358124"/>
            </a:xfrm>
            <a:custGeom>
              <a:avLst/>
              <a:gdLst/>
              <a:ahLst/>
              <a:cxnLst/>
              <a:rect r="r" b="b" t="t" l="l"/>
              <a:pathLst>
                <a:path h="2358124" w="4465383">
                  <a:moveTo>
                    <a:pt x="20548" y="0"/>
                  </a:moveTo>
                  <a:lnTo>
                    <a:pt x="4444835" y="0"/>
                  </a:lnTo>
                  <a:cubicBezTo>
                    <a:pt x="4456183" y="0"/>
                    <a:pt x="4465383" y="9200"/>
                    <a:pt x="4465383" y="20548"/>
                  </a:cubicBezTo>
                  <a:lnTo>
                    <a:pt x="4465383" y="2337575"/>
                  </a:lnTo>
                  <a:cubicBezTo>
                    <a:pt x="4465383" y="2348924"/>
                    <a:pt x="4456183" y="2358124"/>
                    <a:pt x="4444835" y="2358124"/>
                  </a:cubicBezTo>
                  <a:lnTo>
                    <a:pt x="20548" y="2358124"/>
                  </a:lnTo>
                  <a:cubicBezTo>
                    <a:pt x="9200" y="2358124"/>
                    <a:pt x="0" y="2348924"/>
                    <a:pt x="0" y="2337575"/>
                  </a:cubicBezTo>
                  <a:lnTo>
                    <a:pt x="0" y="20548"/>
                  </a:lnTo>
                  <a:cubicBezTo>
                    <a:pt x="0" y="9200"/>
                    <a:pt x="9200" y="0"/>
                    <a:pt x="20548" y="0"/>
                  </a:cubicBezTo>
                  <a:close/>
                </a:path>
              </a:pathLst>
            </a:custGeom>
            <a:solidFill>
              <a:srgbClr val="4F5AAF"/>
            </a:solidFill>
            <a:ln cap="rnd">
              <a:noFill/>
              <a:prstDash val="solid"/>
              <a:round/>
            </a:ln>
          </p:spPr>
        </p:sp>
        <p:sp>
          <p:nvSpPr>
            <p:cNvPr name="TextBox 4" id="4"/>
            <p:cNvSpPr txBox="true"/>
            <p:nvPr/>
          </p:nvSpPr>
          <p:spPr>
            <a:xfrm>
              <a:off x="0" y="-57150"/>
              <a:ext cx="4465383" cy="2415273"/>
            </a:xfrm>
            <a:prstGeom prst="rect">
              <a:avLst/>
            </a:prstGeom>
          </p:spPr>
          <p:txBody>
            <a:bodyPr anchor="ctr" rtlCol="false" tIns="50800" lIns="50800" bIns="50800" rIns="50800"/>
            <a:lstStyle/>
            <a:p>
              <a:pPr algn="ctr" marL="0" indent="0" lvl="0">
                <a:lnSpc>
                  <a:spcPts val="3359"/>
                </a:lnSpc>
                <a:spcBef>
                  <a:spcPct val="0"/>
                </a:spcBef>
              </a:pPr>
            </a:p>
          </p:txBody>
        </p:sp>
      </p:grpSp>
      <p:sp>
        <p:nvSpPr>
          <p:cNvPr name="Freeform 5" id="5"/>
          <p:cNvSpPr/>
          <p:nvPr/>
        </p:nvSpPr>
        <p:spPr>
          <a:xfrm flipH="false" flipV="false" rot="0">
            <a:off x="8300630" y="2867260"/>
            <a:ext cx="9320620" cy="3918897"/>
          </a:xfrm>
          <a:custGeom>
            <a:avLst/>
            <a:gdLst/>
            <a:ahLst/>
            <a:cxnLst/>
            <a:rect r="r" b="b" t="t" l="l"/>
            <a:pathLst>
              <a:path h="3918897" w="9320620">
                <a:moveTo>
                  <a:pt x="0" y="0"/>
                </a:moveTo>
                <a:lnTo>
                  <a:pt x="9320620" y="0"/>
                </a:lnTo>
                <a:lnTo>
                  <a:pt x="9320620" y="3918897"/>
                </a:lnTo>
                <a:lnTo>
                  <a:pt x="0" y="3918897"/>
                </a:lnTo>
                <a:lnTo>
                  <a:pt x="0" y="0"/>
                </a:lnTo>
                <a:close/>
              </a:path>
            </a:pathLst>
          </a:custGeom>
          <a:blipFill>
            <a:blip r:embed="rId2"/>
            <a:stretch>
              <a:fillRect l="0" t="0" r="0" b="0"/>
            </a:stretch>
          </a:blipFill>
        </p:spPr>
      </p:sp>
      <p:sp>
        <p:nvSpPr>
          <p:cNvPr name="TextBox 6" id="6"/>
          <p:cNvSpPr txBox="true"/>
          <p:nvPr/>
        </p:nvSpPr>
        <p:spPr>
          <a:xfrm rot="0">
            <a:off x="742871" y="1161909"/>
            <a:ext cx="7557758" cy="7291499"/>
          </a:xfrm>
          <a:prstGeom prst="rect">
            <a:avLst/>
          </a:prstGeom>
        </p:spPr>
        <p:txBody>
          <a:bodyPr anchor="t" rtlCol="false" tIns="0" lIns="0" bIns="0" rIns="0">
            <a:spAutoFit/>
          </a:bodyPr>
          <a:lstStyle/>
          <a:p>
            <a:pPr algn="l">
              <a:lnSpc>
                <a:spcPts val="2341"/>
              </a:lnSpc>
              <a:spcBef>
                <a:spcPct val="0"/>
              </a:spcBef>
            </a:pPr>
          </a:p>
          <a:p>
            <a:pPr algn="l">
              <a:lnSpc>
                <a:spcPts val="3144"/>
              </a:lnSpc>
              <a:spcBef>
                <a:spcPct val="0"/>
              </a:spcBef>
            </a:pPr>
            <a:r>
              <a:rPr lang="en-US" b="true" sz="2246">
                <a:solidFill>
                  <a:srgbClr val="FF6161"/>
                </a:solidFill>
                <a:latin typeface="Helvetica World Bold"/>
                <a:ea typeface="Helvetica World Bold"/>
                <a:cs typeface="Helvetica World Bold"/>
                <a:sym typeface="Helvetica World Bold"/>
              </a:rPr>
              <a:t>Description</a:t>
            </a:r>
          </a:p>
          <a:p>
            <a:pPr algn="l">
              <a:lnSpc>
                <a:spcPts val="2915"/>
              </a:lnSpc>
              <a:spcBef>
                <a:spcPct val="0"/>
              </a:spcBef>
            </a:pPr>
            <a:r>
              <a:rPr lang="en-US" sz="2082">
                <a:solidFill>
                  <a:srgbClr val="FFFFFF"/>
                </a:solidFill>
                <a:latin typeface="Helvetica World"/>
                <a:ea typeface="Helvetica World"/>
                <a:cs typeface="Helvetica World"/>
                <a:sym typeface="Helvetica World"/>
              </a:rPr>
              <a:t>Represents the Subject in the Observer pattern.</a:t>
            </a:r>
          </a:p>
          <a:p>
            <a:pPr algn="l">
              <a:lnSpc>
                <a:spcPts val="2915"/>
              </a:lnSpc>
              <a:spcBef>
                <a:spcPct val="0"/>
              </a:spcBef>
            </a:pPr>
            <a:r>
              <a:rPr lang="en-US" sz="2082">
                <a:solidFill>
                  <a:srgbClr val="FFFFFF"/>
                </a:solidFill>
                <a:latin typeface="Helvetica World"/>
                <a:ea typeface="Helvetica World"/>
                <a:cs typeface="Helvetica World"/>
                <a:sym typeface="Helvetica World"/>
              </a:rPr>
              <a:t>M</a:t>
            </a:r>
            <a:r>
              <a:rPr lang="en-US" sz="2082">
                <a:solidFill>
                  <a:srgbClr val="FFFFFF"/>
                </a:solidFill>
                <a:latin typeface="Helvetica World"/>
                <a:ea typeface="Helvetica World"/>
                <a:cs typeface="Helvetica World"/>
                <a:sym typeface="Helvetica World"/>
              </a:rPr>
              <a:t>anages</a:t>
            </a:r>
            <a:r>
              <a:rPr lang="en-US" sz="2082">
                <a:solidFill>
                  <a:srgbClr val="FFFFFF"/>
                </a:solidFill>
                <a:latin typeface="Helvetica World"/>
                <a:ea typeface="Helvetica World"/>
                <a:cs typeface="Helvetica World"/>
                <a:sym typeface="Helvetica World"/>
              </a:rPr>
              <a:t> a list of observers and child subjects for event notifications.</a:t>
            </a:r>
          </a:p>
          <a:p>
            <a:pPr algn="l">
              <a:lnSpc>
                <a:spcPts val="2915"/>
              </a:lnSpc>
              <a:spcBef>
                <a:spcPct val="0"/>
              </a:spcBef>
            </a:pPr>
            <a:r>
              <a:rPr lang="en-US" sz="2082">
                <a:solidFill>
                  <a:srgbClr val="FFFFFF"/>
                </a:solidFill>
                <a:latin typeface="Helvetica World"/>
                <a:ea typeface="Helvetica World"/>
                <a:cs typeface="Helvetica World"/>
                <a:sym typeface="Helvetica World"/>
              </a:rPr>
              <a:t>⸻</a:t>
            </a:r>
          </a:p>
          <a:p>
            <a:pPr algn="l">
              <a:lnSpc>
                <a:spcPts val="2915"/>
              </a:lnSpc>
              <a:spcBef>
                <a:spcPct val="0"/>
              </a:spcBef>
            </a:pPr>
            <a:r>
              <a:rPr lang="en-US" sz="2082">
                <a:solidFill>
                  <a:srgbClr val="FFFFFF"/>
                </a:solidFill>
                <a:latin typeface="Helvetica World"/>
                <a:ea typeface="Helvetica World"/>
                <a:cs typeface="Helvetica World"/>
                <a:sym typeface="Helvetica World"/>
              </a:rPr>
              <a:t>Parameters</a:t>
            </a:r>
          </a:p>
          <a:p>
            <a:pPr algn="l">
              <a:lnSpc>
                <a:spcPts val="2915"/>
              </a:lnSpc>
              <a:spcBef>
                <a:spcPct val="0"/>
              </a:spcBef>
            </a:pPr>
            <a:r>
              <a:rPr lang="en-US" sz="2082">
                <a:solidFill>
                  <a:srgbClr val="FFFFFF"/>
                </a:solidFill>
                <a:latin typeface="Helvetica World"/>
                <a:ea typeface="Helvetica World"/>
                <a:cs typeface="Helvetica World"/>
                <a:sym typeface="Helvetica World"/>
              </a:rPr>
              <a:t>  •  This constructor takes no parameters beyond self.</a:t>
            </a:r>
          </a:p>
          <a:p>
            <a:pPr algn="l">
              <a:lnSpc>
                <a:spcPts val="2915"/>
              </a:lnSpc>
              <a:spcBef>
                <a:spcPct val="0"/>
              </a:spcBef>
            </a:pPr>
            <a:r>
              <a:rPr lang="en-US" sz="2082">
                <a:solidFill>
                  <a:srgbClr val="FFFFFF"/>
                </a:solidFill>
                <a:latin typeface="Helvetica World"/>
                <a:ea typeface="Helvetica World"/>
                <a:cs typeface="Helvetica World"/>
                <a:sym typeface="Helvetica World"/>
              </a:rPr>
              <a:t>⸻</a:t>
            </a:r>
          </a:p>
          <a:p>
            <a:pPr algn="l">
              <a:lnSpc>
                <a:spcPts val="2915"/>
              </a:lnSpc>
              <a:spcBef>
                <a:spcPct val="0"/>
              </a:spcBef>
            </a:pPr>
            <a:r>
              <a:rPr lang="en-US" sz="2082">
                <a:solidFill>
                  <a:srgbClr val="FFFFFF"/>
                </a:solidFill>
                <a:latin typeface="Helvetica World"/>
                <a:ea typeface="Helvetica World"/>
                <a:cs typeface="Helvetica World"/>
                <a:sym typeface="Helvetica World"/>
              </a:rPr>
              <a:t>Attributes Used</a:t>
            </a:r>
          </a:p>
          <a:p>
            <a:pPr algn="l">
              <a:lnSpc>
                <a:spcPts val="2915"/>
              </a:lnSpc>
              <a:spcBef>
                <a:spcPct val="0"/>
              </a:spcBef>
            </a:pPr>
            <a:r>
              <a:rPr lang="en-US" sz="2082">
                <a:solidFill>
                  <a:srgbClr val="FFFFFF"/>
                </a:solidFill>
                <a:latin typeface="Helvetica World"/>
                <a:ea typeface="Helvetica World"/>
                <a:cs typeface="Helvetica World"/>
                <a:sym typeface="Helvetica World"/>
              </a:rPr>
              <a:t>  •  self._observers – List of observers registered to receive updates.</a:t>
            </a:r>
          </a:p>
          <a:p>
            <a:pPr algn="l">
              <a:lnSpc>
                <a:spcPts val="2915"/>
              </a:lnSpc>
              <a:spcBef>
                <a:spcPct val="0"/>
              </a:spcBef>
            </a:pPr>
            <a:r>
              <a:rPr lang="en-US" sz="2082">
                <a:solidFill>
                  <a:srgbClr val="FFFFFF"/>
                </a:solidFill>
                <a:latin typeface="Helvetica World"/>
                <a:ea typeface="Helvetica World"/>
                <a:cs typeface="Helvetica World"/>
                <a:sym typeface="Helvetica World"/>
              </a:rPr>
              <a:t>  •  self._children – List of child subjects for hierarchical updates.</a:t>
            </a:r>
          </a:p>
          <a:p>
            <a:pPr algn="l">
              <a:lnSpc>
                <a:spcPts val="2915"/>
              </a:lnSpc>
              <a:spcBef>
                <a:spcPct val="0"/>
              </a:spcBef>
            </a:pPr>
            <a:r>
              <a:rPr lang="en-US" sz="2082">
                <a:solidFill>
                  <a:srgbClr val="FFFFFF"/>
                </a:solidFill>
                <a:latin typeface="Helvetica World"/>
                <a:ea typeface="Helvetica World"/>
                <a:cs typeface="Helvetica World"/>
                <a:sym typeface="Helvetica World"/>
              </a:rPr>
              <a:t>  •  self._root_sender – Reference to the root sender for propagating messages.</a:t>
            </a:r>
          </a:p>
          <a:p>
            <a:pPr algn="l">
              <a:lnSpc>
                <a:spcPts val="2915"/>
              </a:lnSpc>
              <a:spcBef>
                <a:spcPct val="0"/>
              </a:spcBef>
            </a:pPr>
            <a:r>
              <a:rPr lang="en-US" sz="2082">
                <a:solidFill>
                  <a:srgbClr val="FFFFFF"/>
                </a:solidFill>
                <a:latin typeface="Helvetica World"/>
                <a:ea typeface="Helvetica World"/>
                <a:cs typeface="Helvetica World"/>
                <a:sym typeface="Helvetica World"/>
              </a:rPr>
              <a:t>  •  self._child_sender – Reference to the child sender for hierarchical notifications.</a:t>
            </a:r>
          </a:p>
          <a:p>
            <a:pPr algn="l">
              <a:lnSpc>
                <a:spcPts val="2915"/>
              </a:lnSpc>
              <a:spcBef>
                <a:spcPct val="0"/>
              </a:spcBef>
            </a:pPr>
            <a:r>
              <a:rPr lang="en-US" sz="2082">
                <a:solidFill>
                  <a:srgbClr val="FFFFFF"/>
                </a:solidFill>
                <a:latin typeface="Helvetica World"/>
                <a:ea typeface="Helvetica World"/>
                <a:cs typeface="Helvetica World"/>
                <a:sym typeface="Helvetica World"/>
              </a:rPr>
              <a:t>⸻</a:t>
            </a:r>
          </a:p>
          <a:p>
            <a:pPr algn="l">
              <a:lnSpc>
                <a:spcPts val="2915"/>
              </a:lnSpc>
              <a:spcBef>
                <a:spcPct val="0"/>
              </a:spcBef>
            </a:pPr>
            <a:r>
              <a:rPr lang="en-US" sz="2082">
                <a:solidFill>
                  <a:srgbClr val="FFFFFF"/>
                </a:solidFill>
                <a:latin typeface="Helvetica World"/>
                <a:ea typeface="Helvetica World"/>
                <a:cs typeface="Helvetica World"/>
                <a:sym typeface="Helvetica World"/>
              </a:rPr>
              <a:t>Returns</a:t>
            </a:r>
          </a:p>
          <a:p>
            <a:pPr algn="l">
              <a:lnSpc>
                <a:spcPts val="2685"/>
              </a:lnSpc>
              <a:spcBef>
                <a:spcPct val="0"/>
              </a:spcBef>
            </a:pPr>
            <a:r>
              <a:rPr lang="en-US" sz="1918">
                <a:solidFill>
                  <a:srgbClr val="FFFFFF"/>
                </a:solidFill>
                <a:latin typeface="Helvetica World"/>
                <a:ea typeface="Helvetica World"/>
                <a:cs typeface="Helvetica World"/>
                <a:sym typeface="Helvetica World"/>
              </a:rPr>
              <a:t>  •  self – Instance of the Subject class.</a:t>
            </a:r>
          </a:p>
        </p:txBody>
      </p:sp>
    </p:spTree>
  </p:cSld>
  <p:clrMapOvr>
    <a:masterClrMapping/>
  </p:clrMapOvr>
</p:sld>
</file>

<file path=ppt/slides/slide168.xml><?xml version="1.0" encoding="utf-8"?>
<p:sld xmlns:p="http://schemas.openxmlformats.org/presentationml/2006/main" xmlns:a="http://schemas.openxmlformats.org/drawingml/2006/main" xmlns:r="http://schemas.openxmlformats.org/officeDocument/2006/relationships">
  <p:cSld>
    <p:bg>
      <p:bgPr>
        <a:solidFill>
          <a:srgbClr val="1E1E3F"/>
        </a:solidFill>
      </p:bgPr>
    </p:bg>
    <p:spTree>
      <p:nvGrpSpPr>
        <p:cNvPr id="1" name=""/>
        <p:cNvGrpSpPr/>
        <p:nvPr/>
      </p:nvGrpSpPr>
      <p:grpSpPr>
        <a:xfrm>
          <a:off x="0" y="0"/>
          <a:ext cx="0" cy="0"/>
          <a:chOff x="0" y="0"/>
          <a:chExt cx="0" cy="0"/>
        </a:xfrm>
      </p:grpSpPr>
      <p:grpSp>
        <p:nvGrpSpPr>
          <p:cNvPr name="Group 2" id="2"/>
          <p:cNvGrpSpPr/>
          <p:nvPr/>
        </p:nvGrpSpPr>
        <p:grpSpPr>
          <a:xfrm rot="0">
            <a:off x="666750" y="666750"/>
            <a:ext cx="16954500" cy="8953500"/>
            <a:chOff x="0" y="0"/>
            <a:chExt cx="4465383" cy="2358123"/>
          </a:xfrm>
        </p:grpSpPr>
        <p:sp>
          <p:nvSpPr>
            <p:cNvPr name="Freeform 3" id="3"/>
            <p:cNvSpPr/>
            <p:nvPr/>
          </p:nvSpPr>
          <p:spPr>
            <a:xfrm flipH="false" flipV="false" rot="0">
              <a:off x="0" y="0"/>
              <a:ext cx="4465383" cy="2358124"/>
            </a:xfrm>
            <a:custGeom>
              <a:avLst/>
              <a:gdLst/>
              <a:ahLst/>
              <a:cxnLst/>
              <a:rect r="r" b="b" t="t" l="l"/>
              <a:pathLst>
                <a:path h="2358124" w="4465383">
                  <a:moveTo>
                    <a:pt x="20548" y="0"/>
                  </a:moveTo>
                  <a:lnTo>
                    <a:pt x="4444835" y="0"/>
                  </a:lnTo>
                  <a:cubicBezTo>
                    <a:pt x="4456183" y="0"/>
                    <a:pt x="4465383" y="9200"/>
                    <a:pt x="4465383" y="20548"/>
                  </a:cubicBezTo>
                  <a:lnTo>
                    <a:pt x="4465383" y="2337575"/>
                  </a:lnTo>
                  <a:cubicBezTo>
                    <a:pt x="4465383" y="2348924"/>
                    <a:pt x="4456183" y="2358124"/>
                    <a:pt x="4444835" y="2358124"/>
                  </a:cubicBezTo>
                  <a:lnTo>
                    <a:pt x="20548" y="2358124"/>
                  </a:lnTo>
                  <a:cubicBezTo>
                    <a:pt x="9200" y="2358124"/>
                    <a:pt x="0" y="2348924"/>
                    <a:pt x="0" y="2337575"/>
                  </a:cubicBezTo>
                  <a:lnTo>
                    <a:pt x="0" y="20548"/>
                  </a:lnTo>
                  <a:cubicBezTo>
                    <a:pt x="0" y="9200"/>
                    <a:pt x="9200" y="0"/>
                    <a:pt x="20548" y="0"/>
                  </a:cubicBezTo>
                  <a:close/>
                </a:path>
              </a:pathLst>
            </a:custGeom>
            <a:solidFill>
              <a:srgbClr val="4F5AAF"/>
            </a:solidFill>
            <a:ln cap="rnd">
              <a:noFill/>
              <a:prstDash val="solid"/>
              <a:round/>
            </a:ln>
          </p:spPr>
        </p:sp>
        <p:sp>
          <p:nvSpPr>
            <p:cNvPr name="TextBox 4" id="4"/>
            <p:cNvSpPr txBox="true"/>
            <p:nvPr/>
          </p:nvSpPr>
          <p:spPr>
            <a:xfrm>
              <a:off x="0" y="-76200"/>
              <a:ext cx="4465383" cy="2434323"/>
            </a:xfrm>
            <a:prstGeom prst="rect">
              <a:avLst/>
            </a:prstGeom>
          </p:spPr>
          <p:txBody>
            <a:bodyPr anchor="t" rtlCol="false" tIns="50800" lIns="50800" bIns="50800" rIns="50800"/>
            <a:lstStyle/>
            <a:p>
              <a:pPr algn="ctr">
                <a:lnSpc>
                  <a:spcPts val="4759"/>
                </a:lnSpc>
              </a:pPr>
            </a:p>
            <a:p>
              <a:pPr algn="ctr" marL="0" indent="0" lvl="0">
                <a:lnSpc>
                  <a:spcPts val="3359"/>
                </a:lnSpc>
                <a:spcBef>
                  <a:spcPct val="0"/>
                </a:spcBef>
              </a:pPr>
            </a:p>
          </p:txBody>
        </p:sp>
      </p:grpSp>
      <p:sp>
        <p:nvSpPr>
          <p:cNvPr name="Freeform 5" id="5"/>
          <p:cNvSpPr/>
          <p:nvPr/>
        </p:nvSpPr>
        <p:spPr>
          <a:xfrm flipH="false" flipV="false" rot="0">
            <a:off x="6954941" y="4769420"/>
            <a:ext cx="10304359" cy="2932779"/>
          </a:xfrm>
          <a:custGeom>
            <a:avLst/>
            <a:gdLst/>
            <a:ahLst/>
            <a:cxnLst/>
            <a:rect r="r" b="b" t="t" l="l"/>
            <a:pathLst>
              <a:path h="2932779" w="10304359">
                <a:moveTo>
                  <a:pt x="0" y="0"/>
                </a:moveTo>
                <a:lnTo>
                  <a:pt x="10304359" y="0"/>
                </a:lnTo>
                <a:lnTo>
                  <a:pt x="10304359" y="2932779"/>
                </a:lnTo>
                <a:lnTo>
                  <a:pt x="0" y="2932779"/>
                </a:lnTo>
                <a:lnTo>
                  <a:pt x="0" y="0"/>
                </a:lnTo>
                <a:close/>
              </a:path>
            </a:pathLst>
          </a:custGeom>
          <a:blipFill>
            <a:blip r:embed="rId2"/>
            <a:stretch>
              <a:fillRect l="0" t="0" r="0" b="0"/>
            </a:stretch>
          </a:blipFill>
        </p:spPr>
      </p:sp>
      <p:sp>
        <p:nvSpPr>
          <p:cNvPr name="TextBox 6" id="6"/>
          <p:cNvSpPr txBox="true"/>
          <p:nvPr/>
        </p:nvSpPr>
        <p:spPr>
          <a:xfrm rot="0">
            <a:off x="1028700" y="1788542"/>
            <a:ext cx="9487495" cy="4049500"/>
          </a:xfrm>
          <a:prstGeom prst="rect">
            <a:avLst/>
          </a:prstGeom>
        </p:spPr>
        <p:txBody>
          <a:bodyPr anchor="t" rtlCol="false" tIns="0" lIns="0" bIns="0" rIns="0">
            <a:spAutoFit/>
          </a:bodyPr>
          <a:lstStyle/>
          <a:p>
            <a:pPr algn="l">
              <a:lnSpc>
                <a:spcPts val="3914"/>
              </a:lnSpc>
              <a:spcBef>
                <a:spcPct val="0"/>
              </a:spcBef>
            </a:pPr>
            <a:r>
              <a:rPr lang="en-US" b="true" sz="2795">
                <a:solidFill>
                  <a:srgbClr val="FFFFFF"/>
                </a:solidFill>
                <a:latin typeface="Helvetica World Bold"/>
                <a:ea typeface="Helvetica World Bold"/>
                <a:cs typeface="Helvetica World Bold"/>
                <a:sym typeface="Helvetica World Bold"/>
              </a:rPr>
              <a:t>A</a:t>
            </a:r>
            <a:r>
              <a:rPr lang="en-US" b="true" sz="2795">
                <a:solidFill>
                  <a:srgbClr val="FFFFFF"/>
                </a:solidFill>
                <a:latin typeface="Helvetica World Bold"/>
                <a:ea typeface="Helvetica World Bold"/>
                <a:cs typeface="Helvetica World Bold"/>
                <a:sym typeface="Helvetica World Bold"/>
              </a:rPr>
              <a:t>n observable subject that you can attach observers to.</a:t>
            </a:r>
          </a:p>
          <a:p>
            <a:pPr algn="l">
              <a:lnSpc>
                <a:spcPts val="3914"/>
              </a:lnSpc>
              <a:spcBef>
                <a:spcPct val="0"/>
              </a:spcBef>
            </a:pPr>
            <a:r>
              <a:rPr lang="en-US" b="true" sz="2795">
                <a:solidFill>
                  <a:srgbClr val="FFFFFF"/>
                </a:solidFill>
                <a:latin typeface="Helvetica World Bold"/>
                <a:ea typeface="Helvetica World Bold"/>
                <a:cs typeface="Helvetica World Bold"/>
                <a:sym typeface="Helvetica World Bold"/>
              </a:rPr>
              <a:t>Attach an observer to the subject.</a:t>
            </a:r>
          </a:p>
          <a:p>
            <a:pPr algn="l">
              <a:lnSpc>
                <a:spcPts val="3914"/>
              </a:lnSpc>
              <a:spcBef>
                <a:spcPct val="0"/>
              </a:spcBef>
            </a:pPr>
          </a:p>
          <a:p>
            <a:pPr algn="l">
              <a:lnSpc>
                <a:spcPts val="3914"/>
              </a:lnSpc>
              <a:spcBef>
                <a:spcPct val="0"/>
              </a:spcBef>
            </a:pPr>
            <a:r>
              <a:rPr lang="en-US" sz="2795">
                <a:solidFill>
                  <a:srgbClr val="FFFFFF"/>
                </a:solidFill>
                <a:latin typeface="Helvetica World"/>
                <a:ea typeface="Helvetica World"/>
                <a:cs typeface="Helvetica World"/>
                <a:sym typeface="Helvetica World"/>
              </a:rPr>
              <a:t> Parameters</a:t>
            </a:r>
          </a:p>
          <a:p>
            <a:pPr algn="l">
              <a:lnSpc>
                <a:spcPts val="3914"/>
              </a:lnSpc>
              <a:spcBef>
                <a:spcPct val="0"/>
              </a:spcBef>
            </a:pPr>
            <a:r>
              <a:rPr lang="en-US" sz="2795">
                <a:solidFill>
                  <a:srgbClr val="FFFFFF"/>
                </a:solidFill>
                <a:latin typeface="Helvetica World"/>
                <a:ea typeface="Helvetica World"/>
                <a:cs typeface="Helvetica World"/>
                <a:sym typeface="Helvetica World"/>
              </a:rPr>
              <a:t> ----------</a:t>
            </a:r>
          </a:p>
          <a:p>
            <a:pPr algn="l">
              <a:lnSpc>
                <a:spcPts val="3914"/>
              </a:lnSpc>
              <a:spcBef>
                <a:spcPct val="0"/>
              </a:spcBef>
            </a:pPr>
            <a:r>
              <a:rPr lang="en-US" sz="2795">
                <a:solidFill>
                  <a:srgbClr val="FFFFFF"/>
                </a:solidFill>
                <a:latin typeface="Helvetica World"/>
                <a:ea typeface="Helvetica World"/>
                <a:cs typeface="Helvetica World"/>
                <a:sym typeface="Helvetica World"/>
              </a:rPr>
              <a:t> observer: Observer</a:t>
            </a:r>
          </a:p>
          <a:p>
            <a:pPr algn="l">
              <a:lnSpc>
                <a:spcPts val="3914"/>
              </a:lnSpc>
              <a:spcBef>
                <a:spcPct val="0"/>
              </a:spcBef>
            </a:pPr>
            <a:r>
              <a:rPr lang="en-US" sz="2795">
                <a:solidFill>
                  <a:srgbClr val="FFFFFF"/>
                </a:solidFill>
                <a:latin typeface="Helvetica World"/>
                <a:ea typeface="Helvetica World"/>
                <a:cs typeface="Helvetica World"/>
                <a:sym typeface="Helvetica World"/>
              </a:rPr>
              <a:t> An observer to attach to this subject</a:t>
            </a:r>
          </a:p>
          <a:p>
            <a:pPr algn="l">
              <a:lnSpc>
                <a:spcPts val="3914"/>
              </a:lnSpc>
              <a:spcBef>
                <a:spcPct val="0"/>
              </a:spcBef>
            </a:pPr>
          </a:p>
        </p:txBody>
      </p:sp>
    </p:spTree>
  </p:cSld>
  <p:clrMapOvr>
    <a:masterClrMapping/>
  </p:clrMapOvr>
</p:sld>
</file>

<file path=ppt/slides/slide169.xml><?xml version="1.0" encoding="utf-8"?>
<p:sld xmlns:p="http://schemas.openxmlformats.org/presentationml/2006/main" xmlns:a="http://schemas.openxmlformats.org/drawingml/2006/main" xmlns:r="http://schemas.openxmlformats.org/officeDocument/2006/relationships">
  <p:cSld>
    <p:bg>
      <p:bgPr>
        <a:solidFill>
          <a:srgbClr val="1E1E3F"/>
        </a:solidFill>
      </p:bgPr>
    </p:bg>
    <p:spTree>
      <p:nvGrpSpPr>
        <p:cNvPr id="1" name=""/>
        <p:cNvGrpSpPr/>
        <p:nvPr/>
      </p:nvGrpSpPr>
      <p:grpSpPr>
        <a:xfrm>
          <a:off x="0" y="0"/>
          <a:ext cx="0" cy="0"/>
          <a:chOff x="0" y="0"/>
          <a:chExt cx="0" cy="0"/>
        </a:xfrm>
      </p:grpSpPr>
      <p:grpSp>
        <p:nvGrpSpPr>
          <p:cNvPr name="Group 2" id="2"/>
          <p:cNvGrpSpPr/>
          <p:nvPr/>
        </p:nvGrpSpPr>
        <p:grpSpPr>
          <a:xfrm rot="0">
            <a:off x="666750" y="666750"/>
            <a:ext cx="16954500" cy="8953500"/>
            <a:chOff x="0" y="0"/>
            <a:chExt cx="4465383" cy="2358123"/>
          </a:xfrm>
        </p:grpSpPr>
        <p:sp>
          <p:nvSpPr>
            <p:cNvPr name="Freeform 3" id="3"/>
            <p:cNvSpPr/>
            <p:nvPr/>
          </p:nvSpPr>
          <p:spPr>
            <a:xfrm flipH="false" flipV="false" rot="0">
              <a:off x="0" y="0"/>
              <a:ext cx="4465383" cy="2358124"/>
            </a:xfrm>
            <a:custGeom>
              <a:avLst/>
              <a:gdLst/>
              <a:ahLst/>
              <a:cxnLst/>
              <a:rect r="r" b="b" t="t" l="l"/>
              <a:pathLst>
                <a:path h="2358124" w="4465383">
                  <a:moveTo>
                    <a:pt x="20548" y="0"/>
                  </a:moveTo>
                  <a:lnTo>
                    <a:pt x="4444835" y="0"/>
                  </a:lnTo>
                  <a:cubicBezTo>
                    <a:pt x="4456183" y="0"/>
                    <a:pt x="4465383" y="9200"/>
                    <a:pt x="4465383" y="20548"/>
                  </a:cubicBezTo>
                  <a:lnTo>
                    <a:pt x="4465383" y="2337575"/>
                  </a:lnTo>
                  <a:cubicBezTo>
                    <a:pt x="4465383" y="2348924"/>
                    <a:pt x="4456183" y="2358124"/>
                    <a:pt x="4444835" y="2358124"/>
                  </a:cubicBezTo>
                  <a:lnTo>
                    <a:pt x="20548" y="2358124"/>
                  </a:lnTo>
                  <a:cubicBezTo>
                    <a:pt x="9200" y="2358124"/>
                    <a:pt x="0" y="2348924"/>
                    <a:pt x="0" y="2337575"/>
                  </a:cubicBezTo>
                  <a:lnTo>
                    <a:pt x="0" y="20548"/>
                  </a:lnTo>
                  <a:cubicBezTo>
                    <a:pt x="0" y="9200"/>
                    <a:pt x="9200" y="0"/>
                    <a:pt x="20548" y="0"/>
                  </a:cubicBezTo>
                  <a:close/>
                </a:path>
              </a:pathLst>
            </a:custGeom>
            <a:solidFill>
              <a:srgbClr val="4F5AAF"/>
            </a:solidFill>
            <a:ln cap="rnd">
              <a:noFill/>
              <a:prstDash val="solid"/>
              <a:round/>
            </a:ln>
          </p:spPr>
        </p:sp>
        <p:sp>
          <p:nvSpPr>
            <p:cNvPr name="TextBox 4" id="4"/>
            <p:cNvSpPr txBox="true"/>
            <p:nvPr/>
          </p:nvSpPr>
          <p:spPr>
            <a:xfrm>
              <a:off x="0" y="-57150"/>
              <a:ext cx="4465383" cy="2415273"/>
            </a:xfrm>
            <a:prstGeom prst="rect">
              <a:avLst/>
            </a:prstGeom>
          </p:spPr>
          <p:txBody>
            <a:bodyPr anchor="ctr" rtlCol="false" tIns="50800" lIns="50800" bIns="50800" rIns="50800"/>
            <a:lstStyle/>
            <a:p>
              <a:pPr algn="ctr" marL="0" indent="0" lvl="0">
                <a:lnSpc>
                  <a:spcPts val="3359"/>
                </a:lnSpc>
                <a:spcBef>
                  <a:spcPct val="0"/>
                </a:spcBef>
              </a:pPr>
            </a:p>
          </p:txBody>
        </p:sp>
      </p:grpSp>
      <p:sp>
        <p:nvSpPr>
          <p:cNvPr name="Freeform 5" id="5"/>
          <p:cNvSpPr/>
          <p:nvPr/>
        </p:nvSpPr>
        <p:spPr>
          <a:xfrm flipH="false" flipV="false" rot="0">
            <a:off x="6891133" y="5988400"/>
            <a:ext cx="10368167" cy="2940226"/>
          </a:xfrm>
          <a:custGeom>
            <a:avLst/>
            <a:gdLst/>
            <a:ahLst/>
            <a:cxnLst/>
            <a:rect r="r" b="b" t="t" l="l"/>
            <a:pathLst>
              <a:path h="2940226" w="10368167">
                <a:moveTo>
                  <a:pt x="0" y="0"/>
                </a:moveTo>
                <a:lnTo>
                  <a:pt x="10368167" y="0"/>
                </a:lnTo>
                <a:lnTo>
                  <a:pt x="10368167" y="2940227"/>
                </a:lnTo>
                <a:lnTo>
                  <a:pt x="0" y="2940227"/>
                </a:lnTo>
                <a:lnTo>
                  <a:pt x="0" y="0"/>
                </a:lnTo>
                <a:close/>
              </a:path>
            </a:pathLst>
          </a:custGeom>
          <a:blipFill>
            <a:blip r:embed="rId2"/>
            <a:stretch>
              <a:fillRect l="0" t="0" r="0" b="0"/>
            </a:stretch>
          </a:blipFill>
        </p:spPr>
      </p:sp>
      <p:sp>
        <p:nvSpPr>
          <p:cNvPr name="TextBox 6" id="6"/>
          <p:cNvSpPr txBox="true"/>
          <p:nvPr/>
        </p:nvSpPr>
        <p:spPr>
          <a:xfrm rot="0">
            <a:off x="1028700" y="1297461"/>
            <a:ext cx="8281035" cy="3914741"/>
          </a:xfrm>
          <a:prstGeom prst="rect">
            <a:avLst/>
          </a:prstGeom>
        </p:spPr>
        <p:txBody>
          <a:bodyPr anchor="t" rtlCol="false" tIns="0" lIns="0" bIns="0" rIns="0">
            <a:spAutoFit/>
          </a:bodyPr>
          <a:lstStyle/>
          <a:p>
            <a:pPr algn="l" marL="0" indent="0" lvl="0">
              <a:lnSpc>
                <a:spcPts val="5146"/>
              </a:lnSpc>
              <a:spcBef>
                <a:spcPct val="0"/>
              </a:spcBef>
            </a:pPr>
            <a:r>
              <a:rPr lang="en-US" b="true" sz="3676" strike="noStrike" u="none">
                <a:solidFill>
                  <a:srgbClr val="FFFFFF"/>
                </a:solidFill>
                <a:latin typeface="Helvetica World Bold"/>
                <a:ea typeface="Helvetica World Bold"/>
                <a:cs typeface="Helvetica World Bold"/>
                <a:sym typeface="Helvetica World Bold"/>
              </a:rPr>
              <a:t>Detach an observer from the subject.</a:t>
            </a:r>
          </a:p>
          <a:p>
            <a:pPr algn="l" marL="0" indent="0" lvl="0">
              <a:lnSpc>
                <a:spcPts val="5146"/>
              </a:lnSpc>
              <a:spcBef>
                <a:spcPct val="0"/>
              </a:spcBef>
            </a:pPr>
            <a:r>
              <a:rPr lang="en-US" sz="3676" strike="noStrike" u="none">
                <a:solidFill>
                  <a:srgbClr val="FFFFFF"/>
                </a:solidFill>
                <a:latin typeface="Helvetica World"/>
                <a:ea typeface="Helvetica World"/>
                <a:cs typeface="Helvetica World"/>
                <a:sym typeface="Helvetica World"/>
              </a:rPr>
              <a:t> </a:t>
            </a:r>
          </a:p>
          <a:p>
            <a:pPr algn="l" marL="0" indent="0" lvl="0">
              <a:lnSpc>
                <a:spcPts val="5146"/>
              </a:lnSpc>
              <a:spcBef>
                <a:spcPct val="0"/>
              </a:spcBef>
            </a:pPr>
            <a:r>
              <a:rPr lang="en-US" sz="3676" strike="noStrike" u="none">
                <a:solidFill>
                  <a:srgbClr val="FFFFFF"/>
                </a:solidFill>
                <a:latin typeface="Helvetica World"/>
                <a:ea typeface="Helvetica World"/>
                <a:cs typeface="Helvetica World"/>
                <a:sym typeface="Helvetica World"/>
              </a:rPr>
              <a:t>Parameters</a:t>
            </a:r>
          </a:p>
          <a:p>
            <a:pPr algn="l" marL="0" indent="0" lvl="0">
              <a:lnSpc>
                <a:spcPts val="5146"/>
              </a:lnSpc>
              <a:spcBef>
                <a:spcPct val="0"/>
              </a:spcBef>
            </a:pPr>
            <a:r>
              <a:rPr lang="en-US" sz="3676" strike="noStrike" u="none">
                <a:solidFill>
                  <a:srgbClr val="FFFFFF"/>
                </a:solidFill>
                <a:latin typeface="Helvetica World"/>
                <a:ea typeface="Helvetica World"/>
                <a:cs typeface="Helvetica World"/>
                <a:sym typeface="Helvetica World"/>
              </a:rPr>
              <a:t>----------</a:t>
            </a:r>
          </a:p>
          <a:p>
            <a:pPr algn="l" marL="0" indent="0" lvl="0">
              <a:lnSpc>
                <a:spcPts val="5146"/>
              </a:lnSpc>
              <a:spcBef>
                <a:spcPct val="0"/>
              </a:spcBef>
            </a:pPr>
            <a:r>
              <a:rPr lang="en-US" sz="3676" strike="noStrike" u="none">
                <a:solidFill>
                  <a:srgbClr val="FFFFFF"/>
                </a:solidFill>
                <a:latin typeface="Helvetica World"/>
                <a:ea typeface="Helvetica World"/>
                <a:cs typeface="Helvetica World"/>
                <a:sym typeface="Helvetica World"/>
              </a:rPr>
              <a:t>observer: Observer</a:t>
            </a:r>
          </a:p>
          <a:p>
            <a:pPr algn="l" marL="0" indent="0" lvl="0">
              <a:lnSpc>
                <a:spcPts val="5146"/>
              </a:lnSpc>
              <a:spcBef>
                <a:spcPct val="0"/>
              </a:spcBef>
            </a:pPr>
            <a:r>
              <a:rPr lang="en-US" sz="3676" strike="noStrike" u="none">
                <a:solidFill>
                  <a:srgbClr val="FFFFFF"/>
                </a:solidFill>
                <a:latin typeface="Helvetica World"/>
                <a:ea typeface="Helvetica World"/>
                <a:cs typeface="Helvetica World"/>
                <a:sym typeface="Helvetica World"/>
              </a:rPr>
              <a:t>An observer to remove from this subject</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1E1E3F"/>
        </a:solidFill>
      </p:bgPr>
    </p:bg>
    <p:spTree>
      <p:nvGrpSpPr>
        <p:cNvPr id="1" name=""/>
        <p:cNvGrpSpPr/>
        <p:nvPr/>
      </p:nvGrpSpPr>
      <p:grpSpPr>
        <a:xfrm>
          <a:off x="0" y="0"/>
          <a:ext cx="0" cy="0"/>
          <a:chOff x="0" y="0"/>
          <a:chExt cx="0" cy="0"/>
        </a:xfrm>
      </p:grpSpPr>
      <p:grpSp>
        <p:nvGrpSpPr>
          <p:cNvPr name="Group 2" id="2"/>
          <p:cNvGrpSpPr/>
          <p:nvPr/>
        </p:nvGrpSpPr>
        <p:grpSpPr>
          <a:xfrm rot="0">
            <a:off x="666750" y="666750"/>
            <a:ext cx="16954500" cy="8953500"/>
            <a:chOff x="0" y="0"/>
            <a:chExt cx="4465383" cy="2358123"/>
          </a:xfrm>
        </p:grpSpPr>
        <p:sp>
          <p:nvSpPr>
            <p:cNvPr name="Freeform 3" id="3"/>
            <p:cNvSpPr/>
            <p:nvPr/>
          </p:nvSpPr>
          <p:spPr>
            <a:xfrm flipH="false" flipV="false" rot="0">
              <a:off x="0" y="0"/>
              <a:ext cx="4465383" cy="2358124"/>
            </a:xfrm>
            <a:custGeom>
              <a:avLst/>
              <a:gdLst/>
              <a:ahLst/>
              <a:cxnLst/>
              <a:rect r="r" b="b" t="t" l="l"/>
              <a:pathLst>
                <a:path h="2358124" w="4465383">
                  <a:moveTo>
                    <a:pt x="20548" y="0"/>
                  </a:moveTo>
                  <a:lnTo>
                    <a:pt x="4444835" y="0"/>
                  </a:lnTo>
                  <a:cubicBezTo>
                    <a:pt x="4456183" y="0"/>
                    <a:pt x="4465383" y="9200"/>
                    <a:pt x="4465383" y="20548"/>
                  </a:cubicBezTo>
                  <a:lnTo>
                    <a:pt x="4465383" y="2337575"/>
                  </a:lnTo>
                  <a:cubicBezTo>
                    <a:pt x="4465383" y="2348924"/>
                    <a:pt x="4456183" y="2358124"/>
                    <a:pt x="4444835" y="2358124"/>
                  </a:cubicBezTo>
                  <a:lnTo>
                    <a:pt x="20548" y="2358124"/>
                  </a:lnTo>
                  <a:cubicBezTo>
                    <a:pt x="9200" y="2358124"/>
                    <a:pt x="0" y="2348924"/>
                    <a:pt x="0" y="2337575"/>
                  </a:cubicBezTo>
                  <a:lnTo>
                    <a:pt x="0" y="20548"/>
                  </a:lnTo>
                  <a:cubicBezTo>
                    <a:pt x="0" y="9200"/>
                    <a:pt x="9200" y="0"/>
                    <a:pt x="20548" y="0"/>
                  </a:cubicBezTo>
                  <a:close/>
                </a:path>
              </a:pathLst>
            </a:custGeom>
            <a:solidFill>
              <a:srgbClr val="4F5AAF"/>
            </a:solidFill>
            <a:ln cap="rnd">
              <a:noFill/>
              <a:prstDash val="solid"/>
              <a:round/>
            </a:ln>
          </p:spPr>
        </p:sp>
        <p:sp>
          <p:nvSpPr>
            <p:cNvPr name="TextBox 4" id="4"/>
            <p:cNvSpPr txBox="true"/>
            <p:nvPr/>
          </p:nvSpPr>
          <p:spPr>
            <a:xfrm>
              <a:off x="0" y="-57150"/>
              <a:ext cx="4465383" cy="2415273"/>
            </a:xfrm>
            <a:prstGeom prst="rect">
              <a:avLst/>
            </a:prstGeom>
          </p:spPr>
          <p:txBody>
            <a:bodyPr anchor="ctr" rtlCol="false" tIns="50800" lIns="50800" bIns="50800" rIns="50800"/>
            <a:lstStyle/>
            <a:p>
              <a:pPr algn="ctr" marL="0" indent="0" lvl="0">
                <a:lnSpc>
                  <a:spcPts val="3359"/>
                </a:lnSpc>
                <a:spcBef>
                  <a:spcPct val="0"/>
                </a:spcBef>
              </a:pPr>
            </a:p>
          </p:txBody>
        </p:sp>
      </p:grpSp>
      <p:sp>
        <p:nvSpPr>
          <p:cNvPr name="Freeform 5" id="5"/>
          <p:cNvSpPr/>
          <p:nvPr/>
        </p:nvSpPr>
        <p:spPr>
          <a:xfrm flipH="false" flipV="false" rot="-3117037">
            <a:off x="16099474" y="7952721"/>
            <a:ext cx="2112604" cy="1859092"/>
          </a:xfrm>
          <a:custGeom>
            <a:avLst/>
            <a:gdLst/>
            <a:ahLst/>
            <a:cxnLst/>
            <a:rect r="r" b="b" t="t" l="l"/>
            <a:pathLst>
              <a:path h="1859092" w="2112604">
                <a:moveTo>
                  <a:pt x="0" y="0"/>
                </a:moveTo>
                <a:lnTo>
                  <a:pt x="2112605" y="0"/>
                </a:lnTo>
                <a:lnTo>
                  <a:pt x="2112605" y="1859092"/>
                </a:lnTo>
                <a:lnTo>
                  <a:pt x="0" y="185909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grpSp>
        <p:nvGrpSpPr>
          <p:cNvPr name="Group 6" id="6"/>
          <p:cNvGrpSpPr/>
          <p:nvPr/>
        </p:nvGrpSpPr>
        <p:grpSpPr>
          <a:xfrm rot="0">
            <a:off x="1434569" y="2794292"/>
            <a:ext cx="14699626" cy="1019091"/>
            <a:chOff x="0" y="0"/>
            <a:chExt cx="19599501" cy="1358788"/>
          </a:xfrm>
        </p:grpSpPr>
        <p:sp>
          <p:nvSpPr>
            <p:cNvPr name="TextBox 7" id="7"/>
            <p:cNvSpPr txBox="true"/>
            <p:nvPr/>
          </p:nvSpPr>
          <p:spPr>
            <a:xfrm rot="0">
              <a:off x="0" y="-9525"/>
              <a:ext cx="19599501" cy="517525"/>
            </a:xfrm>
            <a:prstGeom prst="rect">
              <a:avLst/>
            </a:prstGeom>
          </p:spPr>
          <p:txBody>
            <a:bodyPr anchor="t" rtlCol="false" tIns="0" lIns="0" bIns="0" rIns="0">
              <a:spAutoFit/>
            </a:bodyPr>
            <a:lstStyle/>
            <a:p>
              <a:pPr algn="l" marL="0" indent="0" lvl="0">
                <a:lnSpc>
                  <a:spcPts val="3000"/>
                </a:lnSpc>
                <a:spcBef>
                  <a:spcPct val="0"/>
                </a:spcBef>
              </a:pPr>
            </a:p>
          </p:txBody>
        </p:sp>
        <p:sp>
          <p:nvSpPr>
            <p:cNvPr name="TextBox 8" id="8"/>
            <p:cNvSpPr txBox="true"/>
            <p:nvPr/>
          </p:nvSpPr>
          <p:spPr>
            <a:xfrm rot="0">
              <a:off x="0" y="811629"/>
              <a:ext cx="15344253" cy="547159"/>
            </a:xfrm>
            <a:prstGeom prst="rect">
              <a:avLst/>
            </a:prstGeom>
          </p:spPr>
          <p:txBody>
            <a:bodyPr anchor="t" rtlCol="false" tIns="0" lIns="0" bIns="0" rIns="0">
              <a:spAutoFit/>
            </a:bodyPr>
            <a:lstStyle/>
            <a:p>
              <a:pPr algn="l" marL="0" indent="0" lvl="0">
                <a:lnSpc>
                  <a:spcPts val="3499"/>
                </a:lnSpc>
              </a:pPr>
            </a:p>
          </p:txBody>
        </p:sp>
      </p:grpSp>
      <p:grpSp>
        <p:nvGrpSpPr>
          <p:cNvPr name="Group 9" id="9"/>
          <p:cNvGrpSpPr/>
          <p:nvPr/>
        </p:nvGrpSpPr>
        <p:grpSpPr>
          <a:xfrm rot="0">
            <a:off x="1058456" y="930688"/>
            <a:ext cx="8487259" cy="3567620"/>
            <a:chOff x="0" y="0"/>
            <a:chExt cx="11316345" cy="4756826"/>
          </a:xfrm>
        </p:grpSpPr>
        <p:sp>
          <p:nvSpPr>
            <p:cNvPr name="TextBox 10" id="10"/>
            <p:cNvSpPr txBox="true"/>
            <p:nvPr/>
          </p:nvSpPr>
          <p:spPr>
            <a:xfrm rot="0">
              <a:off x="0" y="-57150"/>
              <a:ext cx="11316345" cy="3829470"/>
            </a:xfrm>
            <a:prstGeom prst="rect">
              <a:avLst/>
            </a:prstGeom>
          </p:spPr>
          <p:txBody>
            <a:bodyPr anchor="t" rtlCol="false" tIns="0" lIns="0" bIns="0" rIns="0">
              <a:spAutoFit/>
            </a:bodyPr>
            <a:lstStyle/>
            <a:p>
              <a:pPr algn="l" marL="0" indent="0" lvl="0">
                <a:lnSpc>
                  <a:spcPts val="7636"/>
                </a:lnSpc>
                <a:spcBef>
                  <a:spcPct val="0"/>
                </a:spcBef>
              </a:pPr>
              <a:r>
                <a:rPr lang="en-US" sz="5874" spc="-176" strike="noStrike" u="none">
                  <a:solidFill>
                    <a:srgbClr val="FF6161"/>
                  </a:solidFill>
                  <a:latin typeface="Playfair Display SC"/>
                  <a:ea typeface="Playfair Display SC"/>
                  <a:cs typeface="Playfair Display SC"/>
                  <a:sym typeface="Playfair Display SC"/>
                </a:rPr>
                <a:t>The Problem with Classical Voronoi Construction</a:t>
              </a:r>
            </a:p>
          </p:txBody>
        </p:sp>
        <p:sp>
          <p:nvSpPr>
            <p:cNvPr name="TextBox 11" id="11"/>
            <p:cNvSpPr txBox="true"/>
            <p:nvPr/>
          </p:nvSpPr>
          <p:spPr>
            <a:xfrm rot="0">
              <a:off x="0" y="4057344"/>
              <a:ext cx="11316345" cy="267474"/>
            </a:xfrm>
            <a:prstGeom prst="rect">
              <a:avLst/>
            </a:prstGeom>
          </p:spPr>
          <p:txBody>
            <a:bodyPr anchor="t" rtlCol="false" tIns="0" lIns="0" bIns="0" rIns="0">
              <a:spAutoFit/>
            </a:bodyPr>
            <a:lstStyle/>
            <a:p>
              <a:pPr algn="l" marL="0" indent="0" lvl="0">
                <a:lnSpc>
                  <a:spcPts val="1523"/>
                </a:lnSpc>
                <a:spcBef>
                  <a:spcPct val="0"/>
                </a:spcBef>
              </a:pPr>
            </a:p>
          </p:txBody>
        </p:sp>
        <p:sp>
          <p:nvSpPr>
            <p:cNvPr name="TextBox 12" id="12"/>
            <p:cNvSpPr txBox="true"/>
            <p:nvPr/>
          </p:nvSpPr>
          <p:spPr>
            <a:xfrm rot="0">
              <a:off x="0" y="4474601"/>
              <a:ext cx="8859453" cy="282225"/>
            </a:xfrm>
            <a:prstGeom prst="rect">
              <a:avLst/>
            </a:prstGeom>
          </p:spPr>
          <p:txBody>
            <a:bodyPr anchor="t" rtlCol="false" tIns="0" lIns="0" bIns="0" rIns="0">
              <a:spAutoFit/>
            </a:bodyPr>
            <a:lstStyle/>
            <a:p>
              <a:pPr algn="l" marL="0" indent="0" lvl="0">
                <a:lnSpc>
                  <a:spcPts val="1777"/>
                </a:lnSpc>
              </a:pPr>
            </a:p>
          </p:txBody>
        </p:sp>
      </p:grpSp>
      <p:sp>
        <p:nvSpPr>
          <p:cNvPr name="TextBox 13" id="13"/>
          <p:cNvSpPr txBox="true"/>
          <p:nvPr/>
        </p:nvSpPr>
        <p:spPr>
          <a:xfrm rot="0">
            <a:off x="1080462" y="4220832"/>
            <a:ext cx="11884757" cy="2040858"/>
          </a:xfrm>
          <a:prstGeom prst="rect">
            <a:avLst/>
          </a:prstGeom>
        </p:spPr>
        <p:txBody>
          <a:bodyPr anchor="t" rtlCol="false" tIns="0" lIns="0" bIns="0" rIns="0">
            <a:spAutoFit/>
          </a:bodyPr>
          <a:lstStyle/>
          <a:p>
            <a:pPr algn="l" marL="0" indent="0" lvl="0">
              <a:lnSpc>
                <a:spcPts val="4061"/>
              </a:lnSpc>
              <a:spcBef>
                <a:spcPct val="0"/>
              </a:spcBef>
            </a:pPr>
            <a:r>
              <a:rPr lang="en-US" sz="2901" strike="noStrike" u="none">
                <a:solidFill>
                  <a:srgbClr val="FFFFFF"/>
                </a:solidFill>
                <a:latin typeface="Canva Sans"/>
                <a:ea typeface="Canva Sans"/>
                <a:cs typeface="Canva Sans"/>
                <a:sym typeface="Canva Sans"/>
              </a:rPr>
              <a:t>Traditional algorithms for computing Voronoi diagrams often rely on heavy geometric operations such as half-plane intersections or incremental recomputation. making them inefficient when dealing with large datasets or real-time systems.</a:t>
            </a:r>
          </a:p>
        </p:txBody>
      </p:sp>
      <p:sp>
        <p:nvSpPr>
          <p:cNvPr name="TextBox 14" id="14"/>
          <p:cNvSpPr txBox="true"/>
          <p:nvPr/>
        </p:nvSpPr>
        <p:spPr>
          <a:xfrm rot="0">
            <a:off x="1080462" y="6669139"/>
            <a:ext cx="13327831" cy="2040140"/>
          </a:xfrm>
          <a:prstGeom prst="rect">
            <a:avLst/>
          </a:prstGeom>
        </p:spPr>
        <p:txBody>
          <a:bodyPr anchor="t" rtlCol="false" tIns="0" lIns="0" bIns="0" rIns="0">
            <a:spAutoFit/>
          </a:bodyPr>
          <a:lstStyle/>
          <a:p>
            <a:pPr algn="l" marL="0" indent="0" lvl="0">
              <a:lnSpc>
                <a:spcPts val="4101"/>
              </a:lnSpc>
              <a:spcBef>
                <a:spcPct val="0"/>
              </a:spcBef>
            </a:pPr>
            <a:r>
              <a:rPr lang="en-US" sz="2929" strike="noStrike" u="none">
                <a:solidFill>
                  <a:srgbClr val="FFFFFF"/>
                </a:solidFill>
                <a:latin typeface="Canva Sans"/>
                <a:ea typeface="Canva Sans"/>
                <a:cs typeface="Canva Sans"/>
                <a:sym typeface="Canva Sans"/>
              </a:rPr>
              <a:t>Additionally, these methods are not numerically stable and involve complex geometric checks that cause significant computational overhead. As a result, classical Voronoi construction is slow, complicated, and unsuitable for dynamic or large-scale environments.</a:t>
            </a:r>
          </a:p>
        </p:txBody>
      </p:sp>
      <p:sp>
        <p:nvSpPr>
          <p:cNvPr name="Freeform 15" id="15"/>
          <p:cNvSpPr/>
          <p:nvPr/>
        </p:nvSpPr>
        <p:spPr>
          <a:xfrm flipH="false" flipV="false" rot="0">
            <a:off x="12919146" y="930688"/>
            <a:ext cx="4563321" cy="4563321"/>
          </a:xfrm>
          <a:custGeom>
            <a:avLst/>
            <a:gdLst/>
            <a:ahLst/>
            <a:cxnLst/>
            <a:rect r="r" b="b" t="t" l="l"/>
            <a:pathLst>
              <a:path h="4563321" w="4563321">
                <a:moveTo>
                  <a:pt x="0" y="0"/>
                </a:moveTo>
                <a:lnTo>
                  <a:pt x="4563321" y="0"/>
                </a:lnTo>
                <a:lnTo>
                  <a:pt x="4563321" y="4563320"/>
                </a:lnTo>
                <a:lnTo>
                  <a:pt x="0" y="4563320"/>
                </a:lnTo>
                <a:lnTo>
                  <a:pt x="0" y="0"/>
                </a:lnTo>
                <a:close/>
              </a:path>
            </a:pathLst>
          </a:custGeom>
          <a:blipFill>
            <a:blip r:embed="rId4"/>
            <a:stretch>
              <a:fillRect l="0" t="0" r="0" b="0"/>
            </a:stretch>
          </a:blipFill>
        </p:spPr>
      </p:sp>
    </p:spTree>
  </p:cSld>
  <p:clrMapOvr>
    <a:masterClrMapping/>
  </p:clrMapOvr>
</p:sld>
</file>

<file path=ppt/slides/slide170.xml><?xml version="1.0" encoding="utf-8"?>
<p:sld xmlns:p="http://schemas.openxmlformats.org/presentationml/2006/main" xmlns:a="http://schemas.openxmlformats.org/drawingml/2006/main" xmlns:r="http://schemas.openxmlformats.org/officeDocument/2006/relationships">
  <p:cSld>
    <p:bg>
      <p:bgPr>
        <a:solidFill>
          <a:srgbClr val="1E1E3F"/>
        </a:solidFill>
      </p:bgPr>
    </p:bg>
    <p:spTree>
      <p:nvGrpSpPr>
        <p:cNvPr id="1" name=""/>
        <p:cNvGrpSpPr/>
        <p:nvPr/>
      </p:nvGrpSpPr>
      <p:grpSpPr>
        <a:xfrm>
          <a:off x="0" y="0"/>
          <a:ext cx="0" cy="0"/>
          <a:chOff x="0" y="0"/>
          <a:chExt cx="0" cy="0"/>
        </a:xfrm>
      </p:grpSpPr>
      <p:grpSp>
        <p:nvGrpSpPr>
          <p:cNvPr name="Group 2" id="2"/>
          <p:cNvGrpSpPr/>
          <p:nvPr/>
        </p:nvGrpSpPr>
        <p:grpSpPr>
          <a:xfrm rot="0">
            <a:off x="666750" y="666750"/>
            <a:ext cx="16954500" cy="8953500"/>
            <a:chOff x="0" y="0"/>
            <a:chExt cx="4465383" cy="2358123"/>
          </a:xfrm>
        </p:grpSpPr>
        <p:sp>
          <p:nvSpPr>
            <p:cNvPr name="Freeform 3" id="3"/>
            <p:cNvSpPr/>
            <p:nvPr/>
          </p:nvSpPr>
          <p:spPr>
            <a:xfrm flipH="false" flipV="false" rot="0">
              <a:off x="0" y="0"/>
              <a:ext cx="4465383" cy="2358124"/>
            </a:xfrm>
            <a:custGeom>
              <a:avLst/>
              <a:gdLst/>
              <a:ahLst/>
              <a:cxnLst/>
              <a:rect r="r" b="b" t="t" l="l"/>
              <a:pathLst>
                <a:path h="2358124" w="4465383">
                  <a:moveTo>
                    <a:pt x="20548" y="0"/>
                  </a:moveTo>
                  <a:lnTo>
                    <a:pt x="4444835" y="0"/>
                  </a:lnTo>
                  <a:cubicBezTo>
                    <a:pt x="4456183" y="0"/>
                    <a:pt x="4465383" y="9200"/>
                    <a:pt x="4465383" y="20548"/>
                  </a:cubicBezTo>
                  <a:lnTo>
                    <a:pt x="4465383" y="2337575"/>
                  </a:lnTo>
                  <a:cubicBezTo>
                    <a:pt x="4465383" y="2348924"/>
                    <a:pt x="4456183" y="2358124"/>
                    <a:pt x="4444835" y="2358124"/>
                  </a:cubicBezTo>
                  <a:lnTo>
                    <a:pt x="20548" y="2358124"/>
                  </a:lnTo>
                  <a:cubicBezTo>
                    <a:pt x="9200" y="2358124"/>
                    <a:pt x="0" y="2348924"/>
                    <a:pt x="0" y="2337575"/>
                  </a:cubicBezTo>
                  <a:lnTo>
                    <a:pt x="0" y="20548"/>
                  </a:lnTo>
                  <a:cubicBezTo>
                    <a:pt x="0" y="9200"/>
                    <a:pt x="9200" y="0"/>
                    <a:pt x="20548" y="0"/>
                  </a:cubicBezTo>
                  <a:close/>
                </a:path>
              </a:pathLst>
            </a:custGeom>
            <a:solidFill>
              <a:srgbClr val="4F5AAF"/>
            </a:solidFill>
            <a:ln cap="rnd">
              <a:noFill/>
              <a:prstDash val="solid"/>
              <a:round/>
            </a:ln>
          </p:spPr>
        </p:sp>
        <p:sp>
          <p:nvSpPr>
            <p:cNvPr name="TextBox 4" id="4"/>
            <p:cNvSpPr txBox="true"/>
            <p:nvPr/>
          </p:nvSpPr>
          <p:spPr>
            <a:xfrm>
              <a:off x="0" y="-57150"/>
              <a:ext cx="4465383" cy="2415273"/>
            </a:xfrm>
            <a:prstGeom prst="rect">
              <a:avLst/>
            </a:prstGeom>
          </p:spPr>
          <p:txBody>
            <a:bodyPr anchor="ctr" rtlCol="false" tIns="50800" lIns="50800" bIns="50800" rIns="50800"/>
            <a:lstStyle/>
            <a:p>
              <a:pPr algn="ctr" marL="0" indent="0" lvl="0">
                <a:lnSpc>
                  <a:spcPts val="3359"/>
                </a:lnSpc>
                <a:spcBef>
                  <a:spcPct val="0"/>
                </a:spcBef>
              </a:pPr>
            </a:p>
          </p:txBody>
        </p:sp>
      </p:grpSp>
      <p:sp>
        <p:nvSpPr>
          <p:cNvPr name="Freeform 5" id="5"/>
          <p:cNvSpPr/>
          <p:nvPr/>
        </p:nvSpPr>
        <p:spPr>
          <a:xfrm flipH="false" flipV="false" rot="0">
            <a:off x="6341747" y="5435590"/>
            <a:ext cx="10917553" cy="2442084"/>
          </a:xfrm>
          <a:custGeom>
            <a:avLst/>
            <a:gdLst/>
            <a:ahLst/>
            <a:cxnLst/>
            <a:rect r="r" b="b" t="t" l="l"/>
            <a:pathLst>
              <a:path h="2442084" w="10917553">
                <a:moveTo>
                  <a:pt x="0" y="0"/>
                </a:moveTo>
                <a:lnTo>
                  <a:pt x="10917553" y="0"/>
                </a:lnTo>
                <a:lnTo>
                  <a:pt x="10917553" y="2442085"/>
                </a:lnTo>
                <a:lnTo>
                  <a:pt x="0" y="2442085"/>
                </a:lnTo>
                <a:lnTo>
                  <a:pt x="0" y="0"/>
                </a:lnTo>
                <a:close/>
              </a:path>
            </a:pathLst>
          </a:custGeom>
          <a:blipFill>
            <a:blip r:embed="rId2"/>
            <a:stretch>
              <a:fillRect l="0" t="0" r="0" b="0"/>
            </a:stretch>
          </a:blipFill>
        </p:spPr>
      </p:sp>
      <p:sp>
        <p:nvSpPr>
          <p:cNvPr name="TextBox 6" id="6"/>
          <p:cNvSpPr txBox="true"/>
          <p:nvPr/>
        </p:nvSpPr>
        <p:spPr>
          <a:xfrm rot="0">
            <a:off x="1028700" y="1887345"/>
            <a:ext cx="8648224" cy="4275767"/>
          </a:xfrm>
          <a:prstGeom prst="rect">
            <a:avLst/>
          </a:prstGeom>
        </p:spPr>
        <p:txBody>
          <a:bodyPr anchor="t" rtlCol="false" tIns="0" lIns="0" bIns="0" rIns="0">
            <a:spAutoFit/>
          </a:bodyPr>
          <a:lstStyle/>
          <a:p>
            <a:pPr algn="l">
              <a:lnSpc>
                <a:spcPts val="5617"/>
              </a:lnSpc>
              <a:spcBef>
                <a:spcPct val="0"/>
              </a:spcBef>
            </a:pPr>
            <a:r>
              <a:rPr lang="en-US" b="true" sz="4012">
                <a:solidFill>
                  <a:srgbClr val="FFFFFF"/>
                </a:solidFill>
                <a:latin typeface="Helvetica World Bold"/>
                <a:ea typeface="Helvetica World Bold"/>
                <a:cs typeface="Helvetica World Bold"/>
                <a:sym typeface="Helvetica World Bold"/>
              </a:rPr>
              <a:t>Notify all observers about an event.</a:t>
            </a:r>
          </a:p>
          <a:p>
            <a:pPr algn="l">
              <a:lnSpc>
                <a:spcPts val="5617"/>
              </a:lnSpc>
              <a:spcBef>
                <a:spcPct val="0"/>
              </a:spcBef>
            </a:pPr>
            <a:r>
              <a:rPr lang="en-US" sz="4012">
                <a:solidFill>
                  <a:srgbClr val="FFFFFF"/>
                </a:solidFill>
                <a:latin typeface="Helvetica World"/>
                <a:ea typeface="Helvetica World"/>
                <a:cs typeface="Helvetica World"/>
                <a:sym typeface="Helvetica World"/>
              </a:rPr>
              <a:t> </a:t>
            </a:r>
          </a:p>
          <a:p>
            <a:pPr algn="l">
              <a:lnSpc>
                <a:spcPts val="5617"/>
              </a:lnSpc>
              <a:spcBef>
                <a:spcPct val="0"/>
              </a:spcBef>
            </a:pPr>
            <a:r>
              <a:rPr lang="en-US" sz="4012">
                <a:solidFill>
                  <a:srgbClr val="FFFFFF"/>
                </a:solidFill>
                <a:latin typeface="Helvetica World"/>
                <a:ea typeface="Helvetica World"/>
                <a:cs typeface="Helvetica World"/>
                <a:sym typeface="Helvetica World"/>
              </a:rPr>
              <a:t>Parameters</a:t>
            </a:r>
          </a:p>
          <a:p>
            <a:pPr algn="l">
              <a:lnSpc>
                <a:spcPts val="5617"/>
              </a:lnSpc>
              <a:spcBef>
                <a:spcPct val="0"/>
              </a:spcBef>
            </a:pPr>
            <a:r>
              <a:rPr lang="en-US" sz="4012">
                <a:solidFill>
                  <a:srgbClr val="FFFFFF"/>
                </a:solidFill>
                <a:latin typeface="Helvetica World"/>
                <a:ea typeface="Helvetica World"/>
                <a:cs typeface="Helvetica World"/>
                <a:sym typeface="Helvetica World"/>
              </a:rPr>
              <a:t>----------</a:t>
            </a:r>
          </a:p>
          <a:p>
            <a:pPr algn="l">
              <a:lnSpc>
                <a:spcPts val="5617"/>
              </a:lnSpc>
              <a:spcBef>
                <a:spcPct val="0"/>
              </a:spcBef>
            </a:pPr>
            <a:r>
              <a:rPr lang="en-US" sz="4012">
                <a:solidFill>
                  <a:srgbClr val="FFFFFF"/>
                </a:solidFill>
                <a:latin typeface="Helvetica World"/>
                <a:ea typeface="Helvetica World"/>
                <a:cs typeface="Helvetica World"/>
                <a:sym typeface="Helvetica World"/>
              </a:rPr>
              <a:t>message: Message</a:t>
            </a:r>
          </a:p>
          <a:p>
            <a:pPr algn="l">
              <a:lnSpc>
                <a:spcPts val="5617"/>
              </a:lnSpc>
              <a:spcBef>
                <a:spcPct val="0"/>
              </a:spcBef>
            </a:pPr>
            <a:r>
              <a:rPr lang="en-US" sz="4012">
                <a:solidFill>
                  <a:srgbClr val="FFFFFF"/>
                </a:solidFill>
                <a:latin typeface="Helvetica World"/>
                <a:ea typeface="Helvetica World"/>
                <a:cs typeface="Helvetica World"/>
                <a:sym typeface="Helvetica World"/>
              </a:rPr>
              <a:t>The message type</a:t>
            </a:r>
          </a:p>
        </p:txBody>
      </p:sp>
    </p:spTree>
  </p:cSld>
  <p:clrMapOvr>
    <a:masterClrMapping/>
  </p:clrMapOvr>
</p:sld>
</file>

<file path=ppt/slides/slide171.xml><?xml version="1.0" encoding="utf-8"?>
<p:sld xmlns:p="http://schemas.openxmlformats.org/presentationml/2006/main" xmlns:a="http://schemas.openxmlformats.org/drawingml/2006/main" xmlns:r="http://schemas.openxmlformats.org/officeDocument/2006/relationships">
  <p:cSld>
    <p:bg>
      <p:bgPr>
        <a:solidFill>
          <a:srgbClr val="1E1E3F"/>
        </a:solidFill>
      </p:bgPr>
    </p:bg>
    <p:spTree>
      <p:nvGrpSpPr>
        <p:cNvPr id="1" name=""/>
        <p:cNvGrpSpPr/>
        <p:nvPr/>
      </p:nvGrpSpPr>
      <p:grpSpPr>
        <a:xfrm>
          <a:off x="0" y="0"/>
          <a:ext cx="0" cy="0"/>
          <a:chOff x="0" y="0"/>
          <a:chExt cx="0" cy="0"/>
        </a:xfrm>
      </p:grpSpPr>
      <p:grpSp>
        <p:nvGrpSpPr>
          <p:cNvPr name="Group 2" id="2"/>
          <p:cNvGrpSpPr/>
          <p:nvPr/>
        </p:nvGrpSpPr>
        <p:grpSpPr>
          <a:xfrm rot="0">
            <a:off x="666750" y="666750"/>
            <a:ext cx="16954500" cy="8953500"/>
            <a:chOff x="0" y="0"/>
            <a:chExt cx="4465383" cy="2358123"/>
          </a:xfrm>
        </p:grpSpPr>
        <p:sp>
          <p:nvSpPr>
            <p:cNvPr name="Freeform 3" id="3"/>
            <p:cNvSpPr/>
            <p:nvPr/>
          </p:nvSpPr>
          <p:spPr>
            <a:xfrm flipH="false" flipV="false" rot="0">
              <a:off x="0" y="0"/>
              <a:ext cx="4465383" cy="2358124"/>
            </a:xfrm>
            <a:custGeom>
              <a:avLst/>
              <a:gdLst/>
              <a:ahLst/>
              <a:cxnLst/>
              <a:rect r="r" b="b" t="t" l="l"/>
              <a:pathLst>
                <a:path h="2358124" w="4465383">
                  <a:moveTo>
                    <a:pt x="20548" y="0"/>
                  </a:moveTo>
                  <a:lnTo>
                    <a:pt x="4444835" y="0"/>
                  </a:lnTo>
                  <a:cubicBezTo>
                    <a:pt x="4456183" y="0"/>
                    <a:pt x="4465383" y="9200"/>
                    <a:pt x="4465383" y="20548"/>
                  </a:cubicBezTo>
                  <a:lnTo>
                    <a:pt x="4465383" y="2337575"/>
                  </a:lnTo>
                  <a:cubicBezTo>
                    <a:pt x="4465383" y="2348924"/>
                    <a:pt x="4456183" y="2358124"/>
                    <a:pt x="4444835" y="2358124"/>
                  </a:cubicBezTo>
                  <a:lnTo>
                    <a:pt x="20548" y="2358124"/>
                  </a:lnTo>
                  <a:cubicBezTo>
                    <a:pt x="9200" y="2358124"/>
                    <a:pt x="0" y="2348924"/>
                    <a:pt x="0" y="2337575"/>
                  </a:cubicBezTo>
                  <a:lnTo>
                    <a:pt x="0" y="20548"/>
                  </a:lnTo>
                  <a:cubicBezTo>
                    <a:pt x="0" y="9200"/>
                    <a:pt x="9200" y="0"/>
                    <a:pt x="20548" y="0"/>
                  </a:cubicBezTo>
                  <a:close/>
                </a:path>
              </a:pathLst>
            </a:custGeom>
            <a:solidFill>
              <a:srgbClr val="4F5AAF"/>
            </a:solidFill>
            <a:ln cap="rnd">
              <a:noFill/>
              <a:prstDash val="solid"/>
              <a:round/>
            </a:ln>
          </p:spPr>
        </p:sp>
        <p:sp>
          <p:nvSpPr>
            <p:cNvPr name="TextBox 4" id="4"/>
            <p:cNvSpPr txBox="true"/>
            <p:nvPr/>
          </p:nvSpPr>
          <p:spPr>
            <a:xfrm>
              <a:off x="0" y="-57150"/>
              <a:ext cx="4465383" cy="2415273"/>
            </a:xfrm>
            <a:prstGeom prst="rect">
              <a:avLst/>
            </a:prstGeom>
          </p:spPr>
          <p:txBody>
            <a:bodyPr anchor="ctr" rtlCol="false" tIns="50800" lIns="50800" bIns="50800" rIns="50800"/>
            <a:lstStyle/>
            <a:p>
              <a:pPr algn="ctr" marL="0" indent="0" lvl="0">
                <a:lnSpc>
                  <a:spcPts val="3359"/>
                </a:lnSpc>
                <a:spcBef>
                  <a:spcPct val="0"/>
                </a:spcBef>
              </a:pPr>
            </a:p>
          </p:txBody>
        </p:sp>
      </p:grpSp>
      <p:sp>
        <p:nvSpPr>
          <p:cNvPr name="Freeform 5" id="5"/>
          <p:cNvSpPr/>
          <p:nvPr/>
        </p:nvSpPr>
        <p:spPr>
          <a:xfrm flipH="false" flipV="false" rot="0">
            <a:off x="7832038" y="1028700"/>
            <a:ext cx="6825747" cy="1732529"/>
          </a:xfrm>
          <a:custGeom>
            <a:avLst/>
            <a:gdLst/>
            <a:ahLst/>
            <a:cxnLst/>
            <a:rect r="r" b="b" t="t" l="l"/>
            <a:pathLst>
              <a:path h="1732529" w="6825747">
                <a:moveTo>
                  <a:pt x="0" y="0"/>
                </a:moveTo>
                <a:lnTo>
                  <a:pt x="6825746" y="0"/>
                </a:lnTo>
                <a:lnTo>
                  <a:pt x="6825746" y="1732529"/>
                </a:lnTo>
                <a:lnTo>
                  <a:pt x="0" y="1732529"/>
                </a:lnTo>
                <a:lnTo>
                  <a:pt x="0" y="0"/>
                </a:lnTo>
                <a:close/>
              </a:path>
            </a:pathLst>
          </a:custGeom>
          <a:blipFill>
            <a:blip r:embed="rId2"/>
            <a:stretch>
              <a:fillRect l="0" t="0" r="0" b="0"/>
            </a:stretch>
          </a:blipFill>
        </p:spPr>
      </p:sp>
      <p:sp>
        <p:nvSpPr>
          <p:cNvPr name="Freeform 6" id="6"/>
          <p:cNvSpPr/>
          <p:nvPr/>
        </p:nvSpPr>
        <p:spPr>
          <a:xfrm flipH="false" flipV="false" rot="0">
            <a:off x="7832038" y="5667496"/>
            <a:ext cx="9138969" cy="3011654"/>
          </a:xfrm>
          <a:custGeom>
            <a:avLst/>
            <a:gdLst/>
            <a:ahLst/>
            <a:cxnLst/>
            <a:rect r="r" b="b" t="t" l="l"/>
            <a:pathLst>
              <a:path h="3011654" w="9138969">
                <a:moveTo>
                  <a:pt x="0" y="0"/>
                </a:moveTo>
                <a:lnTo>
                  <a:pt x="9138969" y="0"/>
                </a:lnTo>
                <a:lnTo>
                  <a:pt x="9138969" y="3011654"/>
                </a:lnTo>
                <a:lnTo>
                  <a:pt x="0" y="3011654"/>
                </a:lnTo>
                <a:lnTo>
                  <a:pt x="0" y="0"/>
                </a:lnTo>
                <a:close/>
              </a:path>
            </a:pathLst>
          </a:custGeom>
          <a:blipFill>
            <a:blip r:embed="rId3"/>
            <a:stretch>
              <a:fillRect l="0" t="0" r="-11999" b="0"/>
            </a:stretch>
          </a:blipFill>
        </p:spPr>
      </p:sp>
      <p:sp>
        <p:nvSpPr>
          <p:cNvPr name="TextBox 7" id="7"/>
          <p:cNvSpPr txBox="true"/>
          <p:nvPr/>
        </p:nvSpPr>
        <p:spPr>
          <a:xfrm rot="0">
            <a:off x="1199280" y="1749274"/>
            <a:ext cx="4594503" cy="698177"/>
          </a:xfrm>
          <a:prstGeom prst="rect">
            <a:avLst/>
          </a:prstGeom>
        </p:spPr>
        <p:txBody>
          <a:bodyPr anchor="t" rtlCol="false" tIns="0" lIns="0" bIns="0" rIns="0">
            <a:spAutoFit/>
          </a:bodyPr>
          <a:lstStyle/>
          <a:p>
            <a:pPr algn="l">
              <a:lnSpc>
                <a:spcPts val="5617"/>
              </a:lnSpc>
              <a:spcBef>
                <a:spcPct val="0"/>
              </a:spcBef>
            </a:pPr>
            <a:r>
              <a:rPr lang="en-US" sz="4012">
                <a:solidFill>
                  <a:srgbClr val="FFFFFF"/>
                </a:solidFill>
                <a:latin typeface="Helvetica World"/>
                <a:ea typeface="Helvetica World"/>
                <a:cs typeface="Helvetica World"/>
                <a:sym typeface="Helvetica World"/>
              </a:rPr>
              <a:t> Getter for observers</a:t>
            </a:r>
          </a:p>
        </p:txBody>
      </p:sp>
      <p:sp>
        <p:nvSpPr>
          <p:cNvPr name="TextBox 8" id="8"/>
          <p:cNvSpPr txBox="true"/>
          <p:nvPr/>
        </p:nvSpPr>
        <p:spPr>
          <a:xfrm rot="0">
            <a:off x="1209448" y="4504018"/>
            <a:ext cx="5064276" cy="5281461"/>
          </a:xfrm>
          <a:prstGeom prst="rect">
            <a:avLst/>
          </a:prstGeom>
        </p:spPr>
        <p:txBody>
          <a:bodyPr anchor="t" rtlCol="false" tIns="0" lIns="0" bIns="0" rIns="0">
            <a:spAutoFit/>
          </a:bodyPr>
          <a:lstStyle/>
          <a:p>
            <a:pPr algn="l">
              <a:lnSpc>
                <a:spcPts val="3517"/>
              </a:lnSpc>
              <a:spcBef>
                <a:spcPct val="0"/>
              </a:spcBef>
            </a:pPr>
            <a:r>
              <a:rPr lang="en-US" sz="2512">
                <a:solidFill>
                  <a:srgbClr val="FFFFFF"/>
                </a:solidFill>
                <a:latin typeface="Helvetica World"/>
                <a:ea typeface="Helvetica World"/>
                <a:cs typeface="Helvetica World"/>
                <a:sym typeface="Helvetica World"/>
              </a:rPr>
              <a:t> Make this subject inherit observers from a parent.</a:t>
            </a:r>
          </a:p>
          <a:p>
            <a:pPr algn="l">
              <a:lnSpc>
                <a:spcPts val="3517"/>
              </a:lnSpc>
              <a:spcBef>
                <a:spcPct val="0"/>
              </a:spcBef>
            </a:pPr>
            <a:r>
              <a:rPr lang="en-US" sz="2512">
                <a:solidFill>
                  <a:srgbClr val="FFFFFF"/>
                </a:solidFill>
                <a:latin typeface="Helvetica World"/>
                <a:ea typeface="Helvetica World"/>
                <a:cs typeface="Helvetica World"/>
                <a:sym typeface="Helvetica World"/>
              </a:rPr>
              <a:t> When the child sends an update to the observers, the parent will be passed as the sender.</a:t>
            </a:r>
          </a:p>
          <a:p>
            <a:pPr algn="l">
              <a:lnSpc>
                <a:spcPts val="3517"/>
              </a:lnSpc>
              <a:spcBef>
                <a:spcPct val="0"/>
              </a:spcBef>
            </a:pPr>
          </a:p>
          <a:p>
            <a:pPr algn="l">
              <a:lnSpc>
                <a:spcPts val="3517"/>
              </a:lnSpc>
              <a:spcBef>
                <a:spcPct val="0"/>
              </a:spcBef>
            </a:pPr>
            <a:r>
              <a:rPr lang="en-US" sz="2512">
                <a:solidFill>
                  <a:srgbClr val="FFFFFF"/>
                </a:solidFill>
                <a:latin typeface="Helvetica World"/>
                <a:ea typeface="Helvetica World"/>
                <a:cs typeface="Helvetica World"/>
                <a:sym typeface="Helvetica World"/>
              </a:rPr>
              <a:t> Parameters</a:t>
            </a:r>
          </a:p>
          <a:p>
            <a:pPr algn="l">
              <a:lnSpc>
                <a:spcPts val="3517"/>
              </a:lnSpc>
              <a:spcBef>
                <a:spcPct val="0"/>
              </a:spcBef>
            </a:pPr>
            <a:r>
              <a:rPr lang="en-US" sz="2512">
                <a:solidFill>
                  <a:srgbClr val="FFFFFF"/>
                </a:solidFill>
                <a:latin typeface="Helvetica World"/>
                <a:ea typeface="Helvetica World"/>
                <a:cs typeface="Helvetica World"/>
                <a:sym typeface="Helvetica World"/>
              </a:rPr>
              <a:t> ----------</a:t>
            </a:r>
          </a:p>
          <a:p>
            <a:pPr algn="l">
              <a:lnSpc>
                <a:spcPts val="3517"/>
              </a:lnSpc>
              <a:spcBef>
                <a:spcPct val="0"/>
              </a:spcBef>
            </a:pPr>
            <a:r>
              <a:rPr lang="en-US" sz="2512">
                <a:solidFill>
                  <a:srgbClr val="FFFFFF"/>
                </a:solidFill>
                <a:latin typeface="Helvetica World"/>
                <a:ea typeface="Helvetica World"/>
                <a:cs typeface="Helvetica World"/>
                <a:sym typeface="Helvetica World"/>
              </a:rPr>
              <a:t> parent: Subject</a:t>
            </a:r>
          </a:p>
          <a:p>
            <a:pPr algn="l">
              <a:lnSpc>
                <a:spcPts val="3517"/>
              </a:lnSpc>
              <a:spcBef>
                <a:spcPct val="0"/>
              </a:spcBef>
            </a:pPr>
            <a:r>
              <a:rPr lang="en-US" sz="2512">
                <a:solidFill>
                  <a:srgbClr val="FFFFFF"/>
                </a:solidFill>
                <a:latin typeface="Helvetica World"/>
                <a:ea typeface="Helvetica World"/>
                <a:cs typeface="Helvetica World"/>
                <a:sym typeface="Helvetica World"/>
              </a:rPr>
              <a:t> The parent to inherit observers from</a:t>
            </a:r>
          </a:p>
          <a:p>
            <a:pPr algn="l">
              <a:lnSpc>
                <a:spcPts val="3517"/>
              </a:lnSpc>
              <a:spcBef>
                <a:spcPct val="0"/>
              </a:spcBef>
            </a:pPr>
          </a:p>
        </p:txBody>
      </p:sp>
    </p:spTree>
  </p:cSld>
  <p:clrMapOvr>
    <a:masterClrMapping/>
  </p:clrMapOvr>
</p:sld>
</file>

<file path=ppt/slides/slide172.xml><?xml version="1.0" encoding="utf-8"?>
<p:sld xmlns:p="http://schemas.openxmlformats.org/presentationml/2006/main" xmlns:a="http://schemas.openxmlformats.org/drawingml/2006/main" xmlns:r="http://schemas.openxmlformats.org/officeDocument/2006/relationships">
  <p:cSld>
    <p:bg>
      <p:bgPr>
        <a:solidFill>
          <a:srgbClr val="1E1E3F"/>
        </a:solidFill>
      </p:bgPr>
    </p:bg>
    <p:spTree>
      <p:nvGrpSpPr>
        <p:cNvPr id="1" name=""/>
        <p:cNvGrpSpPr/>
        <p:nvPr/>
      </p:nvGrpSpPr>
      <p:grpSpPr>
        <a:xfrm>
          <a:off x="0" y="0"/>
          <a:ext cx="0" cy="0"/>
          <a:chOff x="0" y="0"/>
          <a:chExt cx="0" cy="0"/>
        </a:xfrm>
      </p:grpSpPr>
      <p:grpSp>
        <p:nvGrpSpPr>
          <p:cNvPr name="Group 2" id="2"/>
          <p:cNvGrpSpPr/>
          <p:nvPr/>
        </p:nvGrpSpPr>
        <p:grpSpPr>
          <a:xfrm rot="0">
            <a:off x="666750" y="666750"/>
            <a:ext cx="16954500" cy="8953500"/>
            <a:chOff x="0" y="0"/>
            <a:chExt cx="4465383" cy="2358123"/>
          </a:xfrm>
        </p:grpSpPr>
        <p:sp>
          <p:nvSpPr>
            <p:cNvPr name="Freeform 3" id="3"/>
            <p:cNvSpPr/>
            <p:nvPr/>
          </p:nvSpPr>
          <p:spPr>
            <a:xfrm flipH="false" flipV="false" rot="0">
              <a:off x="0" y="0"/>
              <a:ext cx="4465383" cy="2358124"/>
            </a:xfrm>
            <a:custGeom>
              <a:avLst/>
              <a:gdLst/>
              <a:ahLst/>
              <a:cxnLst/>
              <a:rect r="r" b="b" t="t" l="l"/>
              <a:pathLst>
                <a:path h="2358124" w="4465383">
                  <a:moveTo>
                    <a:pt x="20548" y="0"/>
                  </a:moveTo>
                  <a:lnTo>
                    <a:pt x="4444835" y="0"/>
                  </a:lnTo>
                  <a:cubicBezTo>
                    <a:pt x="4456183" y="0"/>
                    <a:pt x="4465383" y="9200"/>
                    <a:pt x="4465383" y="20548"/>
                  </a:cubicBezTo>
                  <a:lnTo>
                    <a:pt x="4465383" y="2337575"/>
                  </a:lnTo>
                  <a:cubicBezTo>
                    <a:pt x="4465383" y="2348924"/>
                    <a:pt x="4456183" y="2358124"/>
                    <a:pt x="4444835" y="2358124"/>
                  </a:cubicBezTo>
                  <a:lnTo>
                    <a:pt x="20548" y="2358124"/>
                  </a:lnTo>
                  <a:cubicBezTo>
                    <a:pt x="9200" y="2358124"/>
                    <a:pt x="0" y="2348924"/>
                    <a:pt x="0" y="2337575"/>
                  </a:cubicBezTo>
                  <a:lnTo>
                    <a:pt x="0" y="20548"/>
                  </a:lnTo>
                  <a:cubicBezTo>
                    <a:pt x="0" y="9200"/>
                    <a:pt x="9200" y="0"/>
                    <a:pt x="20548" y="0"/>
                  </a:cubicBezTo>
                  <a:close/>
                </a:path>
              </a:pathLst>
            </a:custGeom>
            <a:solidFill>
              <a:srgbClr val="4F5AAF"/>
            </a:solidFill>
            <a:ln cap="rnd">
              <a:noFill/>
              <a:prstDash val="solid"/>
              <a:round/>
            </a:ln>
          </p:spPr>
        </p:sp>
        <p:sp>
          <p:nvSpPr>
            <p:cNvPr name="TextBox 4" id="4"/>
            <p:cNvSpPr txBox="true"/>
            <p:nvPr/>
          </p:nvSpPr>
          <p:spPr>
            <a:xfrm>
              <a:off x="0" y="-76200"/>
              <a:ext cx="4465383" cy="2434323"/>
            </a:xfrm>
            <a:prstGeom prst="rect">
              <a:avLst/>
            </a:prstGeom>
          </p:spPr>
          <p:txBody>
            <a:bodyPr anchor="t" rtlCol="false" tIns="50800" lIns="50800" bIns="50800" rIns="50800"/>
            <a:lstStyle/>
            <a:p>
              <a:pPr algn="ctr">
                <a:lnSpc>
                  <a:spcPts val="4899"/>
                </a:lnSpc>
              </a:pPr>
              <a:r>
                <a:rPr lang="en-US" sz="3499">
                  <a:solidFill>
                    <a:srgbClr val="FFFFFF"/>
                  </a:solidFill>
                  <a:latin typeface="Helvetica World"/>
                  <a:ea typeface="Helvetica World"/>
                  <a:cs typeface="Helvetica World"/>
                  <a:sym typeface="Helvetica World"/>
                </a:rPr>
                <a:t>                                   </a:t>
              </a:r>
            </a:p>
            <a:p>
              <a:pPr algn="ctr">
                <a:lnSpc>
                  <a:spcPts val="4899"/>
                </a:lnSpc>
              </a:pPr>
            </a:p>
            <a:p>
              <a:pPr algn="ctr">
                <a:lnSpc>
                  <a:spcPts val="4899"/>
                </a:lnSpc>
              </a:pPr>
            </a:p>
            <a:p>
              <a:pPr algn="ctr">
                <a:lnSpc>
                  <a:spcPts val="4899"/>
                </a:lnSpc>
              </a:pPr>
            </a:p>
            <a:p>
              <a:pPr algn="ctr">
                <a:lnSpc>
                  <a:spcPts val="4899"/>
                </a:lnSpc>
              </a:pPr>
            </a:p>
            <a:p>
              <a:pPr algn="ctr" marL="0" indent="0" lvl="0">
                <a:lnSpc>
                  <a:spcPts val="4899"/>
                </a:lnSpc>
                <a:spcBef>
                  <a:spcPct val="0"/>
                </a:spcBef>
              </a:pPr>
            </a:p>
          </p:txBody>
        </p:sp>
      </p:grpSp>
      <p:sp>
        <p:nvSpPr>
          <p:cNvPr name="Freeform 5" id="5"/>
          <p:cNvSpPr/>
          <p:nvPr/>
        </p:nvSpPr>
        <p:spPr>
          <a:xfrm flipH="false" flipV="false" rot="0">
            <a:off x="7025495" y="1028700"/>
            <a:ext cx="9695568" cy="2693213"/>
          </a:xfrm>
          <a:custGeom>
            <a:avLst/>
            <a:gdLst/>
            <a:ahLst/>
            <a:cxnLst/>
            <a:rect r="r" b="b" t="t" l="l"/>
            <a:pathLst>
              <a:path h="2693213" w="9695568">
                <a:moveTo>
                  <a:pt x="0" y="0"/>
                </a:moveTo>
                <a:lnTo>
                  <a:pt x="9695568" y="0"/>
                </a:lnTo>
                <a:lnTo>
                  <a:pt x="9695568" y="2693213"/>
                </a:lnTo>
                <a:lnTo>
                  <a:pt x="0" y="2693213"/>
                </a:lnTo>
                <a:lnTo>
                  <a:pt x="0" y="0"/>
                </a:lnTo>
                <a:close/>
              </a:path>
            </a:pathLst>
          </a:custGeom>
          <a:blipFill>
            <a:blip r:embed="rId2"/>
            <a:stretch>
              <a:fillRect l="0" t="0" r="0" b="0"/>
            </a:stretch>
          </a:blipFill>
        </p:spPr>
      </p:sp>
      <p:sp>
        <p:nvSpPr>
          <p:cNvPr name="Freeform 6" id="6"/>
          <p:cNvSpPr/>
          <p:nvPr/>
        </p:nvSpPr>
        <p:spPr>
          <a:xfrm flipH="false" flipV="false" rot="0">
            <a:off x="6979105" y="5760862"/>
            <a:ext cx="10280195" cy="2320044"/>
          </a:xfrm>
          <a:custGeom>
            <a:avLst/>
            <a:gdLst/>
            <a:ahLst/>
            <a:cxnLst/>
            <a:rect r="r" b="b" t="t" l="l"/>
            <a:pathLst>
              <a:path h="2320044" w="10280195">
                <a:moveTo>
                  <a:pt x="0" y="0"/>
                </a:moveTo>
                <a:lnTo>
                  <a:pt x="10280195" y="0"/>
                </a:lnTo>
                <a:lnTo>
                  <a:pt x="10280195" y="2320044"/>
                </a:lnTo>
                <a:lnTo>
                  <a:pt x="0" y="2320044"/>
                </a:lnTo>
                <a:lnTo>
                  <a:pt x="0" y="0"/>
                </a:lnTo>
                <a:close/>
              </a:path>
            </a:pathLst>
          </a:custGeom>
          <a:blipFill>
            <a:blip r:embed="rId3"/>
            <a:stretch>
              <a:fillRect l="0" t="0" r="0" b="0"/>
            </a:stretch>
          </a:blipFill>
        </p:spPr>
      </p:sp>
      <p:sp>
        <p:nvSpPr>
          <p:cNvPr name="TextBox 7" id="7"/>
          <p:cNvSpPr txBox="true"/>
          <p:nvPr/>
        </p:nvSpPr>
        <p:spPr>
          <a:xfrm rot="0">
            <a:off x="1491703" y="1677130"/>
            <a:ext cx="3096936" cy="698177"/>
          </a:xfrm>
          <a:prstGeom prst="rect">
            <a:avLst/>
          </a:prstGeom>
        </p:spPr>
        <p:txBody>
          <a:bodyPr anchor="t" rtlCol="false" tIns="0" lIns="0" bIns="0" rIns="0">
            <a:spAutoFit/>
          </a:bodyPr>
          <a:lstStyle/>
          <a:p>
            <a:pPr algn="l">
              <a:lnSpc>
                <a:spcPts val="5617"/>
              </a:lnSpc>
              <a:spcBef>
                <a:spcPct val="0"/>
              </a:spcBef>
            </a:pPr>
            <a:r>
              <a:rPr lang="en-US" sz="4012">
                <a:solidFill>
                  <a:srgbClr val="FFFFFF"/>
                </a:solidFill>
                <a:latin typeface="Helvetica World"/>
                <a:ea typeface="Helvetica World"/>
                <a:cs typeface="Helvetica World"/>
                <a:sym typeface="Helvetica World"/>
              </a:rPr>
              <a:t>Add</a:t>
            </a:r>
            <a:r>
              <a:rPr lang="en-US" sz="4012">
                <a:solidFill>
                  <a:srgbClr val="FFFFFF"/>
                </a:solidFill>
                <a:latin typeface="Helvetica World"/>
                <a:ea typeface="Helvetica World"/>
                <a:cs typeface="Helvetica World"/>
                <a:sym typeface="Helvetica World"/>
              </a:rPr>
              <a:t> child</a:t>
            </a:r>
          </a:p>
        </p:txBody>
      </p:sp>
      <p:sp>
        <p:nvSpPr>
          <p:cNvPr name="TextBox 8" id="8"/>
          <p:cNvSpPr txBox="true"/>
          <p:nvPr/>
        </p:nvSpPr>
        <p:spPr>
          <a:xfrm rot="0">
            <a:off x="1296754" y="6171746"/>
            <a:ext cx="5487403" cy="1403027"/>
          </a:xfrm>
          <a:prstGeom prst="rect">
            <a:avLst/>
          </a:prstGeom>
        </p:spPr>
        <p:txBody>
          <a:bodyPr anchor="t" rtlCol="false" tIns="0" lIns="0" bIns="0" rIns="0">
            <a:spAutoFit/>
          </a:bodyPr>
          <a:lstStyle/>
          <a:p>
            <a:pPr algn="l">
              <a:lnSpc>
                <a:spcPts val="5617"/>
              </a:lnSpc>
              <a:spcBef>
                <a:spcPct val="0"/>
              </a:spcBef>
            </a:pPr>
            <a:r>
              <a:rPr lang="en-US" sz="4012">
                <a:solidFill>
                  <a:srgbClr val="FFFFFF"/>
                </a:solidFill>
                <a:latin typeface="Helvetica World"/>
                <a:ea typeface="Helvetica World"/>
                <a:cs typeface="Helvetica World"/>
                <a:sym typeface="Helvetica World"/>
              </a:rPr>
              <a:t>Send the observers to the children</a:t>
            </a:r>
          </a:p>
        </p:txBody>
      </p:sp>
    </p:spTree>
  </p:cSld>
  <p:clrMapOvr>
    <a:masterClrMapping/>
  </p:clrMapOvr>
</p:sld>
</file>

<file path=ppt/slides/slide173.xml><?xml version="1.0" encoding="utf-8"?>
<p:sld xmlns:p="http://schemas.openxmlformats.org/presentationml/2006/main" xmlns:a="http://schemas.openxmlformats.org/drawingml/2006/main" xmlns:r="http://schemas.openxmlformats.org/officeDocument/2006/relationships">
  <p:cSld>
    <p:bg>
      <p:bgPr>
        <a:solidFill>
          <a:srgbClr val="1E1E3F"/>
        </a:solidFill>
      </p:bgPr>
    </p:bg>
    <p:spTree>
      <p:nvGrpSpPr>
        <p:cNvPr id="1" name=""/>
        <p:cNvGrpSpPr/>
        <p:nvPr/>
      </p:nvGrpSpPr>
      <p:grpSpPr>
        <a:xfrm>
          <a:off x="0" y="0"/>
          <a:ext cx="0" cy="0"/>
          <a:chOff x="0" y="0"/>
          <a:chExt cx="0" cy="0"/>
        </a:xfrm>
      </p:grpSpPr>
      <p:grpSp>
        <p:nvGrpSpPr>
          <p:cNvPr name="Group 2" id="2"/>
          <p:cNvGrpSpPr/>
          <p:nvPr/>
        </p:nvGrpSpPr>
        <p:grpSpPr>
          <a:xfrm rot="0">
            <a:off x="666750" y="666750"/>
            <a:ext cx="16954500" cy="8953500"/>
            <a:chOff x="0" y="0"/>
            <a:chExt cx="4465383" cy="2358123"/>
          </a:xfrm>
        </p:grpSpPr>
        <p:sp>
          <p:nvSpPr>
            <p:cNvPr name="Freeform 3" id="3"/>
            <p:cNvSpPr/>
            <p:nvPr/>
          </p:nvSpPr>
          <p:spPr>
            <a:xfrm flipH="false" flipV="false" rot="0">
              <a:off x="0" y="0"/>
              <a:ext cx="4465383" cy="2358124"/>
            </a:xfrm>
            <a:custGeom>
              <a:avLst/>
              <a:gdLst/>
              <a:ahLst/>
              <a:cxnLst/>
              <a:rect r="r" b="b" t="t" l="l"/>
              <a:pathLst>
                <a:path h="2358124" w="4465383">
                  <a:moveTo>
                    <a:pt x="20548" y="0"/>
                  </a:moveTo>
                  <a:lnTo>
                    <a:pt x="4444835" y="0"/>
                  </a:lnTo>
                  <a:cubicBezTo>
                    <a:pt x="4456183" y="0"/>
                    <a:pt x="4465383" y="9200"/>
                    <a:pt x="4465383" y="20548"/>
                  </a:cubicBezTo>
                  <a:lnTo>
                    <a:pt x="4465383" y="2337575"/>
                  </a:lnTo>
                  <a:cubicBezTo>
                    <a:pt x="4465383" y="2348924"/>
                    <a:pt x="4456183" y="2358124"/>
                    <a:pt x="4444835" y="2358124"/>
                  </a:cubicBezTo>
                  <a:lnTo>
                    <a:pt x="20548" y="2358124"/>
                  </a:lnTo>
                  <a:cubicBezTo>
                    <a:pt x="9200" y="2358124"/>
                    <a:pt x="0" y="2348924"/>
                    <a:pt x="0" y="2337575"/>
                  </a:cubicBezTo>
                  <a:lnTo>
                    <a:pt x="0" y="20548"/>
                  </a:lnTo>
                  <a:cubicBezTo>
                    <a:pt x="0" y="9200"/>
                    <a:pt x="9200" y="0"/>
                    <a:pt x="20548" y="0"/>
                  </a:cubicBezTo>
                  <a:close/>
                </a:path>
              </a:pathLst>
            </a:custGeom>
            <a:solidFill>
              <a:srgbClr val="4F5AAF"/>
            </a:solidFill>
            <a:ln cap="rnd">
              <a:noFill/>
              <a:prstDash val="solid"/>
              <a:round/>
            </a:ln>
          </p:spPr>
        </p:sp>
        <p:sp>
          <p:nvSpPr>
            <p:cNvPr name="TextBox 4" id="4"/>
            <p:cNvSpPr txBox="true"/>
            <p:nvPr/>
          </p:nvSpPr>
          <p:spPr>
            <a:xfrm>
              <a:off x="0" y="-57150"/>
              <a:ext cx="4465383" cy="2415273"/>
            </a:xfrm>
            <a:prstGeom prst="rect">
              <a:avLst/>
            </a:prstGeom>
          </p:spPr>
          <p:txBody>
            <a:bodyPr anchor="t" rtlCol="false" tIns="50800" lIns="50800" bIns="50800" rIns="50800"/>
            <a:lstStyle/>
            <a:p>
              <a:pPr algn="ctr" marL="0" indent="0" lvl="0">
                <a:lnSpc>
                  <a:spcPts val="3359"/>
                </a:lnSpc>
                <a:spcBef>
                  <a:spcPct val="0"/>
                </a:spcBef>
              </a:pPr>
            </a:p>
          </p:txBody>
        </p:sp>
      </p:grpSp>
      <p:sp>
        <p:nvSpPr>
          <p:cNvPr name="Freeform 5" id="5"/>
          <p:cNvSpPr/>
          <p:nvPr/>
        </p:nvSpPr>
        <p:spPr>
          <a:xfrm flipH="false" flipV="false" rot="0">
            <a:off x="7879579" y="1481534"/>
            <a:ext cx="9960988" cy="6300452"/>
          </a:xfrm>
          <a:custGeom>
            <a:avLst/>
            <a:gdLst/>
            <a:ahLst/>
            <a:cxnLst/>
            <a:rect r="r" b="b" t="t" l="l"/>
            <a:pathLst>
              <a:path h="6300452" w="9960988">
                <a:moveTo>
                  <a:pt x="0" y="0"/>
                </a:moveTo>
                <a:lnTo>
                  <a:pt x="9960988" y="0"/>
                </a:lnTo>
                <a:lnTo>
                  <a:pt x="9960988" y="6300452"/>
                </a:lnTo>
                <a:lnTo>
                  <a:pt x="0" y="6300452"/>
                </a:lnTo>
                <a:lnTo>
                  <a:pt x="0" y="0"/>
                </a:lnTo>
                <a:close/>
              </a:path>
            </a:pathLst>
          </a:custGeom>
          <a:blipFill>
            <a:blip r:embed="rId2"/>
            <a:stretch>
              <a:fillRect l="0" t="0" r="-13455" b="0"/>
            </a:stretch>
          </a:blipFill>
        </p:spPr>
      </p:sp>
      <p:sp>
        <p:nvSpPr>
          <p:cNvPr name="TextBox 6" id="6"/>
          <p:cNvSpPr txBox="true"/>
          <p:nvPr/>
        </p:nvSpPr>
        <p:spPr>
          <a:xfrm rot="0">
            <a:off x="1028700" y="737338"/>
            <a:ext cx="6850879" cy="8764700"/>
          </a:xfrm>
          <a:prstGeom prst="rect">
            <a:avLst/>
          </a:prstGeom>
        </p:spPr>
        <p:txBody>
          <a:bodyPr anchor="t" rtlCol="false" tIns="0" lIns="0" bIns="0" rIns="0">
            <a:spAutoFit/>
          </a:bodyPr>
          <a:lstStyle/>
          <a:p>
            <a:pPr algn="l">
              <a:lnSpc>
                <a:spcPts val="2921"/>
              </a:lnSpc>
              <a:spcBef>
                <a:spcPct val="0"/>
              </a:spcBef>
            </a:pPr>
            <a:r>
              <a:rPr lang="en-US" sz="2086">
                <a:solidFill>
                  <a:srgbClr val="FFFFFF"/>
                </a:solidFill>
                <a:latin typeface="Helvetica World"/>
                <a:ea typeface="Helvetica World"/>
                <a:cs typeface="Helvetica World"/>
                <a:sym typeface="Helvetica World"/>
              </a:rPr>
              <a:t>Initializ</a:t>
            </a:r>
            <a:r>
              <a:rPr lang="en-US" sz="2086">
                <a:solidFill>
                  <a:srgbClr val="FFFFFF"/>
                </a:solidFill>
                <a:latin typeface="Helvetica World"/>
                <a:ea typeface="Helvetica World"/>
                <a:cs typeface="Helvetica World"/>
                <a:sym typeface="Helvetica World"/>
              </a:rPr>
              <a:t>es a Voronoi observer with options for step-by-step visualization, result display, and frame saving.</a:t>
            </a:r>
          </a:p>
          <a:p>
            <a:pPr algn="l">
              <a:lnSpc>
                <a:spcPts val="2921"/>
              </a:lnSpc>
              <a:spcBef>
                <a:spcPct val="0"/>
              </a:spcBef>
            </a:pPr>
            <a:r>
              <a:rPr lang="en-US" sz="2086">
                <a:solidFill>
                  <a:srgbClr val="FFFFFF"/>
                </a:solidFill>
                <a:latin typeface="Helvetica World"/>
                <a:ea typeface="Helvetica World"/>
                <a:cs typeface="Helvetica World"/>
                <a:sym typeface="Helvetica World"/>
              </a:rPr>
              <a:t>Handles figure size, canvas offset, custom settings, and optional callback functions.</a:t>
            </a:r>
          </a:p>
          <a:p>
            <a:pPr algn="l">
              <a:lnSpc>
                <a:spcPts val="2921"/>
              </a:lnSpc>
              <a:spcBef>
                <a:spcPct val="0"/>
              </a:spcBef>
            </a:pPr>
            <a:r>
              <a:rPr lang="en-US" sz="2086">
                <a:solidFill>
                  <a:srgbClr val="FFFFFF"/>
                </a:solidFill>
                <a:latin typeface="Helvetica World"/>
                <a:ea typeface="Helvetica World"/>
                <a:cs typeface="Helvetica World"/>
                <a:sym typeface="Helvetica World"/>
              </a:rPr>
              <a:t>⸻</a:t>
            </a:r>
          </a:p>
          <a:p>
            <a:pPr algn="l">
              <a:lnSpc>
                <a:spcPts val="2921"/>
              </a:lnSpc>
              <a:spcBef>
                <a:spcPct val="0"/>
              </a:spcBef>
            </a:pPr>
            <a:r>
              <a:rPr lang="en-US" b="true" sz="2086">
                <a:solidFill>
                  <a:srgbClr val="FFFFFF"/>
                </a:solidFill>
                <a:latin typeface="Helvetica World Bold"/>
                <a:ea typeface="Helvetica World Bold"/>
                <a:cs typeface="Helvetica World Bold"/>
                <a:sym typeface="Helvetica World Bold"/>
              </a:rPr>
              <a:t>Parameters</a:t>
            </a:r>
          </a:p>
          <a:p>
            <a:pPr algn="l">
              <a:lnSpc>
                <a:spcPts val="2921"/>
              </a:lnSpc>
              <a:spcBef>
                <a:spcPct val="0"/>
              </a:spcBef>
            </a:pPr>
            <a:r>
              <a:rPr lang="en-US" sz="2086">
                <a:solidFill>
                  <a:srgbClr val="FFFFFF"/>
                </a:solidFill>
                <a:latin typeface="Helvetica World"/>
                <a:ea typeface="Helvetica World"/>
                <a:cs typeface="Helvetica World"/>
                <a:sym typeface="Helvetica World"/>
              </a:rPr>
              <a:t>  •  visualize_steps: bool – Whether to visualize intermediate steps; default is True.</a:t>
            </a:r>
          </a:p>
          <a:p>
            <a:pPr algn="l">
              <a:lnSpc>
                <a:spcPts val="2921"/>
              </a:lnSpc>
              <a:spcBef>
                <a:spcPct val="0"/>
              </a:spcBef>
            </a:pPr>
            <a:r>
              <a:rPr lang="en-US" sz="2086">
                <a:solidFill>
                  <a:srgbClr val="FFFFFF"/>
                </a:solidFill>
                <a:latin typeface="Helvetica World"/>
                <a:ea typeface="Helvetica World"/>
                <a:cs typeface="Helvetica World"/>
                <a:sym typeface="Helvetica World"/>
              </a:rPr>
              <a:t>  •  visualize_before_clipping: bool – Whether to visualize before clipping the diagram; default is False.</a:t>
            </a:r>
          </a:p>
          <a:p>
            <a:pPr algn="l">
              <a:lnSpc>
                <a:spcPts val="2921"/>
              </a:lnSpc>
              <a:spcBef>
                <a:spcPct val="0"/>
              </a:spcBef>
            </a:pPr>
            <a:r>
              <a:rPr lang="en-US" sz="2086">
                <a:solidFill>
                  <a:srgbClr val="FFFFFF"/>
                </a:solidFill>
                <a:latin typeface="Helvetica World"/>
                <a:ea typeface="Helvetica World"/>
                <a:cs typeface="Helvetica World"/>
                <a:sym typeface="Helvetica World"/>
              </a:rPr>
              <a:t>  •  visualize_result: bool – Whether to visualize the final result; default is True.</a:t>
            </a:r>
          </a:p>
          <a:p>
            <a:pPr algn="l">
              <a:lnSpc>
                <a:spcPts val="2921"/>
              </a:lnSpc>
              <a:spcBef>
                <a:spcPct val="0"/>
              </a:spcBef>
            </a:pPr>
            <a:r>
              <a:rPr lang="en-US" sz="2086">
                <a:solidFill>
                  <a:srgbClr val="FFFFFF"/>
                </a:solidFill>
                <a:latin typeface="Helvetica World"/>
                <a:ea typeface="Helvetica World"/>
                <a:cs typeface="Helvetica World"/>
                <a:sym typeface="Helvetica World"/>
              </a:rPr>
              <a:t>  •  callback: callable (optional) – Function called to display or save frames; default selects internal logic.</a:t>
            </a:r>
          </a:p>
          <a:p>
            <a:pPr algn="l">
              <a:lnSpc>
                <a:spcPts val="2921"/>
              </a:lnSpc>
              <a:spcBef>
                <a:spcPct val="0"/>
              </a:spcBef>
            </a:pPr>
            <a:r>
              <a:rPr lang="en-US" sz="2086">
                <a:solidFill>
                  <a:srgbClr val="FFFFFF"/>
                </a:solidFill>
                <a:latin typeface="Helvetica World"/>
                <a:ea typeface="Helvetica World"/>
                <a:cs typeface="Helvetica World"/>
                <a:sym typeface="Helvetica World"/>
              </a:rPr>
              <a:t>  •  figsize: tuple – Figure size for plotting; default is (8, 8).</a:t>
            </a:r>
          </a:p>
          <a:p>
            <a:pPr algn="l">
              <a:lnSpc>
                <a:spcPts val="2921"/>
              </a:lnSpc>
              <a:spcBef>
                <a:spcPct val="0"/>
              </a:spcBef>
            </a:pPr>
            <a:r>
              <a:rPr lang="en-US" sz="2086">
                <a:solidFill>
                  <a:srgbClr val="FFFFFF"/>
                </a:solidFill>
                <a:latin typeface="Helvetica World"/>
                <a:ea typeface="Helvetica World"/>
                <a:cs typeface="Helvetica World"/>
                <a:sym typeface="Helvetica World"/>
              </a:rPr>
              <a:t>  •  canvas_offset: float – Offset to expand the canvas beyond the diagram bounds; default is 1.</a:t>
            </a:r>
          </a:p>
          <a:p>
            <a:pPr algn="l">
              <a:lnSpc>
                <a:spcPts val="2921"/>
              </a:lnSpc>
              <a:spcBef>
                <a:spcPct val="0"/>
              </a:spcBef>
            </a:pPr>
            <a:r>
              <a:rPr lang="en-US" sz="2086">
                <a:solidFill>
                  <a:srgbClr val="FFFFFF"/>
                </a:solidFill>
                <a:latin typeface="Helvetica World"/>
                <a:ea typeface="Helvetica World"/>
                <a:cs typeface="Helvetica World"/>
                <a:sym typeface="Helvetica World"/>
              </a:rPr>
              <a:t>  •  settings: dict (optional) – Additional settings for the visualization; default is empty dict.</a:t>
            </a:r>
          </a:p>
          <a:p>
            <a:pPr algn="l">
              <a:lnSpc>
                <a:spcPts val="2921"/>
              </a:lnSpc>
              <a:spcBef>
                <a:spcPct val="0"/>
              </a:spcBef>
            </a:pPr>
            <a:r>
              <a:rPr lang="en-US" sz="2086">
                <a:solidFill>
                  <a:srgbClr val="FFFFFF"/>
                </a:solidFill>
                <a:latin typeface="Helvetica World"/>
                <a:ea typeface="Helvetica World"/>
                <a:cs typeface="Helvetica World"/>
                <a:sym typeface="Helvetica World"/>
              </a:rPr>
              <a:t>  •  save_frames: bool – Whether to save frames to disk; default is False.</a:t>
            </a:r>
          </a:p>
          <a:p>
            <a:pPr algn="l">
              <a:lnSpc>
                <a:spcPts val="2921"/>
              </a:lnSpc>
              <a:spcBef>
                <a:spcPct val="0"/>
              </a:spcBef>
            </a:pPr>
            <a:r>
              <a:rPr lang="en-US" sz="2086">
                <a:solidFill>
                  <a:srgbClr val="FFFFFF"/>
                </a:solidFill>
                <a:latin typeface="Helvetica World"/>
                <a:ea typeface="Helvetica World"/>
                <a:cs typeface="Helvetica World"/>
                <a:sym typeface="Helvetica World"/>
              </a:rPr>
              <a:t>  •  frames_dir: str – Directory for saving frames; default is “frames”.</a:t>
            </a:r>
          </a:p>
          <a:p>
            <a:pPr algn="l">
              <a:lnSpc>
                <a:spcPts val="2921"/>
              </a:lnSpc>
              <a:spcBef>
                <a:spcPct val="0"/>
              </a:spcBef>
            </a:pPr>
            <a:r>
              <a:rPr lang="en-US" sz="2086">
                <a:solidFill>
                  <a:srgbClr val="FFFFFF"/>
                </a:solidFill>
                <a:latin typeface="Helvetica World"/>
                <a:ea typeface="Helvetica World"/>
                <a:cs typeface="Helvetica World"/>
                <a:sym typeface="Helvetica World"/>
              </a:rPr>
              <a:t>  •  frames_</a:t>
            </a:r>
          </a:p>
        </p:txBody>
      </p:sp>
    </p:spTree>
  </p:cSld>
  <p:clrMapOvr>
    <a:masterClrMapping/>
  </p:clrMapOvr>
</p:sld>
</file>

<file path=ppt/slides/slide174.xml><?xml version="1.0" encoding="utf-8"?>
<p:sld xmlns:p="http://schemas.openxmlformats.org/presentationml/2006/main" xmlns:a="http://schemas.openxmlformats.org/drawingml/2006/main" xmlns:r="http://schemas.openxmlformats.org/officeDocument/2006/relationships">
  <p:cSld>
    <p:bg>
      <p:bgPr>
        <a:solidFill>
          <a:srgbClr val="1E1E3F"/>
        </a:solidFill>
      </p:bgPr>
    </p:bg>
    <p:spTree>
      <p:nvGrpSpPr>
        <p:cNvPr id="1" name=""/>
        <p:cNvGrpSpPr/>
        <p:nvPr/>
      </p:nvGrpSpPr>
      <p:grpSpPr>
        <a:xfrm>
          <a:off x="0" y="0"/>
          <a:ext cx="0" cy="0"/>
          <a:chOff x="0" y="0"/>
          <a:chExt cx="0" cy="0"/>
        </a:xfrm>
      </p:grpSpPr>
      <p:grpSp>
        <p:nvGrpSpPr>
          <p:cNvPr name="Group 2" id="2"/>
          <p:cNvGrpSpPr/>
          <p:nvPr/>
        </p:nvGrpSpPr>
        <p:grpSpPr>
          <a:xfrm rot="0">
            <a:off x="666750" y="666750"/>
            <a:ext cx="16954500" cy="8953500"/>
            <a:chOff x="0" y="0"/>
            <a:chExt cx="4465383" cy="2358123"/>
          </a:xfrm>
        </p:grpSpPr>
        <p:sp>
          <p:nvSpPr>
            <p:cNvPr name="Freeform 3" id="3"/>
            <p:cNvSpPr/>
            <p:nvPr/>
          </p:nvSpPr>
          <p:spPr>
            <a:xfrm flipH="false" flipV="false" rot="0">
              <a:off x="0" y="0"/>
              <a:ext cx="4465383" cy="2358124"/>
            </a:xfrm>
            <a:custGeom>
              <a:avLst/>
              <a:gdLst/>
              <a:ahLst/>
              <a:cxnLst/>
              <a:rect r="r" b="b" t="t" l="l"/>
              <a:pathLst>
                <a:path h="2358124" w="4465383">
                  <a:moveTo>
                    <a:pt x="20548" y="0"/>
                  </a:moveTo>
                  <a:lnTo>
                    <a:pt x="4444835" y="0"/>
                  </a:lnTo>
                  <a:cubicBezTo>
                    <a:pt x="4456183" y="0"/>
                    <a:pt x="4465383" y="9200"/>
                    <a:pt x="4465383" y="20548"/>
                  </a:cubicBezTo>
                  <a:lnTo>
                    <a:pt x="4465383" y="2337575"/>
                  </a:lnTo>
                  <a:cubicBezTo>
                    <a:pt x="4465383" y="2348924"/>
                    <a:pt x="4456183" y="2358124"/>
                    <a:pt x="4444835" y="2358124"/>
                  </a:cubicBezTo>
                  <a:lnTo>
                    <a:pt x="20548" y="2358124"/>
                  </a:lnTo>
                  <a:cubicBezTo>
                    <a:pt x="9200" y="2358124"/>
                    <a:pt x="0" y="2348924"/>
                    <a:pt x="0" y="2337575"/>
                  </a:cubicBezTo>
                  <a:lnTo>
                    <a:pt x="0" y="20548"/>
                  </a:lnTo>
                  <a:cubicBezTo>
                    <a:pt x="0" y="9200"/>
                    <a:pt x="9200" y="0"/>
                    <a:pt x="20548" y="0"/>
                  </a:cubicBezTo>
                  <a:close/>
                </a:path>
              </a:pathLst>
            </a:custGeom>
            <a:solidFill>
              <a:srgbClr val="4F5AAF"/>
            </a:solidFill>
            <a:ln cap="rnd">
              <a:noFill/>
              <a:prstDash val="solid"/>
              <a:round/>
            </a:ln>
          </p:spPr>
        </p:sp>
        <p:sp>
          <p:nvSpPr>
            <p:cNvPr name="TextBox 4" id="4"/>
            <p:cNvSpPr txBox="true"/>
            <p:nvPr/>
          </p:nvSpPr>
          <p:spPr>
            <a:xfrm>
              <a:off x="0" y="-76200"/>
              <a:ext cx="4465383" cy="2434323"/>
            </a:xfrm>
            <a:prstGeom prst="rect">
              <a:avLst/>
            </a:prstGeom>
          </p:spPr>
          <p:txBody>
            <a:bodyPr anchor="t" rtlCol="false" tIns="50800" lIns="50800" bIns="50800" rIns="50800"/>
            <a:lstStyle/>
            <a:p>
              <a:pPr algn="just" marL="0" indent="0" lvl="0">
                <a:lnSpc>
                  <a:spcPts val="4899"/>
                </a:lnSpc>
                <a:spcBef>
                  <a:spcPct val="0"/>
                </a:spcBef>
              </a:pPr>
            </a:p>
          </p:txBody>
        </p:sp>
      </p:grpSp>
      <p:sp>
        <p:nvSpPr>
          <p:cNvPr name="Freeform 5" id="5"/>
          <p:cNvSpPr/>
          <p:nvPr/>
        </p:nvSpPr>
        <p:spPr>
          <a:xfrm flipH="false" flipV="false" rot="0">
            <a:off x="8419266" y="1826574"/>
            <a:ext cx="8840034" cy="5269212"/>
          </a:xfrm>
          <a:custGeom>
            <a:avLst/>
            <a:gdLst/>
            <a:ahLst/>
            <a:cxnLst/>
            <a:rect r="r" b="b" t="t" l="l"/>
            <a:pathLst>
              <a:path h="5269212" w="8840034">
                <a:moveTo>
                  <a:pt x="0" y="0"/>
                </a:moveTo>
                <a:lnTo>
                  <a:pt x="8840034" y="0"/>
                </a:lnTo>
                <a:lnTo>
                  <a:pt x="8840034" y="5269212"/>
                </a:lnTo>
                <a:lnTo>
                  <a:pt x="0" y="5269212"/>
                </a:lnTo>
                <a:lnTo>
                  <a:pt x="0" y="0"/>
                </a:lnTo>
                <a:close/>
              </a:path>
            </a:pathLst>
          </a:custGeom>
          <a:blipFill>
            <a:blip r:embed="rId2"/>
            <a:stretch>
              <a:fillRect l="0" t="0" r="-27841" b="0"/>
            </a:stretch>
          </a:blipFill>
        </p:spPr>
      </p:sp>
      <p:sp>
        <p:nvSpPr>
          <p:cNvPr name="TextBox 6" id="6"/>
          <p:cNvSpPr txBox="true"/>
          <p:nvPr/>
        </p:nvSpPr>
        <p:spPr>
          <a:xfrm rot="0">
            <a:off x="1028700" y="1117761"/>
            <a:ext cx="9179668" cy="8756416"/>
          </a:xfrm>
          <a:prstGeom prst="rect">
            <a:avLst/>
          </a:prstGeom>
        </p:spPr>
        <p:txBody>
          <a:bodyPr anchor="t" rtlCol="false" tIns="0" lIns="0" bIns="0" rIns="0">
            <a:spAutoFit/>
          </a:bodyPr>
          <a:lstStyle/>
          <a:p>
            <a:pPr algn="l">
              <a:lnSpc>
                <a:spcPts val="3512"/>
              </a:lnSpc>
              <a:spcBef>
                <a:spcPct val="0"/>
              </a:spcBef>
            </a:pPr>
            <a:r>
              <a:rPr lang="en-US" sz="2509">
                <a:solidFill>
                  <a:srgbClr val="FFFFFF"/>
                </a:solidFill>
                <a:latin typeface="Helvetica World"/>
                <a:ea typeface="Helvetica World"/>
                <a:cs typeface="Helvetica World"/>
                <a:sym typeface="Helvetica World"/>
              </a:rPr>
              <a:t>Observes the state of the algorithm (:class:`foronoi.algorithm.Algorithm`) and visualizes</a:t>
            </a:r>
          </a:p>
          <a:p>
            <a:pPr algn="l">
              <a:lnSpc>
                <a:spcPts val="3512"/>
              </a:lnSpc>
              <a:spcBef>
                <a:spcPct val="0"/>
              </a:spcBef>
            </a:pPr>
            <a:r>
              <a:rPr lang="en-US" sz="2509">
                <a:solidFill>
                  <a:srgbClr val="FFFFFF"/>
                </a:solidFill>
                <a:latin typeface="Helvetica World"/>
                <a:ea typeface="Helvetica World"/>
                <a:cs typeface="Helvetica World"/>
                <a:sym typeface="Helvetica World"/>
              </a:rPr>
              <a:t>the result using the Visualizer (:class:`foronoi.visualization.visualizer.Visualizer`).</a:t>
            </a:r>
          </a:p>
          <a:p>
            <a:pPr algn="l">
              <a:lnSpc>
                <a:spcPts val="3512"/>
              </a:lnSpc>
              <a:spcBef>
                <a:spcPct val="0"/>
              </a:spcBef>
            </a:pPr>
            <a:r>
              <a:rPr lang="en-US" sz="2509">
                <a:solidFill>
                  <a:srgbClr val="FFFFFF"/>
                </a:solidFill>
                <a:latin typeface="Helvetica World"/>
                <a:ea typeface="Helvetica World"/>
                <a:cs typeface="Helvetica World"/>
                <a:sym typeface="Helvetica World"/>
              </a:rPr>
              <a:t> </a:t>
            </a:r>
          </a:p>
          <a:p>
            <a:pPr algn="l">
              <a:lnSpc>
                <a:spcPts val="3512"/>
              </a:lnSpc>
              <a:spcBef>
                <a:spcPct val="0"/>
              </a:spcBef>
            </a:pPr>
            <a:r>
              <a:rPr lang="en-US" sz="2509">
                <a:solidFill>
                  <a:srgbClr val="FFFFFF"/>
                </a:solidFill>
                <a:latin typeface="Helvetica World"/>
                <a:ea typeface="Helvetica World"/>
                <a:cs typeface="Helvetica World"/>
                <a:sym typeface="Helvetica World"/>
              </a:rPr>
              <a:t>Parameters</a:t>
            </a:r>
          </a:p>
          <a:p>
            <a:pPr algn="l">
              <a:lnSpc>
                <a:spcPts val="3512"/>
              </a:lnSpc>
              <a:spcBef>
                <a:spcPct val="0"/>
              </a:spcBef>
            </a:pPr>
            <a:r>
              <a:rPr lang="en-US" sz="2509">
                <a:solidFill>
                  <a:srgbClr val="FFFFFF"/>
                </a:solidFill>
                <a:latin typeface="Helvetica World"/>
                <a:ea typeface="Helvetica World"/>
                <a:cs typeface="Helvetica World"/>
                <a:sym typeface="Helvetica World"/>
              </a:rPr>
              <a:t>----------</a:t>
            </a:r>
          </a:p>
          <a:p>
            <a:pPr algn="l">
              <a:lnSpc>
                <a:spcPts val="3512"/>
              </a:lnSpc>
              <a:spcBef>
                <a:spcPct val="0"/>
              </a:spcBef>
            </a:pPr>
            <a:r>
              <a:rPr lang="en-US" sz="2509">
                <a:solidFill>
                  <a:srgbClr val="FFFFFF"/>
                </a:solidFill>
                <a:latin typeface="Helvetica World"/>
                <a:ea typeface="Helvetica World"/>
                <a:cs typeface="Helvetica World"/>
                <a:sym typeface="Helvetica World"/>
              </a:rPr>
              <a:t>visualize_steps: bool</a:t>
            </a:r>
          </a:p>
          <a:p>
            <a:pPr algn="l">
              <a:lnSpc>
                <a:spcPts val="3512"/>
              </a:lnSpc>
              <a:spcBef>
                <a:spcPct val="0"/>
              </a:spcBef>
            </a:pPr>
            <a:r>
              <a:rPr lang="en-US" sz="2509">
                <a:solidFill>
                  <a:srgbClr val="FFFFFF"/>
                </a:solidFill>
                <a:latin typeface="Helvetica World"/>
                <a:ea typeface="Helvetica World"/>
                <a:cs typeface="Helvetica World"/>
                <a:sym typeface="Helvetica World"/>
              </a:rPr>
              <a:t>Visualize all individual steps</a:t>
            </a:r>
          </a:p>
          <a:p>
            <a:pPr algn="l">
              <a:lnSpc>
                <a:spcPts val="3512"/>
              </a:lnSpc>
              <a:spcBef>
                <a:spcPct val="0"/>
              </a:spcBef>
            </a:pPr>
            <a:r>
              <a:rPr lang="en-US" sz="2509">
                <a:solidFill>
                  <a:srgbClr val="FFFFFF"/>
                </a:solidFill>
                <a:latin typeface="Helvetica World"/>
                <a:ea typeface="Helvetica World"/>
                <a:cs typeface="Helvetica World"/>
                <a:sym typeface="Helvetica World"/>
              </a:rPr>
              <a:t>visualize_before_clipping: bool</a:t>
            </a:r>
          </a:p>
          <a:p>
            <a:pPr algn="l">
              <a:lnSpc>
                <a:spcPts val="3512"/>
              </a:lnSpc>
              <a:spcBef>
                <a:spcPct val="0"/>
              </a:spcBef>
            </a:pPr>
            <a:r>
              <a:rPr lang="en-US" sz="2509">
                <a:solidFill>
                  <a:srgbClr val="FFFFFF"/>
                </a:solidFill>
                <a:latin typeface="Helvetica World"/>
                <a:ea typeface="Helvetica World"/>
                <a:cs typeface="Helvetica World"/>
                <a:sym typeface="Helvetica World"/>
              </a:rPr>
              <a:t>Visualize the result before the edges are clipped</a:t>
            </a:r>
          </a:p>
          <a:p>
            <a:pPr algn="l">
              <a:lnSpc>
                <a:spcPts val="3512"/>
              </a:lnSpc>
              <a:spcBef>
                <a:spcPct val="0"/>
              </a:spcBef>
            </a:pPr>
            <a:r>
              <a:rPr lang="en-US" sz="2509">
                <a:solidFill>
                  <a:srgbClr val="FFFFFF"/>
                </a:solidFill>
                <a:latin typeface="Helvetica World"/>
                <a:ea typeface="Helvetica World"/>
                <a:cs typeface="Helvetica World"/>
                <a:sym typeface="Helvetica World"/>
              </a:rPr>
              <a:t>visualize_result: bool</a:t>
            </a:r>
          </a:p>
          <a:p>
            <a:pPr algn="l">
              <a:lnSpc>
                <a:spcPts val="3512"/>
              </a:lnSpc>
              <a:spcBef>
                <a:spcPct val="0"/>
              </a:spcBef>
            </a:pPr>
            <a:r>
              <a:rPr lang="en-US" sz="2509">
                <a:solidFill>
                  <a:srgbClr val="FFFFFF"/>
                </a:solidFill>
                <a:latin typeface="Helvetica World"/>
                <a:ea typeface="Helvetica World"/>
                <a:cs typeface="Helvetica World"/>
                <a:sym typeface="Helvetica World"/>
              </a:rPr>
              <a:t>Visualize the final result</a:t>
            </a:r>
          </a:p>
          <a:p>
            <a:pPr algn="l">
              <a:lnSpc>
                <a:spcPts val="3512"/>
              </a:lnSpc>
              <a:spcBef>
                <a:spcPct val="0"/>
              </a:spcBef>
            </a:pPr>
            <a:r>
              <a:rPr lang="en-US" sz="2509">
                <a:solidFill>
                  <a:srgbClr val="FFFFFF"/>
                </a:solidFill>
                <a:latin typeface="Helvetica World"/>
                <a:ea typeface="Helvetica World"/>
                <a:cs typeface="Helvetica World"/>
                <a:sym typeface="Helvetica World"/>
              </a:rPr>
              <a:t>callback: function</a:t>
            </a:r>
          </a:p>
          <a:p>
            <a:pPr algn="l">
              <a:lnSpc>
                <a:spcPts val="3512"/>
              </a:lnSpc>
              <a:spcBef>
                <a:spcPct val="0"/>
              </a:spcBef>
            </a:pPr>
            <a:r>
              <a:rPr lang="en-US" sz="2509">
                <a:solidFill>
                  <a:srgbClr val="FFFFFF"/>
                </a:solidFill>
                <a:latin typeface="Helvetica World"/>
                <a:ea typeface="Helvetica World"/>
                <a:cs typeface="Helvetica World"/>
                <a:sym typeface="Helvetica World"/>
              </a:rPr>
              <a:t>By default, the VoronoiObserver shows or prints the result when</a:t>
            </a:r>
          </a:p>
          <a:p>
            <a:pPr algn="l">
              <a:lnSpc>
                <a:spcPts val="3512"/>
              </a:lnSpc>
              <a:spcBef>
                <a:spcPct val="0"/>
              </a:spcBef>
            </a:pPr>
            <a:r>
              <a:rPr lang="en-US" sz="2509">
                <a:solidFill>
                  <a:srgbClr val="FFFFFF"/>
                </a:solidFill>
                <a:latin typeface="Helvetica World"/>
                <a:ea typeface="Helvetica World"/>
                <a:cs typeface="Helvetica World"/>
                <a:sym typeface="Helvetica World"/>
              </a:rPr>
              <a:t>`text_based` is true. When a callback function is given, either the GraphViz diagram or the text-string</a:t>
            </a:r>
          </a:p>
          <a:p>
            <a:pPr algn="l">
              <a:lnSpc>
                <a:spcPts val="3512"/>
              </a:lnSpc>
              <a:spcBef>
                <a:spcPct val="0"/>
              </a:spcBef>
            </a:pPr>
            <a:r>
              <a:rPr lang="en-US" sz="2509">
                <a:solidFill>
                  <a:srgbClr val="FFFFFF"/>
                </a:solidFill>
                <a:latin typeface="Helvetica World"/>
                <a:ea typeface="Helvetica World"/>
                <a:cs typeface="Helvetica World"/>
                <a:sym typeface="Helvetica World"/>
              </a:rPr>
              <a:t>is passed to the callback.</a:t>
            </a:r>
          </a:p>
          <a:p>
            <a:pPr algn="l">
              <a:lnSpc>
                <a:spcPts val="3512"/>
              </a:lnSpc>
              <a:spcBef>
                <a:spcPct val="0"/>
              </a:spcBef>
            </a:pPr>
            <a:r>
              <a:rPr lang="en-US" sz="2509">
                <a:solidFill>
                  <a:srgbClr val="FFFFFF"/>
                </a:solidFill>
                <a:latin typeface="Helvetica World"/>
                <a:ea typeface="Helvetica World"/>
                <a:cs typeface="Helvetica World"/>
                <a:sym typeface="Helvetica World"/>
              </a:rPr>
              <a:t> </a:t>
            </a:r>
          </a:p>
          <a:p>
            <a:pPr algn="l">
              <a:lnSpc>
                <a:spcPts val="3512"/>
              </a:lnSpc>
              <a:spcBef>
                <a:spcPct val="0"/>
              </a:spcBef>
            </a:pPr>
          </a:p>
        </p:txBody>
      </p:sp>
    </p:spTree>
  </p:cSld>
  <p:clrMapOvr>
    <a:masterClrMapping/>
  </p:clrMapOvr>
</p:sld>
</file>

<file path=ppt/slides/slide175.xml><?xml version="1.0" encoding="utf-8"?>
<p:sld xmlns:p="http://schemas.openxmlformats.org/presentationml/2006/main" xmlns:a="http://schemas.openxmlformats.org/drawingml/2006/main" xmlns:r="http://schemas.openxmlformats.org/officeDocument/2006/relationships">
  <p:cSld>
    <p:bg>
      <p:bgPr>
        <a:solidFill>
          <a:srgbClr val="1E1E3F"/>
        </a:solidFill>
      </p:bgPr>
    </p:bg>
    <p:spTree>
      <p:nvGrpSpPr>
        <p:cNvPr id="1" name=""/>
        <p:cNvGrpSpPr/>
        <p:nvPr/>
      </p:nvGrpSpPr>
      <p:grpSpPr>
        <a:xfrm>
          <a:off x="0" y="0"/>
          <a:ext cx="0" cy="0"/>
          <a:chOff x="0" y="0"/>
          <a:chExt cx="0" cy="0"/>
        </a:xfrm>
      </p:grpSpPr>
      <p:grpSp>
        <p:nvGrpSpPr>
          <p:cNvPr name="Group 2" id="2"/>
          <p:cNvGrpSpPr/>
          <p:nvPr/>
        </p:nvGrpSpPr>
        <p:grpSpPr>
          <a:xfrm rot="0">
            <a:off x="666750" y="666750"/>
            <a:ext cx="16954500" cy="8953500"/>
            <a:chOff x="0" y="0"/>
            <a:chExt cx="4465383" cy="2358123"/>
          </a:xfrm>
        </p:grpSpPr>
        <p:sp>
          <p:nvSpPr>
            <p:cNvPr name="Freeform 3" id="3"/>
            <p:cNvSpPr/>
            <p:nvPr/>
          </p:nvSpPr>
          <p:spPr>
            <a:xfrm flipH="false" flipV="false" rot="0">
              <a:off x="0" y="0"/>
              <a:ext cx="4465383" cy="2358124"/>
            </a:xfrm>
            <a:custGeom>
              <a:avLst/>
              <a:gdLst/>
              <a:ahLst/>
              <a:cxnLst/>
              <a:rect r="r" b="b" t="t" l="l"/>
              <a:pathLst>
                <a:path h="2358124" w="4465383">
                  <a:moveTo>
                    <a:pt x="20548" y="0"/>
                  </a:moveTo>
                  <a:lnTo>
                    <a:pt x="4444835" y="0"/>
                  </a:lnTo>
                  <a:cubicBezTo>
                    <a:pt x="4456183" y="0"/>
                    <a:pt x="4465383" y="9200"/>
                    <a:pt x="4465383" y="20548"/>
                  </a:cubicBezTo>
                  <a:lnTo>
                    <a:pt x="4465383" y="2337575"/>
                  </a:lnTo>
                  <a:cubicBezTo>
                    <a:pt x="4465383" y="2348924"/>
                    <a:pt x="4456183" y="2358124"/>
                    <a:pt x="4444835" y="2358124"/>
                  </a:cubicBezTo>
                  <a:lnTo>
                    <a:pt x="20548" y="2358124"/>
                  </a:lnTo>
                  <a:cubicBezTo>
                    <a:pt x="9200" y="2358124"/>
                    <a:pt x="0" y="2348924"/>
                    <a:pt x="0" y="2337575"/>
                  </a:cubicBezTo>
                  <a:lnTo>
                    <a:pt x="0" y="20548"/>
                  </a:lnTo>
                  <a:cubicBezTo>
                    <a:pt x="0" y="9200"/>
                    <a:pt x="9200" y="0"/>
                    <a:pt x="20548" y="0"/>
                  </a:cubicBezTo>
                  <a:close/>
                </a:path>
              </a:pathLst>
            </a:custGeom>
            <a:solidFill>
              <a:srgbClr val="4F5AAF"/>
            </a:solidFill>
            <a:ln cap="rnd">
              <a:noFill/>
              <a:prstDash val="solid"/>
              <a:round/>
            </a:ln>
          </p:spPr>
        </p:sp>
        <p:sp>
          <p:nvSpPr>
            <p:cNvPr name="TextBox 4" id="4"/>
            <p:cNvSpPr txBox="true"/>
            <p:nvPr/>
          </p:nvSpPr>
          <p:spPr>
            <a:xfrm>
              <a:off x="0" y="-57150"/>
              <a:ext cx="4465383" cy="2415273"/>
            </a:xfrm>
            <a:prstGeom prst="rect">
              <a:avLst/>
            </a:prstGeom>
          </p:spPr>
          <p:txBody>
            <a:bodyPr anchor="ctr" rtlCol="false" tIns="50800" lIns="50800" bIns="50800" rIns="50800"/>
            <a:lstStyle/>
            <a:p>
              <a:pPr algn="ctr" marL="0" indent="0" lvl="0">
                <a:lnSpc>
                  <a:spcPts val="3359"/>
                </a:lnSpc>
                <a:spcBef>
                  <a:spcPct val="0"/>
                </a:spcBef>
              </a:pPr>
            </a:p>
          </p:txBody>
        </p:sp>
      </p:grpSp>
      <p:sp>
        <p:nvSpPr>
          <p:cNvPr name="TextBox 5" id="5"/>
          <p:cNvSpPr txBox="true"/>
          <p:nvPr/>
        </p:nvSpPr>
        <p:spPr>
          <a:xfrm rot="0">
            <a:off x="861699" y="1250834"/>
            <a:ext cx="7989879" cy="8369416"/>
          </a:xfrm>
          <a:prstGeom prst="rect">
            <a:avLst/>
          </a:prstGeom>
        </p:spPr>
        <p:txBody>
          <a:bodyPr anchor="t" rtlCol="false" tIns="0" lIns="0" bIns="0" rIns="0">
            <a:spAutoFit/>
          </a:bodyPr>
          <a:lstStyle/>
          <a:p>
            <a:pPr algn="l">
              <a:lnSpc>
                <a:spcPts val="2487"/>
              </a:lnSpc>
              <a:spcBef>
                <a:spcPct val="0"/>
              </a:spcBef>
            </a:pPr>
            <a:r>
              <a:rPr lang="en-US" sz="1776">
                <a:solidFill>
                  <a:srgbClr val="FFFFFF"/>
                </a:solidFill>
                <a:latin typeface="Helvetica World"/>
                <a:ea typeface="Helvetica World"/>
                <a:cs typeface="Helvetica World"/>
                <a:sym typeface="Helvetica World"/>
              </a:rPr>
              <a:t>The callback signature must be: callback(observer, fig)</a:t>
            </a:r>
          </a:p>
          <a:p>
            <a:pPr algn="l">
              <a:lnSpc>
                <a:spcPts val="2487"/>
              </a:lnSpc>
              <a:spcBef>
                <a:spcPct val="0"/>
              </a:spcBef>
            </a:pPr>
            <a:r>
              <a:rPr lang="en-US" sz="1776">
                <a:solidFill>
                  <a:srgbClr val="FFFFFF"/>
                </a:solidFill>
                <a:latin typeface="Helvetica World"/>
                <a:ea typeface="Helvetica World"/>
                <a:cs typeface="Helvetica World"/>
                <a:sym typeface="Helvetica World"/>
              </a:rPr>
              <a:t>where `observer` is this VoronoiObserver instance and `fig` is a matplotlib Figure object.</a:t>
            </a:r>
          </a:p>
          <a:p>
            <a:pPr algn="l">
              <a:lnSpc>
                <a:spcPts val="2487"/>
              </a:lnSpc>
              <a:spcBef>
                <a:spcPct val="0"/>
              </a:spcBef>
            </a:pPr>
            <a:r>
              <a:rPr lang="en-US" sz="1776">
                <a:solidFill>
                  <a:srgbClr val="FFFFFF"/>
                </a:solidFill>
                <a:latin typeface="Helvetica World"/>
                <a:ea typeface="Helvetica World"/>
                <a:cs typeface="Helvetica World"/>
                <a:sym typeface="Helvetica World"/>
              </a:rPr>
              <a:t> </a:t>
            </a:r>
          </a:p>
          <a:p>
            <a:pPr algn="l">
              <a:lnSpc>
                <a:spcPts val="2487"/>
              </a:lnSpc>
              <a:spcBef>
                <a:spcPct val="0"/>
              </a:spcBef>
            </a:pPr>
            <a:r>
              <a:rPr lang="en-US" sz="1776">
                <a:solidFill>
                  <a:srgbClr val="FFFFFF"/>
                </a:solidFill>
                <a:latin typeface="Helvetica World"/>
                <a:ea typeface="Helvetica World"/>
                <a:cs typeface="Helvetica World"/>
                <a:sym typeface="Helvetica World"/>
              </a:rPr>
              <a:t>figsize: (float, float)</a:t>
            </a:r>
          </a:p>
          <a:p>
            <a:pPr algn="l">
              <a:lnSpc>
                <a:spcPts val="2487"/>
              </a:lnSpc>
              <a:spcBef>
                <a:spcPct val="0"/>
              </a:spcBef>
            </a:pPr>
            <a:r>
              <a:rPr lang="en-US" sz="1776">
                <a:solidFill>
                  <a:srgbClr val="FFFFFF"/>
                </a:solidFill>
                <a:latin typeface="Helvetica World"/>
                <a:ea typeface="Helvetica World"/>
                <a:cs typeface="Helvetica World"/>
                <a:sym typeface="Helvetica World"/>
              </a:rPr>
              <a:t>Window size in inches</a:t>
            </a:r>
          </a:p>
          <a:p>
            <a:pPr algn="l">
              <a:lnSpc>
                <a:spcPts val="2487"/>
              </a:lnSpc>
              <a:spcBef>
                <a:spcPct val="0"/>
              </a:spcBef>
            </a:pPr>
            <a:r>
              <a:rPr lang="en-US" sz="1776">
                <a:solidFill>
                  <a:srgbClr val="FFFFFF"/>
                </a:solidFill>
                <a:latin typeface="Helvetica World"/>
                <a:ea typeface="Helvetica World"/>
                <a:cs typeface="Helvetica World"/>
                <a:sym typeface="Helvetica World"/>
              </a:rPr>
              <a:t>canvas_offset: float</a:t>
            </a:r>
          </a:p>
          <a:p>
            <a:pPr algn="l">
              <a:lnSpc>
                <a:spcPts val="2487"/>
              </a:lnSpc>
              <a:spcBef>
                <a:spcPct val="0"/>
              </a:spcBef>
            </a:pPr>
            <a:r>
              <a:rPr lang="en-US" sz="1776">
                <a:solidFill>
                  <a:srgbClr val="FFFFFF"/>
                </a:solidFill>
                <a:latin typeface="Helvetica World"/>
                <a:ea typeface="Helvetica World"/>
                <a:cs typeface="Helvetica World"/>
                <a:sym typeface="Helvetica World"/>
              </a:rPr>
              <a:t>The space around the bounding object</a:t>
            </a:r>
          </a:p>
          <a:p>
            <a:pPr algn="l">
              <a:lnSpc>
                <a:spcPts val="2487"/>
              </a:lnSpc>
              <a:spcBef>
                <a:spcPct val="0"/>
              </a:spcBef>
            </a:pPr>
            <a:r>
              <a:rPr lang="en-US" sz="1776">
                <a:solidFill>
                  <a:srgbClr val="FFFFFF"/>
                </a:solidFill>
                <a:latin typeface="Helvetica World"/>
                <a:ea typeface="Helvetica World"/>
                <a:cs typeface="Helvetica World"/>
                <a:sym typeface="Helvetica World"/>
              </a:rPr>
              <a:t>settings: dict</a:t>
            </a:r>
          </a:p>
          <a:p>
            <a:pPr algn="l">
              <a:lnSpc>
                <a:spcPts val="2487"/>
              </a:lnSpc>
              <a:spcBef>
                <a:spcPct val="0"/>
              </a:spcBef>
            </a:pPr>
            <a:r>
              <a:rPr lang="en-US" sz="1776">
                <a:solidFill>
                  <a:srgbClr val="FFFFFF"/>
                </a:solidFill>
                <a:latin typeface="Helvetica World"/>
                <a:ea typeface="Helvetica World"/>
                <a:cs typeface="Helvetica World"/>
                <a:sym typeface="Helvetica World"/>
              </a:rPr>
              <a:t>Visualizer settings to override the default presets used by the VoronoiObserver</a:t>
            </a:r>
          </a:p>
          <a:p>
            <a:pPr algn="l">
              <a:lnSpc>
                <a:spcPts val="2487"/>
              </a:lnSpc>
              <a:spcBef>
                <a:spcPct val="0"/>
              </a:spcBef>
            </a:pPr>
            <a:r>
              <a:rPr lang="en-US" sz="1776">
                <a:solidFill>
                  <a:srgbClr val="FFFFFF"/>
                </a:solidFill>
                <a:latin typeface="Helvetica World"/>
                <a:ea typeface="Helvetica World"/>
                <a:cs typeface="Helvetica World"/>
                <a:sym typeface="Helvetica World"/>
              </a:rPr>
              <a:t> </a:t>
            </a:r>
          </a:p>
          <a:p>
            <a:pPr algn="l">
              <a:lnSpc>
                <a:spcPts val="2487"/>
              </a:lnSpc>
              <a:spcBef>
                <a:spcPct val="0"/>
              </a:spcBef>
            </a:pPr>
            <a:r>
              <a:rPr lang="en-US" sz="1776">
                <a:solidFill>
                  <a:srgbClr val="FFFFFF"/>
                </a:solidFill>
                <a:latin typeface="Helvetica World"/>
                <a:ea typeface="Helvetica World"/>
                <a:cs typeface="Helvetica World"/>
                <a:sym typeface="Helvetica World"/>
              </a:rPr>
              <a:t>save_frames: bool</a:t>
            </a:r>
          </a:p>
          <a:p>
            <a:pPr algn="l">
              <a:lnSpc>
                <a:spcPts val="2487"/>
              </a:lnSpc>
              <a:spcBef>
                <a:spcPct val="0"/>
              </a:spcBef>
            </a:pPr>
            <a:r>
              <a:rPr lang="en-US" sz="1776">
                <a:solidFill>
                  <a:srgbClr val="FFFFFF"/>
                </a:solidFill>
                <a:latin typeface="Helvetica World"/>
                <a:ea typeface="Helvetica World"/>
                <a:cs typeface="Helvetica World"/>
                <a:sym typeface="Helvetica World"/>
              </a:rPr>
              <a:t>If True, a default callback will be used to save each figure as a PNG into `frames_dir`.</a:t>
            </a:r>
          </a:p>
          <a:p>
            <a:pPr algn="l">
              <a:lnSpc>
                <a:spcPts val="2487"/>
              </a:lnSpc>
              <a:spcBef>
                <a:spcPct val="0"/>
              </a:spcBef>
            </a:pPr>
            <a:r>
              <a:rPr lang="en-US" sz="1776">
                <a:solidFill>
                  <a:srgbClr val="FFFFFF"/>
                </a:solidFill>
                <a:latin typeface="Helvetica World"/>
                <a:ea typeface="Helvetica World"/>
                <a:cs typeface="Helvetica World"/>
                <a:sym typeface="Helvetica World"/>
              </a:rPr>
              <a:t>If a custom `callback` is provided, that will be used instead of the default saver.</a:t>
            </a:r>
          </a:p>
          <a:p>
            <a:pPr algn="l">
              <a:lnSpc>
                <a:spcPts val="2487"/>
              </a:lnSpc>
              <a:spcBef>
                <a:spcPct val="0"/>
              </a:spcBef>
            </a:pPr>
            <a:r>
              <a:rPr lang="en-US" sz="1776">
                <a:solidFill>
                  <a:srgbClr val="FFFFFF"/>
                </a:solidFill>
                <a:latin typeface="Helvetica World"/>
                <a:ea typeface="Helvetica World"/>
                <a:cs typeface="Helvetica World"/>
                <a:sym typeface="Helvetica World"/>
              </a:rPr>
              <a:t>frames_dir: str</a:t>
            </a:r>
          </a:p>
          <a:p>
            <a:pPr algn="l">
              <a:lnSpc>
                <a:spcPts val="2487"/>
              </a:lnSpc>
              <a:spcBef>
                <a:spcPct val="0"/>
              </a:spcBef>
            </a:pPr>
            <a:r>
              <a:rPr lang="en-US" sz="1776">
                <a:solidFill>
                  <a:srgbClr val="FFFFFF"/>
                </a:solidFill>
                <a:latin typeface="Helvetica World"/>
                <a:ea typeface="Helvetica World"/>
                <a:cs typeface="Helvetica World"/>
                <a:sym typeface="Helvetica World"/>
              </a:rPr>
              <a:t>Directory where frames will be saved when save_frames=True</a:t>
            </a:r>
          </a:p>
          <a:p>
            <a:pPr algn="l">
              <a:lnSpc>
                <a:spcPts val="2487"/>
              </a:lnSpc>
              <a:spcBef>
                <a:spcPct val="0"/>
              </a:spcBef>
            </a:pPr>
            <a:r>
              <a:rPr lang="en-US" sz="1776">
                <a:solidFill>
                  <a:srgbClr val="FFFFFF"/>
                </a:solidFill>
                <a:latin typeface="Helvetica World"/>
                <a:ea typeface="Helvetica World"/>
                <a:cs typeface="Helvetica World"/>
                <a:sym typeface="Helvetica World"/>
              </a:rPr>
              <a:t>frames_prefix: str</a:t>
            </a:r>
          </a:p>
          <a:p>
            <a:pPr algn="l">
              <a:lnSpc>
                <a:spcPts val="2487"/>
              </a:lnSpc>
              <a:spcBef>
                <a:spcPct val="0"/>
              </a:spcBef>
            </a:pPr>
            <a:r>
              <a:rPr lang="en-US" sz="1776">
                <a:solidFill>
                  <a:srgbClr val="FFFFFF"/>
                </a:solidFill>
                <a:latin typeface="Helvetica World"/>
                <a:ea typeface="Helvetica World"/>
                <a:cs typeface="Helvetica World"/>
                <a:sym typeface="Helvetica World"/>
              </a:rPr>
              <a:t>Prefix for frame filenames (index appended with zero padding)</a:t>
            </a:r>
          </a:p>
          <a:p>
            <a:pPr algn="l">
              <a:lnSpc>
                <a:spcPts val="2487"/>
              </a:lnSpc>
              <a:spcBef>
                <a:spcPct val="0"/>
              </a:spcBef>
            </a:pPr>
            <a:r>
              <a:rPr lang="en-US" sz="1776">
                <a:solidFill>
                  <a:srgbClr val="FFFFFF"/>
                </a:solidFill>
                <a:latin typeface="Helvetica World"/>
                <a:ea typeface="Helvetica World"/>
                <a:cs typeface="Helvetica World"/>
                <a:sym typeface="Helvetica World"/>
              </a:rPr>
              <a:t>close_fig_after_save: bool</a:t>
            </a:r>
          </a:p>
          <a:p>
            <a:pPr algn="l">
              <a:lnSpc>
                <a:spcPts val="2487"/>
              </a:lnSpc>
              <a:spcBef>
                <a:spcPct val="0"/>
              </a:spcBef>
            </a:pPr>
            <a:r>
              <a:rPr lang="en-US" sz="1776">
                <a:solidFill>
                  <a:srgbClr val="FFFFFF"/>
                </a:solidFill>
                <a:latin typeface="Helvetica World"/>
                <a:ea typeface="Helvetica World"/>
                <a:cs typeface="Helvetica World"/>
                <a:sym typeface="Helvetica World"/>
              </a:rPr>
              <a:t>Whether to close the figure after saving (helps free memory)</a:t>
            </a:r>
          </a:p>
          <a:p>
            <a:pPr algn="l">
              <a:lnSpc>
                <a:spcPts val="2487"/>
              </a:lnSpc>
              <a:spcBef>
                <a:spcPct val="0"/>
              </a:spcBef>
            </a:pPr>
            <a:r>
              <a:rPr lang="en-US" sz="1776">
                <a:solidFill>
                  <a:srgbClr val="FFFFFF"/>
                </a:solidFill>
                <a:latin typeface="Helvetica World"/>
                <a:ea typeface="Helvetica World"/>
                <a:cs typeface="Helvetica World"/>
                <a:sym typeface="Helvetica World"/>
              </a:rPr>
              <a:t>Save the provided matplotlib Figure `fig` to disk using the observer's current message index.</a:t>
            </a:r>
          </a:p>
          <a:p>
            <a:pPr algn="l">
              <a:lnSpc>
                <a:spcPts val="2487"/>
              </a:lnSpc>
              <a:spcBef>
                <a:spcPct val="0"/>
              </a:spcBef>
            </a:pPr>
            <a:r>
              <a:rPr lang="en-US" sz="1776">
                <a:solidFill>
                  <a:srgbClr val="FFFFFF"/>
                </a:solidFill>
                <a:latin typeface="Helvetica World"/>
                <a:ea typeface="Helvetica World"/>
                <a:cs typeface="Helvetica World"/>
                <a:sym typeface="Helvetica World"/>
              </a:rPr>
              <a:t>Uses observer.n_messages as the index (this mirrors the previous implementation where n_messages</a:t>
            </a:r>
          </a:p>
          <a:p>
            <a:pPr algn="l">
              <a:lnSpc>
                <a:spcPts val="2487"/>
              </a:lnSpc>
              <a:spcBef>
                <a:spcPct val="0"/>
              </a:spcBef>
            </a:pPr>
            <a:r>
              <a:rPr lang="en-US" sz="1776">
                <a:solidFill>
                  <a:srgbClr val="FFFFFF"/>
                </a:solidFill>
                <a:latin typeface="Helvetica World"/>
                <a:ea typeface="Helvetica World"/>
                <a:cs typeface="Helvetica World"/>
                <a:sym typeface="Helvetica World"/>
              </a:rPr>
              <a:t>is incremented after callback is invoked).</a:t>
            </a:r>
          </a:p>
          <a:p>
            <a:pPr algn="l">
              <a:lnSpc>
                <a:spcPts val="2487"/>
              </a:lnSpc>
              <a:spcBef>
                <a:spcPct val="0"/>
              </a:spcBef>
            </a:pPr>
          </a:p>
        </p:txBody>
      </p:sp>
      <p:sp>
        <p:nvSpPr>
          <p:cNvPr name="Freeform 6" id="6"/>
          <p:cNvSpPr/>
          <p:nvPr/>
        </p:nvSpPr>
        <p:spPr>
          <a:xfrm flipH="false" flipV="false" rot="0">
            <a:off x="8656629" y="1972786"/>
            <a:ext cx="8840034" cy="5269212"/>
          </a:xfrm>
          <a:custGeom>
            <a:avLst/>
            <a:gdLst/>
            <a:ahLst/>
            <a:cxnLst/>
            <a:rect r="r" b="b" t="t" l="l"/>
            <a:pathLst>
              <a:path h="5269212" w="8840034">
                <a:moveTo>
                  <a:pt x="0" y="0"/>
                </a:moveTo>
                <a:lnTo>
                  <a:pt x="8840034" y="0"/>
                </a:lnTo>
                <a:lnTo>
                  <a:pt x="8840034" y="5269212"/>
                </a:lnTo>
                <a:lnTo>
                  <a:pt x="0" y="5269212"/>
                </a:lnTo>
                <a:lnTo>
                  <a:pt x="0" y="0"/>
                </a:lnTo>
                <a:close/>
              </a:path>
            </a:pathLst>
          </a:custGeom>
          <a:blipFill>
            <a:blip r:embed="rId2"/>
            <a:stretch>
              <a:fillRect l="0" t="0" r="-27841" b="0"/>
            </a:stretch>
          </a:blipFill>
        </p:spPr>
      </p:sp>
    </p:spTree>
  </p:cSld>
  <p:clrMapOvr>
    <a:masterClrMapping/>
  </p:clrMapOvr>
</p:sld>
</file>

<file path=ppt/slides/slide176.xml><?xml version="1.0" encoding="utf-8"?>
<p:sld xmlns:p="http://schemas.openxmlformats.org/presentationml/2006/main" xmlns:a="http://schemas.openxmlformats.org/drawingml/2006/main" xmlns:r="http://schemas.openxmlformats.org/officeDocument/2006/relationships">
  <p:cSld>
    <p:bg>
      <p:bgPr>
        <a:solidFill>
          <a:srgbClr val="1E1E3F"/>
        </a:solidFill>
      </p:bgPr>
    </p:bg>
    <p:spTree>
      <p:nvGrpSpPr>
        <p:cNvPr id="1" name=""/>
        <p:cNvGrpSpPr/>
        <p:nvPr/>
      </p:nvGrpSpPr>
      <p:grpSpPr>
        <a:xfrm>
          <a:off x="0" y="0"/>
          <a:ext cx="0" cy="0"/>
          <a:chOff x="0" y="0"/>
          <a:chExt cx="0" cy="0"/>
        </a:xfrm>
      </p:grpSpPr>
      <p:grpSp>
        <p:nvGrpSpPr>
          <p:cNvPr name="Group 2" id="2"/>
          <p:cNvGrpSpPr/>
          <p:nvPr/>
        </p:nvGrpSpPr>
        <p:grpSpPr>
          <a:xfrm rot="0">
            <a:off x="666750" y="666750"/>
            <a:ext cx="16954500" cy="8953500"/>
            <a:chOff x="0" y="0"/>
            <a:chExt cx="4465383" cy="2358123"/>
          </a:xfrm>
        </p:grpSpPr>
        <p:sp>
          <p:nvSpPr>
            <p:cNvPr name="Freeform 3" id="3"/>
            <p:cNvSpPr/>
            <p:nvPr/>
          </p:nvSpPr>
          <p:spPr>
            <a:xfrm flipH="false" flipV="false" rot="0">
              <a:off x="0" y="0"/>
              <a:ext cx="4465383" cy="2358124"/>
            </a:xfrm>
            <a:custGeom>
              <a:avLst/>
              <a:gdLst/>
              <a:ahLst/>
              <a:cxnLst/>
              <a:rect r="r" b="b" t="t" l="l"/>
              <a:pathLst>
                <a:path h="2358124" w="4465383">
                  <a:moveTo>
                    <a:pt x="20548" y="0"/>
                  </a:moveTo>
                  <a:lnTo>
                    <a:pt x="4444835" y="0"/>
                  </a:lnTo>
                  <a:cubicBezTo>
                    <a:pt x="4456183" y="0"/>
                    <a:pt x="4465383" y="9200"/>
                    <a:pt x="4465383" y="20548"/>
                  </a:cubicBezTo>
                  <a:lnTo>
                    <a:pt x="4465383" y="2337575"/>
                  </a:lnTo>
                  <a:cubicBezTo>
                    <a:pt x="4465383" y="2348924"/>
                    <a:pt x="4456183" y="2358124"/>
                    <a:pt x="4444835" y="2358124"/>
                  </a:cubicBezTo>
                  <a:lnTo>
                    <a:pt x="20548" y="2358124"/>
                  </a:lnTo>
                  <a:cubicBezTo>
                    <a:pt x="9200" y="2358124"/>
                    <a:pt x="0" y="2348924"/>
                    <a:pt x="0" y="2337575"/>
                  </a:cubicBezTo>
                  <a:lnTo>
                    <a:pt x="0" y="20548"/>
                  </a:lnTo>
                  <a:cubicBezTo>
                    <a:pt x="0" y="9200"/>
                    <a:pt x="9200" y="0"/>
                    <a:pt x="20548" y="0"/>
                  </a:cubicBezTo>
                  <a:close/>
                </a:path>
              </a:pathLst>
            </a:custGeom>
            <a:solidFill>
              <a:srgbClr val="4F5AAF"/>
            </a:solidFill>
            <a:ln cap="rnd">
              <a:noFill/>
              <a:prstDash val="solid"/>
              <a:round/>
            </a:ln>
          </p:spPr>
        </p:sp>
        <p:sp>
          <p:nvSpPr>
            <p:cNvPr name="TextBox 4" id="4"/>
            <p:cNvSpPr txBox="true"/>
            <p:nvPr/>
          </p:nvSpPr>
          <p:spPr>
            <a:xfrm>
              <a:off x="0" y="-57150"/>
              <a:ext cx="4465383" cy="2415273"/>
            </a:xfrm>
            <a:prstGeom prst="rect">
              <a:avLst/>
            </a:prstGeom>
          </p:spPr>
          <p:txBody>
            <a:bodyPr anchor="ctr" rtlCol="false" tIns="50800" lIns="50800" bIns="50800" rIns="50800"/>
            <a:lstStyle/>
            <a:p>
              <a:pPr algn="ctr" marL="0" indent="0" lvl="0">
                <a:lnSpc>
                  <a:spcPts val="3359"/>
                </a:lnSpc>
                <a:spcBef>
                  <a:spcPct val="0"/>
                </a:spcBef>
              </a:pPr>
            </a:p>
          </p:txBody>
        </p:sp>
      </p:grpSp>
      <p:sp>
        <p:nvSpPr>
          <p:cNvPr name="Freeform 5" id="5"/>
          <p:cNvSpPr/>
          <p:nvPr/>
        </p:nvSpPr>
        <p:spPr>
          <a:xfrm flipH="false" flipV="false" rot="0">
            <a:off x="1028700" y="1028700"/>
            <a:ext cx="8115300" cy="5031486"/>
          </a:xfrm>
          <a:custGeom>
            <a:avLst/>
            <a:gdLst/>
            <a:ahLst/>
            <a:cxnLst/>
            <a:rect r="r" b="b" t="t" l="l"/>
            <a:pathLst>
              <a:path h="5031486" w="8115300">
                <a:moveTo>
                  <a:pt x="0" y="0"/>
                </a:moveTo>
                <a:lnTo>
                  <a:pt x="8115300" y="0"/>
                </a:lnTo>
                <a:lnTo>
                  <a:pt x="8115300" y="5031486"/>
                </a:lnTo>
                <a:lnTo>
                  <a:pt x="0" y="5031486"/>
                </a:lnTo>
                <a:lnTo>
                  <a:pt x="0" y="0"/>
                </a:lnTo>
                <a:close/>
              </a:path>
            </a:pathLst>
          </a:custGeom>
          <a:blipFill>
            <a:blip r:embed="rId2"/>
            <a:stretch>
              <a:fillRect l="0" t="0" r="0" b="0"/>
            </a:stretch>
          </a:blipFill>
        </p:spPr>
      </p:sp>
      <p:sp>
        <p:nvSpPr>
          <p:cNvPr name="Freeform 6" id="6"/>
          <p:cNvSpPr/>
          <p:nvPr/>
        </p:nvSpPr>
        <p:spPr>
          <a:xfrm flipH="false" flipV="false" rot="0">
            <a:off x="5958041" y="6334099"/>
            <a:ext cx="11301259" cy="2924201"/>
          </a:xfrm>
          <a:custGeom>
            <a:avLst/>
            <a:gdLst/>
            <a:ahLst/>
            <a:cxnLst/>
            <a:rect r="r" b="b" t="t" l="l"/>
            <a:pathLst>
              <a:path h="2924201" w="11301259">
                <a:moveTo>
                  <a:pt x="0" y="0"/>
                </a:moveTo>
                <a:lnTo>
                  <a:pt x="11301259" y="0"/>
                </a:lnTo>
                <a:lnTo>
                  <a:pt x="11301259" y="2924201"/>
                </a:lnTo>
                <a:lnTo>
                  <a:pt x="0" y="2924201"/>
                </a:lnTo>
                <a:lnTo>
                  <a:pt x="0" y="0"/>
                </a:lnTo>
                <a:close/>
              </a:path>
            </a:pathLst>
          </a:custGeom>
          <a:blipFill>
            <a:blip r:embed="rId3"/>
            <a:stretch>
              <a:fillRect l="0" t="0" r="0" b="0"/>
            </a:stretch>
          </a:blipFill>
        </p:spPr>
      </p:sp>
      <p:sp>
        <p:nvSpPr>
          <p:cNvPr name="TextBox 7" id="7"/>
          <p:cNvSpPr txBox="true"/>
          <p:nvPr/>
        </p:nvSpPr>
        <p:spPr>
          <a:xfrm rot="0">
            <a:off x="9964148" y="811085"/>
            <a:ext cx="7657102" cy="5436236"/>
          </a:xfrm>
          <a:prstGeom prst="rect">
            <a:avLst/>
          </a:prstGeom>
        </p:spPr>
        <p:txBody>
          <a:bodyPr anchor="t" rtlCol="false" tIns="0" lIns="0" bIns="0" rIns="0">
            <a:spAutoFit/>
          </a:bodyPr>
          <a:lstStyle/>
          <a:p>
            <a:pPr algn="l">
              <a:lnSpc>
                <a:spcPts val="4759"/>
              </a:lnSpc>
              <a:spcBef>
                <a:spcPct val="0"/>
              </a:spcBef>
            </a:pPr>
            <a:r>
              <a:rPr lang="en-US" b="true" sz="3399">
                <a:solidFill>
                  <a:srgbClr val="FF6161"/>
                </a:solidFill>
                <a:latin typeface="Helvetica World Bold"/>
                <a:ea typeface="Helvetica World Bold"/>
                <a:cs typeface="Helvetica World Bold"/>
                <a:sym typeface="Helvetica World Bold"/>
              </a:rPr>
              <a:t>D</a:t>
            </a:r>
            <a:r>
              <a:rPr lang="en-US" b="true" sz="3399">
                <a:solidFill>
                  <a:srgbClr val="FF6161"/>
                </a:solidFill>
                <a:latin typeface="Helvetica World Bold"/>
                <a:ea typeface="Helvetica World Bold"/>
                <a:cs typeface="Helvetica World Bold"/>
                <a:sym typeface="Helvetica World Bold"/>
              </a:rPr>
              <a:t>escription</a:t>
            </a:r>
          </a:p>
          <a:p>
            <a:pPr algn="l">
              <a:lnSpc>
                <a:spcPts val="4759"/>
              </a:lnSpc>
              <a:spcBef>
                <a:spcPct val="0"/>
              </a:spcBef>
            </a:pPr>
            <a:r>
              <a:rPr lang="en-US" sz="3399">
                <a:solidFill>
                  <a:srgbClr val="FFFFFF"/>
                </a:solidFill>
                <a:latin typeface="Helvetica World"/>
                <a:ea typeface="Helvetica World"/>
                <a:cs typeface="Helvetica World"/>
                <a:sym typeface="Helvetica World"/>
              </a:rPr>
              <a:t>Updates the observer with messages from the algorithm and visualizes the Voronoi diagram according to the message type.</a:t>
            </a:r>
          </a:p>
          <a:p>
            <a:pPr algn="l">
              <a:lnSpc>
                <a:spcPts val="4759"/>
              </a:lnSpc>
              <a:spcBef>
                <a:spcPct val="0"/>
              </a:spcBef>
            </a:pPr>
            <a:r>
              <a:rPr lang="en-US" sz="3399">
                <a:solidFill>
                  <a:srgbClr val="FFFFFF"/>
                </a:solidFill>
                <a:latin typeface="Helvetica World"/>
                <a:ea typeface="Helvetica World"/>
                <a:cs typeface="Helvetica World"/>
                <a:sym typeface="Helvetica World"/>
              </a:rPr>
              <a:t>Supports step-by-step visualization, sweep completion, and final result display, passing the resulting figure to a callback</a:t>
            </a:r>
          </a:p>
        </p:txBody>
      </p:sp>
    </p:spTree>
  </p:cSld>
  <p:clrMapOvr>
    <a:masterClrMapping/>
  </p:clrMapOvr>
</p:sld>
</file>

<file path=ppt/slides/slide177.xml><?xml version="1.0" encoding="utf-8"?>
<p:sld xmlns:p="http://schemas.openxmlformats.org/presentationml/2006/main" xmlns:a="http://schemas.openxmlformats.org/drawingml/2006/main">
  <p:cSld>
    <p:bg>
      <p:bgPr>
        <a:solidFill>
          <a:srgbClr val="1E1E3F"/>
        </a:solidFill>
      </p:bgPr>
    </p:bg>
    <p:spTree>
      <p:nvGrpSpPr>
        <p:cNvPr id="1" name=""/>
        <p:cNvGrpSpPr/>
        <p:nvPr/>
      </p:nvGrpSpPr>
      <p:grpSpPr>
        <a:xfrm>
          <a:off x="0" y="0"/>
          <a:ext cx="0" cy="0"/>
          <a:chOff x="0" y="0"/>
          <a:chExt cx="0" cy="0"/>
        </a:xfrm>
      </p:grpSpPr>
      <p:grpSp>
        <p:nvGrpSpPr>
          <p:cNvPr name="Group 2" id="2"/>
          <p:cNvGrpSpPr/>
          <p:nvPr/>
        </p:nvGrpSpPr>
        <p:grpSpPr>
          <a:xfrm rot="0">
            <a:off x="666750" y="666750"/>
            <a:ext cx="16954500" cy="8953500"/>
            <a:chOff x="0" y="0"/>
            <a:chExt cx="4465383" cy="2358123"/>
          </a:xfrm>
        </p:grpSpPr>
        <p:sp>
          <p:nvSpPr>
            <p:cNvPr name="Freeform 3" id="3"/>
            <p:cNvSpPr/>
            <p:nvPr/>
          </p:nvSpPr>
          <p:spPr>
            <a:xfrm flipH="false" flipV="false" rot="0">
              <a:off x="0" y="0"/>
              <a:ext cx="4465383" cy="2358124"/>
            </a:xfrm>
            <a:custGeom>
              <a:avLst/>
              <a:gdLst/>
              <a:ahLst/>
              <a:cxnLst/>
              <a:rect r="r" b="b" t="t" l="l"/>
              <a:pathLst>
                <a:path h="2358124" w="4465383">
                  <a:moveTo>
                    <a:pt x="20548" y="0"/>
                  </a:moveTo>
                  <a:lnTo>
                    <a:pt x="4444835" y="0"/>
                  </a:lnTo>
                  <a:cubicBezTo>
                    <a:pt x="4456183" y="0"/>
                    <a:pt x="4465383" y="9200"/>
                    <a:pt x="4465383" y="20548"/>
                  </a:cubicBezTo>
                  <a:lnTo>
                    <a:pt x="4465383" y="2337575"/>
                  </a:lnTo>
                  <a:cubicBezTo>
                    <a:pt x="4465383" y="2348924"/>
                    <a:pt x="4456183" y="2358124"/>
                    <a:pt x="4444835" y="2358124"/>
                  </a:cubicBezTo>
                  <a:lnTo>
                    <a:pt x="20548" y="2358124"/>
                  </a:lnTo>
                  <a:cubicBezTo>
                    <a:pt x="9200" y="2358124"/>
                    <a:pt x="0" y="2348924"/>
                    <a:pt x="0" y="2337575"/>
                  </a:cubicBezTo>
                  <a:lnTo>
                    <a:pt x="0" y="20548"/>
                  </a:lnTo>
                  <a:cubicBezTo>
                    <a:pt x="0" y="9200"/>
                    <a:pt x="9200" y="0"/>
                    <a:pt x="20548" y="0"/>
                  </a:cubicBezTo>
                  <a:close/>
                </a:path>
              </a:pathLst>
            </a:custGeom>
            <a:solidFill>
              <a:srgbClr val="4F5AAF"/>
            </a:solidFill>
            <a:ln cap="rnd">
              <a:noFill/>
              <a:prstDash val="solid"/>
              <a:round/>
            </a:ln>
          </p:spPr>
        </p:sp>
        <p:sp>
          <p:nvSpPr>
            <p:cNvPr name="TextBox 4" id="4"/>
            <p:cNvSpPr txBox="true"/>
            <p:nvPr/>
          </p:nvSpPr>
          <p:spPr>
            <a:xfrm>
              <a:off x="0" y="-57150"/>
              <a:ext cx="4465383" cy="2415273"/>
            </a:xfrm>
            <a:prstGeom prst="rect">
              <a:avLst/>
            </a:prstGeom>
          </p:spPr>
          <p:txBody>
            <a:bodyPr anchor="ctr" rtlCol="false" tIns="50800" lIns="50800" bIns="50800" rIns="50800"/>
            <a:lstStyle/>
            <a:p>
              <a:pPr algn="ctr" marL="0" indent="0" lvl="0">
                <a:lnSpc>
                  <a:spcPts val="3359"/>
                </a:lnSpc>
                <a:spcBef>
                  <a:spcPct val="0"/>
                </a:spcBef>
              </a:pPr>
            </a:p>
          </p:txBody>
        </p:sp>
      </p:grpSp>
      <p:sp>
        <p:nvSpPr>
          <p:cNvPr name="TextBox 5" id="5"/>
          <p:cNvSpPr txBox="true"/>
          <p:nvPr/>
        </p:nvSpPr>
        <p:spPr>
          <a:xfrm rot="0">
            <a:off x="1325015" y="895350"/>
            <a:ext cx="14687536" cy="8362950"/>
          </a:xfrm>
          <a:prstGeom prst="rect">
            <a:avLst/>
          </a:prstGeom>
        </p:spPr>
        <p:txBody>
          <a:bodyPr anchor="t" rtlCol="false" tIns="0" lIns="0" bIns="0" rIns="0">
            <a:spAutoFit/>
          </a:bodyPr>
          <a:lstStyle/>
          <a:p>
            <a:pPr algn="l">
              <a:lnSpc>
                <a:spcPts val="4199"/>
              </a:lnSpc>
              <a:spcBef>
                <a:spcPct val="0"/>
              </a:spcBef>
            </a:pPr>
          </a:p>
          <a:p>
            <a:pPr algn="l">
              <a:lnSpc>
                <a:spcPts val="4199"/>
              </a:lnSpc>
              <a:spcBef>
                <a:spcPct val="0"/>
              </a:spcBef>
            </a:pPr>
            <a:r>
              <a:rPr lang="en-US" sz="2999">
                <a:solidFill>
                  <a:srgbClr val="FFFFFF"/>
                </a:solidFill>
                <a:latin typeface="Helvetica World"/>
                <a:ea typeface="Helvetica World"/>
                <a:cs typeface="Helvetica World"/>
                <a:sym typeface="Helvetica World"/>
              </a:rPr>
              <a:t>Parameters</a:t>
            </a:r>
          </a:p>
          <a:p>
            <a:pPr algn="l">
              <a:lnSpc>
                <a:spcPts val="4199"/>
              </a:lnSpc>
              <a:spcBef>
                <a:spcPct val="0"/>
              </a:spcBef>
            </a:pPr>
            <a:r>
              <a:rPr lang="en-US" sz="2999">
                <a:solidFill>
                  <a:srgbClr val="FFFFFF"/>
                </a:solidFill>
                <a:latin typeface="Helvetica World"/>
                <a:ea typeface="Helvetica World"/>
                <a:cs typeface="Helvetica World"/>
                <a:sym typeface="Helvetica World"/>
              </a:rPr>
              <a:t> • subject: Algorithm – The algorithm instance sending the update.</a:t>
            </a:r>
          </a:p>
          <a:p>
            <a:pPr algn="l">
              <a:lnSpc>
                <a:spcPts val="4199"/>
              </a:lnSpc>
              <a:spcBef>
                <a:spcPct val="0"/>
              </a:spcBef>
            </a:pPr>
            <a:r>
              <a:rPr lang="en-US" sz="2999">
                <a:solidFill>
                  <a:srgbClr val="FFFFFF"/>
                </a:solidFill>
                <a:latin typeface="Helvetica World"/>
                <a:ea typeface="Helvetica World"/>
                <a:cs typeface="Helvetica World"/>
                <a:sym typeface="Helvetica World"/>
              </a:rPr>
              <a:t> • message: Message – Type of message indicating the current event in the algorithm.</a:t>
            </a:r>
          </a:p>
          <a:p>
            <a:pPr algn="l">
              <a:lnSpc>
                <a:spcPts val="4199"/>
              </a:lnSpc>
              <a:spcBef>
                <a:spcPct val="0"/>
              </a:spcBef>
            </a:pPr>
            <a:r>
              <a:rPr lang="en-US" sz="2999">
                <a:solidFill>
                  <a:srgbClr val="FFFFFF"/>
                </a:solidFill>
                <a:latin typeface="Helvetica World"/>
                <a:ea typeface="Helvetica World"/>
                <a:cs typeface="Helvetica World"/>
                <a:sym typeface="Helvetica World"/>
              </a:rPr>
              <a:t> • kwargs: dict – Extra optional arguments for future extensibility.</a:t>
            </a:r>
          </a:p>
          <a:p>
            <a:pPr algn="l">
              <a:lnSpc>
                <a:spcPts val="4199"/>
              </a:lnSpc>
              <a:spcBef>
                <a:spcPct val="0"/>
              </a:spcBef>
            </a:pPr>
            <a:r>
              <a:rPr lang="en-US" sz="2999">
                <a:solidFill>
                  <a:srgbClr val="FFFFFF"/>
                </a:solidFill>
                <a:latin typeface="Helvetica World"/>
                <a:ea typeface="Helvetica World"/>
                <a:cs typeface="Helvetica World"/>
                <a:sym typeface="Helvetica World"/>
              </a:rPr>
              <a:t>Attributes Used</a:t>
            </a:r>
          </a:p>
          <a:p>
            <a:pPr algn="l">
              <a:lnSpc>
                <a:spcPts val="4199"/>
              </a:lnSpc>
              <a:spcBef>
                <a:spcPct val="0"/>
              </a:spcBef>
            </a:pPr>
            <a:r>
              <a:rPr lang="en-US" sz="2999">
                <a:solidFill>
                  <a:srgbClr val="FFFFFF"/>
                </a:solidFill>
                <a:latin typeface="Helvetica World"/>
                <a:ea typeface="Helvetica World"/>
                <a:cs typeface="Helvetica World"/>
                <a:sym typeface="Helvetica World"/>
              </a:rPr>
              <a:t> • self.visualize_steps, self.visualize_before_clipping, self.visualize_result – Flags controlling when to visualize.</a:t>
            </a:r>
          </a:p>
          <a:p>
            <a:pPr algn="l">
              <a:lnSpc>
                <a:spcPts val="4199"/>
              </a:lnSpc>
              <a:spcBef>
                <a:spcPct val="0"/>
              </a:spcBef>
            </a:pPr>
            <a:r>
              <a:rPr lang="en-US" sz="2999">
                <a:solidFill>
                  <a:srgbClr val="FFFFFF"/>
                </a:solidFill>
                <a:latin typeface="Helvetica World"/>
                <a:ea typeface="Helvetica World"/>
                <a:cs typeface="Helvetica World"/>
                <a:sym typeface="Helvetica World"/>
              </a:rPr>
              <a:t> • self.canvas_offset – Canvas offset used for visualization.</a:t>
            </a:r>
          </a:p>
          <a:p>
            <a:pPr algn="l">
              <a:lnSpc>
                <a:spcPts val="4199"/>
              </a:lnSpc>
              <a:spcBef>
                <a:spcPct val="0"/>
              </a:spcBef>
            </a:pPr>
            <a:r>
              <a:rPr lang="en-US" sz="2999">
                <a:solidFill>
                  <a:srgbClr val="FFFFFF"/>
                </a:solidFill>
                <a:latin typeface="Helvetica World"/>
                <a:ea typeface="Helvetica World"/>
                <a:cs typeface="Helvetica World"/>
                <a:sym typeface="Helvetica World"/>
              </a:rPr>
              <a:t> • self.settings – User-defined visualization settings.</a:t>
            </a:r>
          </a:p>
          <a:p>
            <a:pPr algn="l">
              <a:lnSpc>
                <a:spcPts val="4199"/>
              </a:lnSpc>
              <a:spcBef>
                <a:spcPct val="0"/>
              </a:spcBef>
            </a:pPr>
            <a:r>
              <a:rPr lang="en-US" sz="2999">
                <a:solidFill>
                  <a:srgbClr val="FFFFFF"/>
                </a:solidFill>
                <a:latin typeface="Helvetica World"/>
                <a:ea typeface="Helvetica World"/>
                <a:cs typeface="Helvetica World"/>
                <a:sym typeface="Helvetica World"/>
              </a:rPr>
              <a:t> • self.callback – Function called with the matplotlib figure to handle display or saving.</a:t>
            </a:r>
          </a:p>
          <a:p>
            <a:pPr algn="l">
              <a:lnSpc>
                <a:spcPts val="4199"/>
              </a:lnSpc>
              <a:spcBef>
                <a:spcPct val="0"/>
              </a:spcBef>
            </a:pPr>
            <a:r>
              <a:rPr lang="en-US" sz="2999">
                <a:solidFill>
                  <a:srgbClr val="FFFFFF"/>
                </a:solidFill>
                <a:latin typeface="Helvetica World"/>
                <a:ea typeface="Helvetica World"/>
                <a:cs typeface="Helvetica World"/>
                <a:sym typeface="Helvetica World"/>
              </a:rPr>
              <a:t> • self.n_messages – Counter for the number of messages processed.</a:t>
            </a:r>
          </a:p>
          <a:p>
            <a:pPr algn="l">
              <a:lnSpc>
                <a:spcPts val="4199"/>
              </a:lnSpc>
              <a:spcBef>
                <a:spcPct val="0"/>
              </a:spcBef>
            </a:pPr>
            <a:r>
              <a:rPr lang="en-US" sz="2999">
                <a:solidFill>
                  <a:srgbClr val="FFFFFF"/>
                </a:solidFill>
                <a:latin typeface="Helvetica World"/>
                <a:ea typeface="Helvetica World"/>
                <a:cs typeface="Helvetica World"/>
                <a:sym typeface="Helvetica World"/>
              </a:rPr>
              <a:t> • self.messages – List storing all received messages.</a:t>
            </a:r>
          </a:p>
          <a:p>
            <a:pPr algn="l">
              <a:lnSpc>
                <a:spcPts val="4199"/>
              </a:lnSpc>
              <a:spcBef>
                <a:spcPct val="0"/>
              </a:spcBef>
            </a:pPr>
          </a:p>
          <a:p>
            <a:pPr algn="l">
              <a:lnSpc>
                <a:spcPts val="4199"/>
              </a:lnSpc>
              <a:spcBef>
                <a:spcPct val="0"/>
              </a:spcBef>
            </a:pPr>
            <a:r>
              <a:rPr lang="en-US" sz="2999">
                <a:solidFill>
                  <a:srgbClr val="FFFFFF"/>
                </a:solidFill>
                <a:latin typeface="Helvetica World"/>
                <a:ea typeface="Helvetica World"/>
                <a:cs typeface="Helvetica World"/>
                <a:sym typeface="Helvetica World"/>
              </a:rPr>
              <a:t>Returns</a:t>
            </a:r>
          </a:p>
          <a:p>
            <a:pPr algn="l">
              <a:lnSpc>
                <a:spcPts val="4199"/>
              </a:lnSpc>
              <a:spcBef>
                <a:spcPct val="0"/>
              </a:spcBef>
            </a:pPr>
            <a:r>
              <a:rPr lang="en-US" sz="2999">
                <a:solidFill>
                  <a:srgbClr val="FFFFFF"/>
                </a:solidFill>
                <a:latin typeface="Helvetica World"/>
                <a:ea typeface="Helvetica World"/>
                <a:cs typeface="Helvetica World"/>
                <a:sym typeface="Helvetica World"/>
              </a:rPr>
              <a:t> • False – If the subject is not an Alg</a:t>
            </a:r>
          </a:p>
        </p:txBody>
      </p:sp>
    </p:spTree>
  </p:cSld>
  <p:clrMapOvr>
    <a:masterClrMapping/>
  </p:clrMapOvr>
</p:sld>
</file>

<file path=ppt/slides/slide178.xml><?xml version="1.0" encoding="utf-8"?>
<p:sld xmlns:p="http://schemas.openxmlformats.org/presentationml/2006/main" xmlns:a="http://schemas.openxmlformats.org/drawingml/2006/main" xmlns:r="http://schemas.openxmlformats.org/officeDocument/2006/relationships">
  <p:cSld>
    <p:bg>
      <p:bgPr>
        <a:solidFill>
          <a:srgbClr val="1E1E3F"/>
        </a:solidFill>
      </p:bgPr>
    </p:bg>
    <p:spTree>
      <p:nvGrpSpPr>
        <p:cNvPr id="1" name=""/>
        <p:cNvGrpSpPr/>
        <p:nvPr/>
      </p:nvGrpSpPr>
      <p:grpSpPr>
        <a:xfrm>
          <a:off x="0" y="0"/>
          <a:ext cx="0" cy="0"/>
          <a:chOff x="0" y="0"/>
          <a:chExt cx="0" cy="0"/>
        </a:xfrm>
      </p:grpSpPr>
      <p:grpSp>
        <p:nvGrpSpPr>
          <p:cNvPr name="Group 2" id="2"/>
          <p:cNvGrpSpPr/>
          <p:nvPr/>
        </p:nvGrpSpPr>
        <p:grpSpPr>
          <a:xfrm rot="0">
            <a:off x="666750" y="666750"/>
            <a:ext cx="16954500" cy="8953500"/>
            <a:chOff x="0" y="0"/>
            <a:chExt cx="4465383" cy="2358123"/>
          </a:xfrm>
        </p:grpSpPr>
        <p:sp>
          <p:nvSpPr>
            <p:cNvPr name="Freeform 3" id="3"/>
            <p:cNvSpPr/>
            <p:nvPr/>
          </p:nvSpPr>
          <p:spPr>
            <a:xfrm flipH="false" flipV="false" rot="0">
              <a:off x="0" y="0"/>
              <a:ext cx="4465383" cy="2358124"/>
            </a:xfrm>
            <a:custGeom>
              <a:avLst/>
              <a:gdLst/>
              <a:ahLst/>
              <a:cxnLst/>
              <a:rect r="r" b="b" t="t" l="l"/>
              <a:pathLst>
                <a:path h="2358124" w="4465383">
                  <a:moveTo>
                    <a:pt x="20548" y="0"/>
                  </a:moveTo>
                  <a:lnTo>
                    <a:pt x="4444835" y="0"/>
                  </a:lnTo>
                  <a:cubicBezTo>
                    <a:pt x="4456183" y="0"/>
                    <a:pt x="4465383" y="9200"/>
                    <a:pt x="4465383" y="20548"/>
                  </a:cubicBezTo>
                  <a:lnTo>
                    <a:pt x="4465383" y="2337575"/>
                  </a:lnTo>
                  <a:cubicBezTo>
                    <a:pt x="4465383" y="2348924"/>
                    <a:pt x="4456183" y="2358124"/>
                    <a:pt x="4444835" y="2358124"/>
                  </a:cubicBezTo>
                  <a:lnTo>
                    <a:pt x="20548" y="2358124"/>
                  </a:lnTo>
                  <a:cubicBezTo>
                    <a:pt x="9200" y="2358124"/>
                    <a:pt x="0" y="2348924"/>
                    <a:pt x="0" y="2337575"/>
                  </a:cubicBezTo>
                  <a:lnTo>
                    <a:pt x="0" y="20548"/>
                  </a:lnTo>
                  <a:cubicBezTo>
                    <a:pt x="0" y="9200"/>
                    <a:pt x="9200" y="0"/>
                    <a:pt x="20548" y="0"/>
                  </a:cubicBezTo>
                  <a:close/>
                </a:path>
              </a:pathLst>
            </a:custGeom>
            <a:solidFill>
              <a:srgbClr val="4F5AAF"/>
            </a:solidFill>
            <a:ln cap="rnd">
              <a:noFill/>
              <a:prstDash val="solid"/>
              <a:round/>
            </a:ln>
          </p:spPr>
        </p:sp>
        <p:sp>
          <p:nvSpPr>
            <p:cNvPr name="TextBox 4" id="4"/>
            <p:cNvSpPr txBox="true"/>
            <p:nvPr/>
          </p:nvSpPr>
          <p:spPr>
            <a:xfrm>
              <a:off x="0" y="-57150"/>
              <a:ext cx="4465383" cy="2415273"/>
            </a:xfrm>
            <a:prstGeom prst="rect">
              <a:avLst/>
            </a:prstGeom>
          </p:spPr>
          <p:txBody>
            <a:bodyPr anchor="ctr" rtlCol="false" tIns="50800" lIns="50800" bIns="50800" rIns="50800"/>
            <a:lstStyle/>
            <a:p>
              <a:pPr algn="ctr" marL="0" indent="0" lvl="0">
                <a:lnSpc>
                  <a:spcPts val="3359"/>
                </a:lnSpc>
                <a:spcBef>
                  <a:spcPct val="0"/>
                </a:spcBef>
              </a:pPr>
            </a:p>
          </p:txBody>
        </p:sp>
      </p:grpSp>
      <p:sp>
        <p:nvSpPr>
          <p:cNvPr name="Freeform 5" id="5"/>
          <p:cNvSpPr/>
          <p:nvPr/>
        </p:nvSpPr>
        <p:spPr>
          <a:xfrm flipH="false" flipV="false" rot="-3117037">
            <a:off x="16099474" y="7952721"/>
            <a:ext cx="2112604" cy="1859092"/>
          </a:xfrm>
          <a:custGeom>
            <a:avLst/>
            <a:gdLst/>
            <a:ahLst/>
            <a:cxnLst/>
            <a:rect r="r" b="b" t="t" l="l"/>
            <a:pathLst>
              <a:path h="1859092" w="2112604">
                <a:moveTo>
                  <a:pt x="0" y="0"/>
                </a:moveTo>
                <a:lnTo>
                  <a:pt x="2112605" y="0"/>
                </a:lnTo>
                <a:lnTo>
                  <a:pt x="2112605" y="1859092"/>
                </a:lnTo>
                <a:lnTo>
                  <a:pt x="0" y="185909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6" id="6"/>
          <p:cNvSpPr/>
          <p:nvPr/>
        </p:nvSpPr>
        <p:spPr>
          <a:xfrm flipH="false" flipV="false" rot="0">
            <a:off x="8692854" y="1626098"/>
            <a:ext cx="8462923" cy="7034805"/>
          </a:xfrm>
          <a:custGeom>
            <a:avLst/>
            <a:gdLst/>
            <a:ahLst/>
            <a:cxnLst/>
            <a:rect r="r" b="b" t="t" l="l"/>
            <a:pathLst>
              <a:path h="7034805" w="8462923">
                <a:moveTo>
                  <a:pt x="0" y="0"/>
                </a:moveTo>
                <a:lnTo>
                  <a:pt x="8462922" y="0"/>
                </a:lnTo>
                <a:lnTo>
                  <a:pt x="8462922" y="7034804"/>
                </a:lnTo>
                <a:lnTo>
                  <a:pt x="0" y="7034804"/>
                </a:lnTo>
                <a:lnTo>
                  <a:pt x="0" y="0"/>
                </a:lnTo>
                <a:close/>
              </a:path>
            </a:pathLst>
          </a:custGeom>
          <a:blipFill>
            <a:blip r:embed="rId4"/>
            <a:stretch>
              <a:fillRect l="0" t="0" r="0" b="0"/>
            </a:stretch>
          </a:blipFill>
        </p:spPr>
      </p:sp>
      <p:grpSp>
        <p:nvGrpSpPr>
          <p:cNvPr name="Group 7" id="7"/>
          <p:cNvGrpSpPr/>
          <p:nvPr/>
        </p:nvGrpSpPr>
        <p:grpSpPr>
          <a:xfrm rot="0">
            <a:off x="1434569" y="2794292"/>
            <a:ext cx="14699626" cy="1019091"/>
            <a:chOff x="0" y="0"/>
            <a:chExt cx="19599501" cy="1358788"/>
          </a:xfrm>
        </p:grpSpPr>
        <p:sp>
          <p:nvSpPr>
            <p:cNvPr name="TextBox 8" id="8"/>
            <p:cNvSpPr txBox="true"/>
            <p:nvPr/>
          </p:nvSpPr>
          <p:spPr>
            <a:xfrm rot="0">
              <a:off x="0" y="-9525"/>
              <a:ext cx="19599501" cy="517525"/>
            </a:xfrm>
            <a:prstGeom prst="rect">
              <a:avLst/>
            </a:prstGeom>
          </p:spPr>
          <p:txBody>
            <a:bodyPr anchor="t" rtlCol="false" tIns="0" lIns="0" bIns="0" rIns="0">
              <a:spAutoFit/>
            </a:bodyPr>
            <a:lstStyle/>
            <a:p>
              <a:pPr algn="l" marL="0" indent="0" lvl="0">
                <a:lnSpc>
                  <a:spcPts val="3000"/>
                </a:lnSpc>
                <a:spcBef>
                  <a:spcPct val="0"/>
                </a:spcBef>
              </a:pPr>
            </a:p>
          </p:txBody>
        </p:sp>
        <p:sp>
          <p:nvSpPr>
            <p:cNvPr name="TextBox 9" id="9"/>
            <p:cNvSpPr txBox="true"/>
            <p:nvPr/>
          </p:nvSpPr>
          <p:spPr>
            <a:xfrm rot="0">
              <a:off x="0" y="811629"/>
              <a:ext cx="15344253" cy="547159"/>
            </a:xfrm>
            <a:prstGeom prst="rect">
              <a:avLst/>
            </a:prstGeom>
          </p:spPr>
          <p:txBody>
            <a:bodyPr anchor="t" rtlCol="false" tIns="0" lIns="0" bIns="0" rIns="0">
              <a:spAutoFit/>
            </a:bodyPr>
            <a:lstStyle/>
            <a:p>
              <a:pPr algn="l" marL="0" indent="0" lvl="0">
                <a:lnSpc>
                  <a:spcPts val="3499"/>
                </a:lnSpc>
              </a:pPr>
            </a:p>
          </p:txBody>
        </p:sp>
      </p:grpSp>
      <p:grpSp>
        <p:nvGrpSpPr>
          <p:cNvPr name="Group 10" id="10"/>
          <p:cNvGrpSpPr/>
          <p:nvPr/>
        </p:nvGrpSpPr>
        <p:grpSpPr>
          <a:xfrm rot="0">
            <a:off x="1028700" y="2242679"/>
            <a:ext cx="7755681" cy="2122317"/>
            <a:chOff x="0" y="0"/>
            <a:chExt cx="10340909" cy="2829756"/>
          </a:xfrm>
        </p:grpSpPr>
        <p:sp>
          <p:nvSpPr>
            <p:cNvPr name="TextBox 11" id="11"/>
            <p:cNvSpPr txBox="true"/>
            <p:nvPr/>
          </p:nvSpPr>
          <p:spPr>
            <a:xfrm rot="0">
              <a:off x="0" y="-66675"/>
              <a:ext cx="10340909" cy="1356050"/>
            </a:xfrm>
            <a:prstGeom prst="rect">
              <a:avLst/>
            </a:prstGeom>
          </p:spPr>
          <p:txBody>
            <a:bodyPr anchor="t" rtlCol="false" tIns="0" lIns="0" bIns="0" rIns="0">
              <a:spAutoFit/>
            </a:bodyPr>
            <a:lstStyle/>
            <a:p>
              <a:pPr algn="ctr" marL="0" indent="0" lvl="0">
                <a:lnSpc>
                  <a:spcPts val="8262"/>
                </a:lnSpc>
              </a:pPr>
            </a:p>
          </p:txBody>
        </p:sp>
        <p:sp>
          <p:nvSpPr>
            <p:cNvPr name="TextBox 12" id="12"/>
            <p:cNvSpPr txBox="true"/>
            <p:nvPr/>
          </p:nvSpPr>
          <p:spPr>
            <a:xfrm rot="0">
              <a:off x="0" y="1740708"/>
              <a:ext cx="10340909" cy="413118"/>
            </a:xfrm>
            <a:prstGeom prst="rect">
              <a:avLst/>
            </a:prstGeom>
          </p:spPr>
          <p:txBody>
            <a:bodyPr anchor="t" rtlCol="false" tIns="0" lIns="0" bIns="0" rIns="0">
              <a:spAutoFit/>
            </a:bodyPr>
            <a:lstStyle/>
            <a:p>
              <a:pPr algn="l" marL="0" indent="0" lvl="0">
                <a:lnSpc>
                  <a:spcPts val="2383"/>
                </a:lnSpc>
                <a:spcBef>
                  <a:spcPct val="0"/>
                </a:spcBef>
              </a:pPr>
            </a:p>
          </p:txBody>
        </p:sp>
        <p:sp>
          <p:nvSpPr>
            <p:cNvPr name="TextBox 13" id="13"/>
            <p:cNvSpPr txBox="true"/>
            <p:nvPr/>
          </p:nvSpPr>
          <p:spPr>
            <a:xfrm rot="0">
              <a:off x="0" y="2385264"/>
              <a:ext cx="8095794" cy="444492"/>
            </a:xfrm>
            <a:prstGeom prst="rect">
              <a:avLst/>
            </a:prstGeom>
          </p:spPr>
          <p:txBody>
            <a:bodyPr anchor="t" rtlCol="false" tIns="0" lIns="0" bIns="0" rIns="0">
              <a:spAutoFit/>
            </a:bodyPr>
            <a:lstStyle/>
            <a:p>
              <a:pPr algn="l" marL="0" indent="0" lvl="0">
                <a:lnSpc>
                  <a:spcPts val="2780"/>
                </a:lnSpc>
              </a:pPr>
            </a:p>
          </p:txBody>
        </p:sp>
      </p:grpSp>
      <p:sp>
        <p:nvSpPr>
          <p:cNvPr name="TextBox 14" id="14"/>
          <p:cNvSpPr txBox="true"/>
          <p:nvPr/>
        </p:nvSpPr>
        <p:spPr>
          <a:xfrm rot="0">
            <a:off x="1028700" y="981075"/>
            <a:ext cx="7105421" cy="8555157"/>
          </a:xfrm>
          <a:prstGeom prst="rect">
            <a:avLst/>
          </a:prstGeom>
        </p:spPr>
        <p:txBody>
          <a:bodyPr anchor="t" rtlCol="false" tIns="0" lIns="0" bIns="0" rIns="0">
            <a:spAutoFit/>
          </a:bodyPr>
          <a:lstStyle/>
          <a:p>
            <a:pPr algn="l">
              <a:lnSpc>
                <a:spcPts val="2915"/>
              </a:lnSpc>
            </a:pPr>
            <a:r>
              <a:rPr lang="en-US" sz="2082" b="true">
                <a:solidFill>
                  <a:srgbClr val="FF6161"/>
                </a:solidFill>
                <a:latin typeface="Helvetica World Bold"/>
                <a:ea typeface="Helvetica World Bold"/>
                <a:cs typeface="Helvetica World Bold"/>
                <a:sym typeface="Helvetica World Bold"/>
              </a:rPr>
              <a:t>File: save_png_callback.py</a:t>
            </a:r>
          </a:p>
          <a:p>
            <a:pPr algn="l">
              <a:lnSpc>
                <a:spcPts val="2775"/>
              </a:lnSpc>
            </a:pPr>
            <a:r>
              <a:rPr lang="en-US" sz="1982">
                <a:solidFill>
                  <a:srgbClr val="FFFFFF"/>
                </a:solidFill>
                <a:latin typeface="Helvetica World"/>
                <a:ea typeface="Helvetica World"/>
                <a:cs typeface="Helvetica World"/>
                <a:sym typeface="Helvetica World"/>
              </a:rPr>
              <a:t>Purpose:</a:t>
            </a:r>
          </a:p>
          <a:p>
            <a:pPr algn="l">
              <a:lnSpc>
                <a:spcPts val="2775"/>
              </a:lnSpc>
              <a:spcBef>
                <a:spcPct val="0"/>
              </a:spcBef>
            </a:pPr>
            <a:r>
              <a:rPr lang="en-US" sz="1982">
                <a:solidFill>
                  <a:srgbClr val="FFFFFF"/>
                </a:solidFill>
                <a:latin typeface="Helvetica World"/>
                <a:ea typeface="Helvetica World"/>
                <a:cs typeface="Helvetica World"/>
                <a:sym typeface="Helvetica World"/>
              </a:rPr>
              <a:t> Def</a:t>
            </a:r>
            <a:r>
              <a:rPr lang="en-US" sz="1982">
                <a:solidFill>
                  <a:srgbClr val="FFFFFF"/>
                </a:solidFill>
                <a:latin typeface="Helvetica World"/>
                <a:ea typeface="Helvetica World"/>
                <a:cs typeface="Helvetica World"/>
                <a:sym typeface="Helvetica World"/>
              </a:rPr>
              <a:t>ines a callback function to save each step of a VoronoiObserver animation as a PNG image.</a:t>
            </a:r>
          </a:p>
          <a:p>
            <a:pPr algn="l">
              <a:lnSpc>
                <a:spcPts val="2775"/>
              </a:lnSpc>
              <a:spcBef>
                <a:spcPct val="0"/>
              </a:spcBef>
            </a:pPr>
            <a:r>
              <a:rPr lang="en-US" sz="1982">
                <a:solidFill>
                  <a:srgbClr val="FFFFFF"/>
                </a:solidFill>
                <a:latin typeface="Helvetica World"/>
                <a:ea typeface="Helvetica World"/>
                <a:cs typeface="Helvetica World"/>
                <a:sym typeface="Helvetica World"/>
              </a:rPr>
              <a:t> Captures intermediate frames for creating animations or videos.</a:t>
            </a:r>
          </a:p>
          <a:p>
            <a:pPr algn="l">
              <a:lnSpc>
                <a:spcPts val="2775"/>
              </a:lnSpc>
              <a:spcBef>
                <a:spcPct val="0"/>
              </a:spcBef>
            </a:pPr>
            <a:r>
              <a:rPr lang="en-US" sz="1982">
                <a:solidFill>
                  <a:srgbClr val="FFFFFF"/>
                </a:solidFill>
                <a:latin typeface="Helvetica World"/>
                <a:ea typeface="Helvetica World"/>
                <a:cs typeface="Helvetica World"/>
                <a:sym typeface="Helvetica World"/>
              </a:rPr>
              <a:t>Key Function: make_png_saver</a:t>
            </a:r>
          </a:p>
          <a:p>
            <a:pPr algn="l">
              <a:lnSpc>
                <a:spcPts val="2775"/>
              </a:lnSpc>
              <a:spcBef>
                <a:spcPct val="0"/>
              </a:spcBef>
            </a:pPr>
            <a:r>
              <a:rPr lang="en-US" b="true" sz="1982">
                <a:solidFill>
                  <a:srgbClr val="FFFFFF"/>
                </a:solidFill>
                <a:latin typeface="Helvetica World Bold"/>
                <a:ea typeface="Helvetica World Bold"/>
                <a:cs typeface="Helvetica World Bold"/>
                <a:sym typeface="Helvetica World Bold"/>
              </a:rPr>
              <a:t>Parameter&amp;Description:</a:t>
            </a:r>
          </a:p>
          <a:p>
            <a:pPr algn="l">
              <a:lnSpc>
                <a:spcPts val="2775"/>
              </a:lnSpc>
              <a:spcBef>
                <a:spcPct val="0"/>
              </a:spcBef>
            </a:pPr>
            <a:r>
              <a:rPr lang="en-US" sz="1982">
                <a:solidFill>
                  <a:srgbClr val="FFFFFF"/>
                </a:solidFill>
                <a:latin typeface="Helvetica World"/>
                <a:ea typeface="Helvetica World"/>
                <a:cs typeface="Helvetica World"/>
                <a:sym typeface="Helvetica World"/>
              </a:rPr>
              <a:t>output_dir → Folder to save PNG frames (default: "frames")</a:t>
            </a:r>
          </a:p>
          <a:p>
            <a:pPr algn="l">
              <a:lnSpc>
                <a:spcPts val="2775"/>
              </a:lnSpc>
              <a:spcBef>
                <a:spcPct val="0"/>
              </a:spcBef>
            </a:pPr>
            <a:r>
              <a:rPr lang="en-US" sz="1982">
                <a:solidFill>
                  <a:srgbClr val="FFFFFF"/>
                </a:solidFill>
                <a:latin typeface="Helvetica World"/>
                <a:ea typeface="Helvetica World"/>
                <a:cs typeface="Helvetica World"/>
                <a:sym typeface="Helvetica World"/>
              </a:rPr>
              <a:t>prefix → Filename prefix for frames (e.g., "frame_")</a:t>
            </a:r>
          </a:p>
          <a:p>
            <a:pPr algn="l">
              <a:lnSpc>
                <a:spcPts val="2775"/>
              </a:lnSpc>
            </a:pPr>
            <a:r>
              <a:rPr lang="en-US" sz="1982">
                <a:solidFill>
                  <a:srgbClr val="FFFFFF"/>
                </a:solidFill>
                <a:latin typeface="Helvetica World"/>
                <a:ea typeface="Helvetica World"/>
                <a:cs typeface="Helvetica World"/>
                <a:sym typeface="Helvetica World"/>
              </a:rPr>
              <a:t>pad →  Number of digits for zero-padded frame index (e</a:t>
            </a:r>
            <a:r>
              <a:rPr lang="en-US" sz="1982">
                <a:solidFill>
                  <a:srgbClr val="FFFFFF"/>
                </a:solidFill>
                <a:latin typeface="Helvetica World"/>
                <a:ea typeface="Helvetica World"/>
                <a:cs typeface="Helvetica World"/>
                <a:sym typeface="Helvetica World"/>
              </a:rPr>
              <a:t>.g., 0001)</a:t>
            </a:r>
          </a:p>
          <a:p>
            <a:pPr algn="l">
              <a:lnSpc>
                <a:spcPts val="2775"/>
              </a:lnSpc>
              <a:spcBef>
                <a:spcPct val="0"/>
              </a:spcBef>
            </a:pPr>
            <a:r>
              <a:rPr lang="en-US" sz="1982">
                <a:solidFill>
                  <a:srgbClr val="FFFFFF"/>
                </a:solidFill>
                <a:latin typeface="Helvetica World"/>
                <a:ea typeface="Helvetica World"/>
                <a:cs typeface="Helvetica World"/>
                <a:sym typeface="Helvetica World"/>
              </a:rPr>
              <a:t>dpi →  </a:t>
            </a:r>
            <a:r>
              <a:rPr lang="en-US" sz="1982">
                <a:solidFill>
                  <a:srgbClr val="FFFFFF"/>
                </a:solidFill>
                <a:latin typeface="Helvetica World"/>
                <a:ea typeface="Helvetica World"/>
                <a:cs typeface="Helvetica World"/>
                <a:sym typeface="Helvetica World"/>
              </a:rPr>
              <a:t>Image resolution (higher for better quality)</a:t>
            </a:r>
          </a:p>
          <a:p>
            <a:pPr algn="l">
              <a:lnSpc>
                <a:spcPts val="2775"/>
              </a:lnSpc>
              <a:spcBef>
                <a:spcPct val="0"/>
              </a:spcBef>
            </a:pPr>
            <a:r>
              <a:rPr lang="en-US" sz="1982">
                <a:solidFill>
                  <a:srgbClr val="FFFFFF"/>
                </a:solidFill>
                <a:latin typeface="Helvetica World"/>
                <a:ea typeface="Helvetica World"/>
                <a:cs typeface="Helvetica World"/>
                <a:sym typeface="Helvetica World"/>
              </a:rPr>
              <a:t>close_after_save →  Close the figure after saving to free memory</a:t>
            </a:r>
          </a:p>
          <a:p>
            <a:pPr algn="l">
              <a:lnSpc>
                <a:spcPts val="2775"/>
              </a:lnSpc>
              <a:spcBef>
                <a:spcPct val="0"/>
              </a:spcBef>
            </a:pPr>
            <a:r>
              <a:rPr lang="en-US" b="true" sz="1982">
                <a:solidFill>
                  <a:srgbClr val="FFFFFF"/>
                </a:solidFill>
                <a:latin typeface="Helvetica World Bold"/>
                <a:ea typeface="Helvetica World Bold"/>
                <a:cs typeface="Helvetica World Bold"/>
                <a:sym typeface="Helvetica World Bold"/>
              </a:rPr>
              <a:t>How it works:</a:t>
            </a:r>
          </a:p>
          <a:p>
            <a:pPr algn="l" marL="428092" indent="-214046" lvl="1">
              <a:lnSpc>
                <a:spcPts val="2775"/>
              </a:lnSpc>
              <a:spcBef>
                <a:spcPct val="0"/>
              </a:spcBef>
              <a:buAutoNum type="arabicPeriod" startAt="1"/>
            </a:pPr>
            <a:r>
              <a:rPr lang="en-US" sz="1982">
                <a:solidFill>
                  <a:srgbClr val="FFFFFF"/>
                </a:solidFill>
                <a:latin typeface="Helvetica World"/>
                <a:ea typeface="Helvetica World"/>
                <a:cs typeface="Helvetica World"/>
                <a:sym typeface="Helvetica World"/>
              </a:rPr>
              <a:t>Ensures the output folder exists.</a:t>
            </a:r>
          </a:p>
          <a:p>
            <a:pPr algn="l" marL="428092" indent="-214046" lvl="1">
              <a:lnSpc>
                <a:spcPts val="2775"/>
              </a:lnSpc>
              <a:spcBef>
                <a:spcPct val="0"/>
              </a:spcBef>
              <a:buAutoNum type="arabicPeriod" startAt="1"/>
            </a:pPr>
            <a:r>
              <a:rPr lang="en-US" sz="1982">
                <a:solidFill>
                  <a:srgbClr val="FFFFFF"/>
                </a:solidFill>
                <a:latin typeface="Helvetica World"/>
                <a:ea typeface="Helvetica World"/>
                <a:cs typeface="Helvetica World"/>
                <a:sym typeface="Helvetica World"/>
              </a:rPr>
              <a:t>Defines an internal callback function that:</a:t>
            </a:r>
          </a:p>
          <a:p>
            <a:pPr algn="l" marL="856185" indent="-285395" lvl="2">
              <a:lnSpc>
                <a:spcPts val="2775"/>
              </a:lnSpc>
              <a:spcBef>
                <a:spcPct val="0"/>
              </a:spcBef>
              <a:buFont typeface="Arial"/>
              <a:buChar char="⚬"/>
            </a:pPr>
            <a:r>
              <a:rPr lang="en-US" sz="1982">
                <a:solidFill>
                  <a:srgbClr val="FFFFFF"/>
                </a:solidFill>
                <a:latin typeface="Helvetica World"/>
                <a:ea typeface="Helvetica World"/>
                <a:cs typeface="Helvetica World"/>
                <a:sym typeface="Helvetica World"/>
              </a:rPr>
              <a:t>Uses the observer’s frame counter as the file number.</a:t>
            </a:r>
          </a:p>
          <a:p>
            <a:pPr algn="l" marL="856185" indent="-285395" lvl="2">
              <a:lnSpc>
                <a:spcPts val="2775"/>
              </a:lnSpc>
              <a:spcBef>
                <a:spcPct val="0"/>
              </a:spcBef>
              <a:buFont typeface="Arial"/>
              <a:buChar char="⚬"/>
            </a:pPr>
            <a:r>
              <a:rPr lang="en-US" sz="1982">
                <a:solidFill>
                  <a:srgbClr val="FFFFFF"/>
                </a:solidFill>
                <a:latin typeface="Helvetica World"/>
                <a:ea typeface="Helvetica World"/>
                <a:cs typeface="Helvetica World"/>
                <a:sym typeface="Helvetica World"/>
              </a:rPr>
              <a:t>Saves the current figure as a PNG.</a:t>
            </a:r>
          </a:p>
          <a:p>
            <a:pPr algn="l" marL="856185" indent="-285395" lvl="2">
              <a:lnSpc>
                <a:spcPts val="2775"/>
              </a:lnSpc>
              <a:spcBef>
                <a:spcPct val="0"/>
              </a:spcBef>
              <a:buFont typeface="Arial"/>
              <a:buChar char="⚬"/>
            </a:pPr>
            <a:r>
              <a:rPr lang="en-US" sz="1982">
                <a:solidFill>
                  <a:srgbClr val="FFFFFF"/>
                </a:solidFill>
                <a:latin typeface="Helvetica World"/>
                <a:ea typeface="Helvetica World"/>
                <a:cs typeface="Helvetica World"/>
                <a:sym typeface="Helvetica World"/>
              </a:rPr>
              <a:t>Optionally closes the figure to free memory.</a:t>
            </a:r>
          </a:p>
          <a:p>
            <a:pPr algn="l" marL="428092" indent="-214046" lvl="1">
              <a:lnSpc>
                <a:spcPts val="2775"/>
              </a:lnSpc>
              <a:spcBef>
                <a:spcPct val="0"/>
              </a:spcBef>
              <a:buAutoNum type="arabicPeriod" startAt="1"/>
            </a:pPr>
            <a:r>
              <a:rPr lang="en-US" sz="1982">
                <a:solidFill>
                  <a:srgbClr val="FFFFFF"/>
                </a:solidFill>
                <a:latin typeface="Helvetica World"/>
                <a:ea typeface="Helvetica World"/>
                <a:cs typeface="Helvetica World"/>
                <a:sym typeface="Helvetica World"/>
              </a:rPr>
              <a:t>Returns the callback function to attach to VoronoiObserver.</a:t>
            </a:r>
          </a:p>
          <a:p>
            <a:pPr algn="l" marL="428092" indent="-214046" lvl="1">
              <a:lnSpc>
                <a:spcPts val="2775"/>
              </a:lnSpc>
              <a:spcBef>
                <a:spcPct val="0"/>
              </a:spcBef>
              <a:buAutoNum type="arabicPeriod" startAt="1"/>
            </a:pPr>
            <a:r>
              <a:rPr lang="en-US" sz="1982">
                <a:solidFill>
                  <a:srgbClr val="FFFFFF"/>
                </a:solidFill>
                <a:latin typeface="Helvetica World"/>
                <a:ea typeface="Helvetica World"/>
                <a:cs typeface="Helvetica World"/>
                <a:sym typeface="Helvetica World"/>
              </a:rPr>
              <a:t>Each observer update automatically saves the current frame.</a:t>
            </a:r>
          </a:p>
          <a:p>
            <a:pPr algn="l">
              <a:lnSpc>
                <a:spcPts val="2775"/>
              </a:lnSpc>
              <a:spcBef>
                <a:spcPct val="0"/>
              </a:spcBef>
            </a:pPr>
          </a:p>
          <a:p>
            <a:pPr algn="l">
              <a:lnSpc>
                <a:spcPts val="2775"/>
              </a:lnSpc>
              <a:spcBef>
                <a:spcPct val="0"/>
              </a:spcBef>
            </a:pPr>
          </a:p>
        </p:txBody>
      </p:sp>
    </p:spTree>
  </p:cSld>
  <p:clrMapOvr>
    <a:masterClrMapping/>
  </p:clrMapOvr>
</p:sld>
</file>

<file path=ppt/slides/slide179.xml><?xml version="1.0" encoding="utf-8"?>
<p:sld xmlns:p="http://schemas.openxmlformats.org/presentationml/2006/main" xmlns:a="http://schemas.openxmlformats.org/drawingml/2006/main" xmlns:r="http://schemas.openxmlformats.org/officeDocument/2006/relationships">
  <p:cSld>
    <p:bg>
      <p:bgPr>
        <a:solidFill>
          <a:srgbClr val="1E1E3F"/>
        </a:solidFill>
      </p:bgPr>
    </p:bg>
    <p:spTree>
      <p:nvGrpSpPr>
        <p:cNvPr id="1" name=""/>
        <p:cNvGrpSpPr/>
        <p:nvPr/>
      </p:nvGrpSpPr>
      <p:grpSpPr>
        <a:xfrm>
          <a:off x="0" y="0"/>
          <a:ext cx="0" cy="0"/>
          <a:chOff x="0" y="0"/>
          <a:chExt cx="0" cy="0"/>
        </a:xfrm>
      </p:grpSpPr>
      <p:grpSp>
        <p:nvGrpSpPr>
          <p:cNvPr name="Group 2" id="2"/>
          <p:cNvGrpSpPr/>
          <p:nvPr/>
        </p:nvGrpSpPr>
        <p:grpSpPr>
          <a:xfrm rot="0">
            <a:off x="666750" y="666750"/>
            <a:ext cx="16954500" cy="8953500"/>
            <a:chOff x="0" y="0"/>
            <a:chExt cx="4465383" cy="2358123"/>
          </a:xfrm>
        </p:grpSpPr>
        <p:sp>
          <p:nvSpPr>
            <p:cNvPr name="Freeform 3" id="3"/>
            <p:cNvSpPr/>
            <p:nvPr/>
          </p:nvSpPr>
          <p:spPr>
            <a:xfrm flipH="false" flipV="false" rot="0">
              <a:off x="0" y="0"/>
              <a:ext cx="4465383" cy="2358124"/>
            </a:xfrm>
            <a:custGeom>
              <a:avLst/>
              <a:gdLst/>
              <a:ahLst/>
              <a:cxnLst/>
              <a:rect r="r" b="b" t="t" l="l"/>
              <a:pathLst>
                <a:path h="2358124" w="4465383">
                  <a:moveTo>
                    <a:pt x="20548" y="0"/>
                  </a:moveTo>
                  <a:lnTo>
                    <a:pt x="4444835" y="0"/>
                  </a:lnTo>
                  <a:cubicBezTo>
                    <a:pt x="4456183" y="0"/>
                    <a:pt x="4465383" y="9200"/>
                    <a:pt x="4465383" y="20548"/>
                  </a:cubicBezTo>
                  <a:lnTo>
                    <a:pt x="4465383" y="2337575"/>
                  </a:lnTo>
                  <a:cubicBezTo>
                    <a:pt x="4465383" y="2348924"/>
                    <a:pt x="4456183" y="2358124"/>
                    <a:pt x="4444835" y="2358124"/>
                  </a:cubicBezTo>
                  <a:lnTo>
                    <a:pt x="20548" y="2358124"/>
                  </a:lnTo>
                  <a:cubicBezTo>
                    <a:pt x="9200" y="2358124"/>
                    <a:pt x="0" y="2348924"/>
                    <a:pt x="0" y="2337575"/>
                  </a:cubicBezTo>
                  <a:lnTo>
                    <a:pt x="0" y="20548"/>
                  </a:lnTo>
                  <a:cubicBezTo>
                    <a:pt x="0" y="9200"/>
                    <a:pt x="9200" y="0"/>
                    <a:pt x="20548" y="0"/>
                  </a:cubicBezTo>
                  <a:close/>
                </a:path>
              </a:pathLst>
            </a:custGeom>
            <a:solidFill>
              <a:srgbClr val="4F5AAF"/>
            </a:solidFill>
            <a:ln cap="rnd">
              <a:noFill/>
              <a:prstDash val="solid"/>
              <a:round/>
            </a:ln>
          </p:spPr>
        </p:sp>
        <p:sp>
          <p:nvSpPr>
            <p:cNvPr name="TextBox 4" id="4"/>
            <p:cNvSpPr txBox="true"/>
            <p:nvPr/>
          </p:nvSpPr>
          <p:spPr>
            <a:xfrm>
              <a:off x="0" y="-57150"/>
              <a:ext cx="4465383" cy="2415273"/>
            </a:xfrm>
            <a:prstGeom prst="rect">
              <a:avLst/>
            </a:prstGeom>
          </p:spPr>
          <p:txBody>
            <a:bodyPr anchor="ctr" rtlCol="false" tIns="50800" lIns="50800" bIns="50800" rIns="50800"/>
            <a:lstStyle/>
            <a:p>
              <a:pPr algn="ctr" marL="0" indent="0" lvl="0">
                <a:lnSpc>
                  <a:spcPts val="3359"/>
                </a:lnSpc>
                <a:spcBef>
                  <a:spcPct val="0"/>
                </a:spcBef>
              </a:pPr>
            </a:p>
          </p:txBody>
        </p:sp>
      </p:grpSp>
      <p:sp>
        <p:nvSpPr>
          <p:cNvPr name="Freeform 5" id="5"/>
          <p:cNvSpPr/>
          <p:nvPr/>
        </p:nvSpPr>
        <p:spPr>
          <a:xfrm flipH="false" flipV="false" rot="-3117037">
            <a:off x="16099474" y="7952721"/>
            <a:ext cx="2112604" cy="1859092"/>
          </a:xfrm>
          <a:custGeom>
            <a:avLst/>
            <a:gdLst/>
            <a:ahLst/>
            <a:cxnLst/>
            <a:rect r="r" b="b" t="t" l="l"/>
            <a:pathLst>
              <a:path h="1859092" w="2112604">
                <a:moveTo>
                  <a:pt x="0" y="0"/>
                </a:moveTo>
                <a:lnTo>
                  <a:pt x="2112605" y="0"/>
                </a:lnTo>
                <a:lnTo>
                  <a:pt x="2112605" y="1859092"/>
                </a:lnTo>
                <a:lnTo>
                  <a:pt x="0" y="185909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6" id="6"/>
          <p:cNvSpPr/>
          <p:nvPr/>
        </p:nvSpPr>
        <p:spPr>
          <a:xfrm flipH="false" flipV="false" rot="-3117037">
            <a:off x="16099474" y="7952721"/>
            <a:ext cx="2112604" cy="1859092"/>
          </a:xfrm>
          <a:custGeom>
            <a:avLst/>
            <a:gdLst/>
            <a:ahLst/>
            <a:cxnLst/>
            <a:rect r="r" b="b" t="t" l="l"/>
            <a:pathLst>
              <a:path h="1859092" w="2112604">
                <a:moveTo>
                  <a:pt x="0" y="0"/>
                </a:moveTo>
                <a:lnTo>
                  <a:pt x="2112605" y="0"/>
                </a:lnTo>
                <a:lnTo>
                  <a:pt x="2112605" y="1859092"/>
                </a:lnTo>
                <a:lnTo>
                  <a:pt x="0" y="185909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7" id="7"/>
          <p:cNvSpPr/>
          <p:nvPr/>
        </p:nvSpPr>
        <p:spPr>
          <a:xfrm flipH="false" flipV="false" rot="0">
            <a:off x="8391211" y="1686205"/>
            <a:ext cx="8764565" cy="6496734"/>
          </a:xfrm>
          <a:custGeom>
            <a:avLst/>
            <a:gdLst/>
            <a:ahLst/>
            <a:cxnLst/>
            <a:rect r="r" b="b" t="t" l="l"/>
            <a:pathLst>
              <a:path h="6496734" w="8764565">
                <a:moveTo>
                  <a:pt x="0" y="0"/>
                </a:moveTo>
                <a:lnTo>
                  <a:pt x="8764565" y="0"/>
                </a:lnTo>
                <a:lnTo>
                  <a:pt x="8764565" y="6496734"/>
                </a:lnTo>
                <a:lnTo>
                  <a:pt x="0" y="6496734"/>
                </a:lnTo>
                <a:lnTo>
                  <a:pt x="0" y="0"/>
                </a:lnTo>
                <a:close/>
              </a:path>
            </a:pathLst>
          </a:custGeom>
          <a:blipFill>
            <a:blip r:embed="rId4"/>
            <a:stretch>
              <a:fillRect l="0" t="0" r="0" b="0"/>
            </a:stretch>
          </a:blipFill>
        </p:spPr>
      </p:sp>
      <p:grpSp>
        <p:nvGrpSpPr>
          <p:cNvPr name="Group 8" id="8"/>
          <p:cNvGrpSpPr/>
          <p:nvPr/>
        </p:nvGrpSpPr>
        <p:grpSpPr>
          <a:xfrm rot="0">
            <a:off x="1434569" y="2794292"/>
            <a:ext cx="14699626" cy="1019091"/>
            <a:chOff x="0" y="0"/>
            <a:chExt cx="19599501" cy="1358788"/>
          </a:xfrm>
        </p:grpSpPr>
        <p:sp>
          <p:nvSpPr>
            <p:cNvPr name="TextBox 9" id="9"/>
            <p:cNvSpPr txBox="true"/>
            <p:nvPr/>
          </p:nvSpPr>
          <p:spPr>
            <a:xfrm rot="0">
              <a:off x="0" y="-9525"/>
              <a:ext cx="19599501" cy="517525"/>
            </a:xfrm>
            <a:prstGeom prst="rect">
              <a:avLst/>
            </a:prstGeom>
          </p:spPr>
          <p:txBody>
            <a:bodyPr anchor="t" rtlCol="false" tIns="0" lIns="0" bIns="0" rIns="0">
              <a:spAutoFit/>
            </a:bodyPr>
            <a:lstStyle/>
            <a:p>
              <a:pPr algn="l" marL="0" indent="0" lvl="0">
                <a:lnSpc>
                  <a:spcPts val="3000"/>
                </a:lnSpc>
                <a:spcBef>
                  <a:spcPct val="0"/>
                </a:spcBef>
              </a:pPr>
            </a:p>
          </p:txBody>
        </p:sp>
        <p:sp>
          <p:nvSpPr>
            <p:cNvPr name="TextBox 10" id="10"/>
            <p:cNvSpPr txBox="true"/>
            <p:nvPr/>
          </p:nvSpPr>
          <p:spPr>
            <a:xfrm rot="0">
              <a:off x="0" y="811629"/>
              <a:ext cx="15344253" cy="547159"/>
            </a:xfrm>
            <a:prstGeom prst="rect">
              <a:avLst/>
            </a:prstGeom>
          </p:spPr>
          <p:txBody>
            <a:bodyPr anchor="t" rtlCol="false" tIns="0" lIns="0" bIns="0" rIns="0">
              <a:spAutoFit/>
            </a:bodyPr>
            <a:lstStyle/>
            <a:p>
              <a:pPr algn="l" marL="0" indent="0" lvl="0">
                <a:lnSpc>
                  <a:spcPts val="3499"/>
                </a:lnSpc>
              </a:pPr>
            </a:p>
          </p:txBody>
        </p:sp>
      </p:grpSp>
      <p:grpSp>
        <p:nvGrpSpPr>
          <p:cNvPr name="Group 11" id="11"/>
          <p:cNvGrpSpPr/>
          <p:nvPr/>
        </p:nvGrpSpPr>
        <p:grpSpPr>
          <a:xfrm rot="0">
            <a:off x="1028700" y="2242679"/>
            <a:ext cx="7755681" cy="2122317"/>
            <a:chOff x="0" y="0"/>
            <a:chExt cx="10340909" cy="2829756"/>
          </a:xfrm>
        </p:grpSpPr>
        <p:sp>
          <p:nvSpPr>
            <p:cNvPr name="TextBox 12" id="12"/>
            <p:cNvSpPr txBox="true"/>
            <p:nvPr/>
          </p:nvSpPr>
          <p:spPr>
            <a:xfrm rot="0">
              <a:off x="0" y="-66675"/>
              <a:ext cx="10340909" cy="1356050"/>
            </a:xfrm>
            <a:prstGeom prst="rect">
              <a:avLst/>
            </a:prstGeom>
          </p:spPr>
          <p:txBody>
            <a:bodyPr anchor="t" rtlCol="false" tIns="0" lIns="0" bIns="0" rIns="0">
              <a:spAutoFit/>
            </a:bodyPr>
            <a:lstStyle/>
            <a:p>
              <a:pPr algn="ctr" marL="0" indent="0" lvl="0">
                <a:lnSpc>
                  <a:spcPts val="8262"/>
                </a:lnSpc>
              </a:pPr>
            </a:p>
          </p:txBody>
        </p:sp>
        <p:sp>
          <p:nvSpPr>
            <p:cNvPr name="TextBox 13" id="13"/>
            <p:cNvSpPr txBox="true"/>
            <p:nvPr/>
          </p:nvSpPr>
          <p:spPr>
            <a:xfrm rot="0">
              <a:off x="0" y="1740708"/>
              <a:ext cx="10340909" cy="413118"/>
            </a:xfrm>
            <a:prstGeom prst="rect">
              <a:avLst/>
            </a:prstGeom>
          </p:spPr>
          <p:txBody>
            <a:bodyPr anchor="t" rtlCol="false" tIns="0" lIns="0" bIns="0" rIns="0">
              <a:spAutoFit/>
            </a:bodyPr>
            <a:lstStyle/>
            <a:p>
              <a:pPr algn="l" marL="0" indent="0" lvl="0">
                <a:lnSpc>
                  <a:spcPts val="2383"/>
                </a:lnSpc>
                <a:spcBef>
                  <a:spcPct val="0"/>
                </a:spcBef>
              </a:pPr>
            </a:p>
          </p:txBody>
        </p:sp>
        <p:sp>
          <p:nvSpPr>
            <p:cNvPr name="TextBox 14" id="14"/>
            <p:cNvSpPr txBox="true"/>
            <p:nvPr/>
          </p:nvSpPr>
          <p:spPr>
            <a:xfrm rot="0">
              <a:off x="0" y="2385264"/>
              <a:ext cx="8095794" cy="444492"/>
            </a:xfrm>
            <a:prstGeom prst="rect">
              <a:avLst/>
            </a:prstGeom>
          </p:spPr>
          <p:txBody>
            <a:bodyPr anchor="t" rtlCol="false" tIns="0" lIns="0" bIns="0" rIns="0">
              <a:spAutoFit/>
            </a:bodyPr>
            <a:lstStyle/>
            <a:p>
              <a:pPr algn="l" marL="0" indent="0" lvl="0">
                <a:lnSpc>
                  <a:spcPts val="2780"/>
                </a:lnSpc>
              </a:pPr>
            </a:p>
          </p:txBody>
        </p:sp>
      </p:grpSp>
      <p:sp>
        <p:nvSpPr>
          <p:cNvPr name="TextBox 15" id="15"/>
          <p:cNvSpPr txBox="true"/>
          <p:nvPr/>
        </p:nvSpPr>
        <p:spPr>
          <a:xfrm rot="0">
            <a:off x="1028700" y="1358634"/>
            <a:ext cx="7146254" cy="7094725"/>
          </a:xfrm>
          <a:prstGeom prst="rect">
            <a:avLst/>
          </a:prstGeom>
        </p:spPr>
        <p:txBody>
          <a:bodyPr anchor="t" rtlCol="false" tIns="0" lIns="0" bIns="0" rIns="0">
            <a:spAutoFit/>
          </a:bodyPr>
          <a:lstStyle/>
          <a:p>
            <a:pPr algn="l">
              <a:lnSpc>
                <a:spcPts val="3367"/>
              </a:lnSpc>
            </a:pPr>
            <a:r>
              <a:rPr lang="en-US" sz="2405" b="true">
                <a:solidFill>
                  <a:srgbClr val="FF6161"/>
                </a:solidFill>
                <a:latin typeface="Helvetica World Bold"/>
                <a:ea typeface="Helvetica World Bold"/>
                <a:cs typeface="Helvetica World Bold"/>
                <a:sym typeface="Helvetica World Bold"/>
              </a:rPr>
              <a:t>File: frames_to_video.py (Overview)</a:t>
            </a:r>
          </a:p>
          <a:p>
            <a:pPr algn="l">
              <a:lnSpc>
                <a:spcPts val="3087"/>
              </a:lnSpc>
            </a:pPr>
            <a:r>
              <a:rPr lang="en-US" sz="2205">
                <a:solidFill>
                  <a:srgbClr val="FFFFFF"/>
                </a:solidFill>
                <a:latin typeface="Helvetica World"/>
                <a:ea typeface="Helvetica World"/>
                <a:cs typeface="Helvetica World"/>
                <a:sym typeface="Helvetica World"/>
              </a:rPr>
              <a:t>Purpose:</a:t>
            </a:r>
          </a:p>
          <a:p>
            <a:pPr algn="l">
              <a:lnSpc>
                <a:spcPts val="3087"/>
              </a:lnSpc>
              <a:spcBef>
                <a:spcPct val="0"/>
              </a:spcBef>
            </a:pPr>
            <a:r>
              <a:rPr lang="en-US" sz="2205">
                <a:solidFill>
                  <a:srgbClr val="FFFFFF"/>
                </a:solidFill>
                <a:latin typeface="Helvetica World"/>
                <a:ea typeface="Helvetica World"/>
                <a:cs typeface="Helvetica World"/>
                <a:sym typeface="Helvetica World"/>
              </a:rPr>
              <a:t> Co</a:t>
            </a:r>
            <a:r>
              <a:rPr lang="en-US" sz="2205">
                <a:solidFill>
                  <a:srgbClr val="FFFFFF"/>
                </a:solidFill>
                <a:latin typeface="Helvetica World"/>
                <a:ea typeface="Helvetica World"/>
                <a:cs typeface="Helvetica World"/>
                <a:sym typeface="Helvetica World"/>
              </a:rPr>
              <a:t>nvert PNG images into an MP4 video.</a:t>
            </a:r>
          </a:p>
          <a:p>
            <a:pPr algn="l">
              <a:lnSpc>
                <a:spcPts val="3087"/>
              </a:lnSpc>
              <a:spcBef>
                <a:spcPct val="0"/>
              </a:spcBef>
            </a:pPr>
            <a:r>
              <a:rPr lang="en-US" sz="2205">
                <a:solidFill>
                  <a:srgbClr val="FFFFFF"/>
                </a:solidFill>
                <a:latin typeface="Helvetica World"/>
                <a:ea typeface="Helvetica World"/>
                <a:cs typeface="Helvetica World"/>
                <a:sym typeface="Helvetica World"/>
              </a:rPr>
              <a:t> Special feature: Ensures the last frame stays visible for a defined duration.</a:t>
            </a:r>
          </a:p>
          <a:p>
            <a:pPr algn="l">
              <a:lnSpc>
                <a:spcPts val="3087"/>
              </a:lnSpc>
              <a:spcBef>
                <a:spcPct val="0"/>
              </a:spcBef>
            </a:pPr>
            <a:r>
              <a:rPr lang="en-US" sz="2205">
                <a:solidFill>
                  <a:srgbClr val="FFFFFF"/>
                </a:solidFill>
                <a:latin typeface="Helvetica World"/>
                <a:ea typeface="Helvetica World"/>
                <a:cs typeface="Helvetica World"/>
                <a:sym typeface="Helvetica World"/>
              </a:rPr>
              <a:t>Modules Used:</a:t>
            </a:r>
          </a:p>
          <a:p>
            <a:pPr algn="l" marL="476082" indent="-238041" lvl="1">
              <a:lnSpc>
                <a:spcPts val="3087"/>
              </a:lnSpc>
              <a:spcBef>
                <a:spcPct val="0"/>
              </a:spcBef>
              <a:buFont typeface="Arial"/>
              <a:buChar char="•"/>
            </a:pPr>
            <a:r>
              <a:rPr lang="en-US" sz="2205">
                <a:solidFill>
                  <a:srgbClr val="FFFFFF"/>
                </a:solidFill>
                <a:latin typeface="Helvetica World"/>
                <a:ea typeface="Helvetica World"/>
                <a:cs typeface="Helvetica World"/>
                <a:sym typeface="Helvetica World"/>
              </a:rPr>
              <a:t>argparse → Command-line ar</a:t>
            </a:r>
            <a:r>
              <a:rPr lang="en-US" sz="2205">
                <a:solidFill>
                  <a:srgbClr val="FFFFFF"/>
                </a:solidFill>
                <a:latin typeface="Helvetica World"/>
                <a:ea typeface="Helvetica World"/>
                <a:cs typeface="Helvetica World"/>
                <a:sym typeface="Helvetica World"/>
              </a:rPr>
              <a:t>gu</a:t>
            </a:r>
            <a:r>
              <a:rPr lang="en-US" sz="2205">
                <a:solidFill>
                  <a:srgbClr val="FFFFFF"/>
                </a:solidFill>
                <a:latin typeface="Helvetica World"/>
                <a:ea typeface="Helvetica World"/>
                <a:cs typeface="Helvetica World"/>
                <a:sym typeface="Helvetica World"/>
              </a:rPr>
              <a:t>me</a:t>
            </a:r>
            <a:r>
              <a:rPr lang="en-US" sz="2205">
                <a:solidFill>
                  <a:srgbClr val="FFFFFF"/>
                </a:solidFill>
                <a:latin typeface="Helvetica World"/>
                <a:ea typeface="Helvetica World"/>
                <a:cs typeface="Helvetica World"/>
                <a:sym typeface="Helvetica World"/>
              </a:rPr>
              <a:t>n</a:t>
            </a:r>
            <a:r>
              <a:rPr lang="en-US" sz="2205">
                <a:solidFill>
                  <a:srgbClr val="FFFFFF"/>
                </a:solidFill>
                <a:latin typeface="Helvetica World"/>
                <a:ea typeface="Helvetica World"/>
                <a:cs typeface="Helvetica World"/>
                <a:sym typeface="Helvetica World"/>
              </a:rPr>
              <a:t>ts</a:t>
            </a:r>
          </a:p>
          <a:p>
            <a:pPr algn="l" marL="476082" indent="-238041" lvl="1">
              <a:lnSpc>
                <a:spcPts val="3087"/>
              </a:lnSpc>
              <a:spcBef>
                <a:spcPct val="0"/>
              </a:spcBef>
              <a:buFont typeface="Arial"/>
              <a:buChar char="•"/>
            </a:pPr>
            <a:r>
              <a:rPr lang="en-US" sz="2205">
                <a:solidFill>
                  <a:srgbClr val="FFFFFF"/>
                </a:solidFill>
                <a:latin typeface="Helvetica World"/>
                <a:ea typeface="Helvetica World"/>
                <a:cs typeface="Helvetica World"/>
                <a:sym typeface="Helvetica World"/>
              </a:rPr>
              <a:t>sh</a:t>
            </a:r>
            <a:r>
              <a:rPr lang="en-US" sz="2205">
                <a:solidFill>
                  <a:srgbClr val="FFFFFF"/>
                </a:solidFill>
                <a:latin typeface="Helvetica World"/>
                <a:ea typeface="Helvetica World"/>
                <a:cs typeface="Helvetica World"/>
                <a:sym typeface="Helvetica World"/>
              </a:rPr>
              <a:t>util → File/folder operations</a:t>
            </a:r>
          </a:p>
          <a:p>
            <a:pPr algn="l" marL="476082" indent="-238041" lvl="1">
              <a:lnSpc>
                <a:spcPts val="3087"/>
              </a:lnSpc>
              <a:spcBef>
                <a:spcPct val="0"/>
              </a:spcBef>
              <a:buFont typeface="Arial"/>
              <a:buChar char="•"/>
            </a:pPr>
            <a:r>
              <a:rPr lang="en-US" sz="2205">
                <a:solidFill>
                  <a:srgbClr val="FFFFFF"/>
                </a:solidFill>
                <a:latin typeface="Helvetica World"/>
                <a:ea typeface="Helvetica World"/>
                <a:cs typeface="Helvetica World"/>
                <a:sym typeface="Helvetica World"/>
              </a:rPr>
              <a:t>subprocess → Run external commands (ffmpeg)</a:t>
            </a:r>
          </a:p>
          <a:p>
            <a:pPr algn="l" marL="476082" indent="-238041" lvl="1">
              <a:lnSpc>
                <a:spcPts val="3087"/>
              </a:lnSpc>
              <a:buFont typeface="Arial"/>
              <a:buChar char="•"/>
            </a:pPr>
            <a:r>
              <a:rPr lang="en-US" sz="2205">
                <a:solidFill>
                  <a:srgbClr val="FFFFFF"/>
                </a:solidFill>
                <a:latin typeface="Helvetica World"/>
                <a:ea typeface="Helvetica World"/>
                <a:cs typeface="Helvetica World"/>
                <a:sym typeface="Helvetica World"/>
              </a:rPr>
              <a:t>Path (from pathlib) → Safe file path handlin</a:t>
            </a:r>
            <a:r>
              <a:rPr lang="en-US" sz="2205">
                <a:solidFill>
                  <a:srgbClr val="FFFFFF"/>
                </a:solidFill>
                <a:latin typeface="Helvetica World"/>
                <a:ea typeface="Helvetica World"/>
                <a:cs typeface="Helvetica World"/>
                <a:sym typeface="Helvetica World"/>
              </a:rPr>
              <a:t>g</a:t>
            </a:r>
          </a:p>
          <a:p>
            <a:pPr algn="l" marL="476082" indent="-238041" lvl="1">
              <a:lnSpc>
                <a:spcPts val="3087"/>
              </a:lnSpc>
              <a:spcBef>
                <a:spcPct val="0"/>
              </a:spcBef>
              <a:buFont typeface="Arial"/>
              <a:buChar char="•"/>
            </a:pPr>
            <a:r>
              <a:rPr lang="en-US" sz="2205">
                <a:solidFill>
                  <a:srgbClr val="FFFFFF"/>
                </a:solidFill>
                <a:latin typeface="Helvetica World"/>
                <a:ea typeface="Helvetica World"/>
                <a:cs typeface="Helvetica World"/>
                <a:sym typeface="Helvetica World"/>
              </a:rPr>
              <a:t>PIL.Image</a:t>
            </a:r>
            <a:r>
              <a:rPr lang="en-US" sz="2205">
                <a:solidFill>
                  <a:srgbClr val="FFFFFF"/>
                </a:solidFill>
                <a:latin typeface="Helvetica World"/>
                <a:ea typeface="Helvetica World"/>
                <a:cs typeface="Helvetica World"/>
                <a:sym typeface="Helvetica World"/>
              </a:rPr>
              <a:t> → </a:t>
            </a:r>
            <a:r>
              <a:rPr lang="en-US" sz="2205">
                <a:solidFill>
                  <a:srgbClr val="FFFFFF"/>
                </a:solidFill>
                <a:latin typeface="Helvetica World"/>
                <a:ea typeface="Helvetica World"/>
                <a:cs typeface="Helvetica World"/>
                <a:sym typeface="Helvetica World"/>
              </a:rPr>
              <a:t>Image manipulation</a:t>
            </a:r>
          </a:p>
          <a:p>
            <a:pPr algn="l">
              <a:lnSpc>
                <a:spcPts val="3087"/>
              </a:lnSpc>
              <a:spcBef>
                <a:spcPct val="0"/>
              </a:spcBef>
            </a:pPr>
            <a:r>
              <a:rPr lang="en-US" sz="2205">
                <a:solidFill>
                  <a:srgbClr val="FFFFFF"/>
                </a:solidFill>
                <a:latin typeface="Helvetica World"/>
                <a:ea typeface="Helvetica World"/>
                <a:cs typeface="Helvetica World"/>
                <a:sym typeface="Helvetica World"/>
              </a:rPr>
              <a:t>Function: pad_image_to_even_and_save()</a:t>
            </a:r>
          </a:p>
          <a:p>
            <a:pPr algn="l" marL="476082" indent="-238041" lvl="1">
              <a:lnSpc>
                <a:spcPts val="3087"/>
              </a:lnSpc>
              <a:spcBef>
                <a:spcPct val="0"/>
              </a:spcBef>
              <a:buFont typeface="Arial"/>
              <a:buChar char="•"/>
            </a:pPr>
            <a:r>
              <a:rPr lang="en-US" sz="2205">
                <a:solidFill>
                  <a:srgbClr val="FFFFFF"/>
                </a:solidFill>
                <a:latin typeface="Helvetica World"/>
                <a:ea typeface="Helvetica World"/>
                <a:cs typeface="Helvetica World"/>
                <a:sym typeface="Helvetica World"/>
              </a:rPr>
              <a:t>Ensures width &amp; height are even (required for H</a:t>
            </a:r>
            <a:r>
              <a:rPr lang="en-US" sz="2205">
                <a:solidFill>
                  <a:srgbClr val="FFFFFF"/>
                </a:solidFill>
                <a:latin typeface="Helvetica World"/>
                <a:ea typeface="Helvetica World"/>
                <a:cs typeface="Helvetica World"/>
                <a:sym typeface="Helvetica World"/>
              </a:rPr>
              <a:t>.264</a:t>
            </a:r>
            <a:r>
              <a:rPr lang="en-US" sz="2205">
                <a:solidFill>
                  <a:srgbClr val="FFFFFF"/>
                </a:solidFill>
                <a:latin typeface="Helvetica World"/>
                <a:ea typeface="Helvetica World"/>
                <a:cs typeface="Helvetica World"/>
                <a:sym typeface="Helvetica World"/>
              </a:rPr>
              <a:t> </a:t>
            </a:r>
            <a:r>
              <a:rPr lang="en-US" sz="2205">
                <a:solidFill>
                  <a:srgbClr val="FFFFFF"/>
                </a:solidFill>
                <a:latin typeface="Helvetica World"/>
                <a:ea typeface="Helvetica World"/>
                <a:cs typeface="Helvetica World"/>
                <a:sym typeface="Helvetica World"/>
              </a:rPr>
              <a:t>c</a:t>
            </a:r>
            <a:r>
              <a:rPr lang="en-US" sz="2205">
                <a:solidFill>
                  <a:srgbClr val="FFFFFF"/>
                </a:solidFill>
                <a:latin typeface="Helvetica World"/>
                <a:ea typeface="Helvetica World"/>
                <a:cs typeface="Helvetica World"/>
                <a:sym typeface="Helvetica World"/>
              </a:rPr>
              <a:t>o</a:t>
            </a:r>
            <a:r>
              <a:rPr lang="en-US" sz="2205">
                <a:solidFill>
                  <a:srgbClr val="FFFFFF"/>
                </a:solidFill>
                <a:latin typeface="Helvetica World"/>
                <a:ea typeface="Helvetica World"/>
                <a:cs typeface="Helvetica World"/>
                <a:sym typeface="Helvetica World"/>
              </a:rPr>
              <a:t>dec)</a:t>
            </a:r>
          </a:p>
          <a:p>
            <a:pPr algn="l" marL="476082" indent="-238041" lvl="1">
              <a:lnSpc>
                <a:spcPts val="3087"/>
              </a:lnSpc>
              <a:spcBef>
                <a:spcPct val="0"/>
              </a:spcBef>
              <a:buFont typeface="Arial"/>
              <a:buChar char="•"/>
            </a:pPr>
            <a:r>
              <a:rPr lang="en-US" sz="2205">
                <a:solidFill>
                  <a:srgbClr val="FFFFFF"/>
                </a:solidFill>
                <a:latin typeface="Helvetica World"/>
                <a:ea typeface="Helvetica World"/>
                <a:cs typeface="Helvetica World"/>
                <a:sym typeface="Helvetica World"/>
              </a:rPr>
              <a:t>Add</a:t>
            </a:r>
            <a:r>
              <a:rPr lang="en-US" sz="2205">
                <a:solidFill>
                  <a:srgbClr val="FFFFFF"/>
                </a:solidFill>
                <a:latin typeface="Helvetica World"/>
                <a:ea typeface="Helvetica World"/>
                <a:cs typeface="Helvetica World"/>
                <a:sym typeface="Helvetica World"/>
              </a:rPr>
              <a:t>s 1 pixel if odd, uses transparent/white background depending on image mode</a:t>
            </a:r>
          </a:p>
          <a:p>
            <a:pPr algn="l" marL="476082" indent="-238041" lvl="1">
              <a:lnSpc>
                <a:spcPts val="3087"/>
              </a:lnSpc>
              <a:spcBef>
                <a:spcPct val="0"/>
              </a:spcBef>
              <a:buFont typeface="Arial"/>
              <a:buChar char="•"/>
            </a:pPr>
            <a:r>
              <a:rPr lang="en-US" sz="2205">
                <a:solidFill>
                  <a:srgbClr val="FFFFFF"/>
                </a:solidFill>
                <a:latin typeface="Helvetica World"/>
                <a:ea typeface="Helvetica World"/>
                <a:cs typeface="Helvetica World"/>
                <a:sym typeface="Helvetica World"/>
              </a:rPr>
              <a:t>Saves padded image to destination path</a:t>
            </a:r>
          </a:p>
          <a:p>
            <a:pPr algn="l">
              <a:lnSpc>
                <a:spcPts val="3087"/>
              </a:lnSpc>
              <a:spcBef>
                <a:spcPct val="0"/>
              </a:spcBef>
            </a:pP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1E1E3F"/>
        </a:solidFill>
      </p:bgPr>
    </p:bg>
    <p:spTree>
      <p:nvGrpSpPr>
        <p:cNvPr id="1" name=""/>
        <p:cNvGrpSpPr/>
        <p:nvPr/>
      </p:nvGrpSpPr>
      <p:grpSpPr>
        <a:xfrm>
          <a:off x="0" y="0"/>
          <a:ext cx="0" cy="0"/>
          <a:chOff x="0" y="0"/>
          <a:chExt cx="0" cy="0"/>
        </a:xfrm>
      </p:grpSpPr>
      <p:grpSp>
        <p:nvGrpSpPr>
          <p:cNvPr name="Group 2" id="2"/>
          <p:cNvGrpSpPr/>
          <p:nvPr/>
        </p:nvGrpSpPr>
        <p:grpSpPr>
          <a:xfrm rot="0">
            <a:off x="666750" y="666750"/>
            <a:ext cx="16954500" cy="8953500"/>
            <a:chOff x="0" y="0"/>
            <a:chExt cx="4465383" cy="2358123"/>
          </a:xfrm>
        </p:grpSpPr>
        <p:sp>
          <p:nvSpPr>
            <p:cNvPr name="Freeform 3" id="3"/>
            <p:cNvSpPr/>
            <p:nvPr/>
          </p:nvSpPr>
          <p:spPr>
            <a:xfrm flipH="false" flipV="false" rot="0">
              <a:off x="0" y="0"/>
              <a:ext cx="4465383" cy="2358124"/>
            </a:xfrm>
            <a:custGeom>
              <a:avLst/>
              <a:gdLst/>
              <a:ahLst/>
              <a:cxnLst/>
              <a:rect r="r" b="b" t="t" l="l"/>
              <a:pathLst>
                <a:path h="2358124" w="4465383">
                  <a:moveTo>
                    <a:pt x="20548" y="0"/>
                  </a:moveTo>
                  <a:lnTo>
                    <a:pt x="4444835" y="0"/>
                  </a:lnTo>
                  <a:cubicBezTo>
                    <a:pt x="4456183" y="0"/>
                    <a:pt x="4465383" y="9200"/>
                    <a:pt x="4465383" y="20548"/>
                  </a:cubicBezTo>
                  <a:lnTo>
                    <a:pt x="4465383" y="2337575"/>
                  </a:lnTo>
                  <a:cubicBezTo>
                    <a:pt x="4465383" y="2348924"/>
                    <a:pt x="4456183" y="2358124"/>
                    <a:pt x="4444835" y="2358124"/>
                  </a:cubicBezTo>
                  <a:lnTo>
                    <a:pt x="20548" y="2358124"/>
                  </a:lnTo>
                  <a:cubicBezTo>
                    <a:pt x="9200" y="2358124"/>
                    <a:pt x="0" y="2348924"/>
                    <a:pt x="0" y="2337575"/>
                  </a:cubicBezTo>
                  <a:lnTo>
                    <a:pt x="0" y="20548"/>
                  </a:lnTo>
                  <a:cubicBezTo>
                    <a:pt x="0" y="9200"/>
                    <a:pt x="9200" y="0"/>
                    <a:pt x="20548" y="0"/>
                  </a:cubicBezTo>
                  <a:close/>
                </a:path>
              </a:pathLst>
            </a:custGeom>
            <a:solidFill>
              <a:srgbClr val="4F5AAF"/>
            </a:solidFill>
            <a:ln cap="rnd">
              <a:noFill/>
              <a:prstDash val="solid"/>
              <a:round/>
            </a:ln>
          </p:spPr>
        </p:sp>
        <p:sp>
          <p:nvSpPr>
            <p:cNvPr name="TextBox 4" id="4"/>
            <p:cNvSpPr txBox="true"/>
            <p:nvPr/>
          </p:nvSpPr>
          <p:spPr>
            <a:xfrm>
              <a:off x="0" y="-57150"/>
              <a:ext cx="4465383" cy="2415273"/>
            </a:xfrm>
            <a:prstGeom prst="rect">
              <a:avLst/>
            </a:prstGeom>
          </p:spPr>
          <p:txBody>
            <a:bodyPr anchor="ctr" rtlCol="false" tIns="50800" lIns="50800" bIns="50800" rIns="50800"/>
            <a:lstStyle/>
            <a:p>
              <a:pPr algn="ctr" marL="0" indent="0" lvl="0">
                <a:lnSpc>
                  <a:spcPts val="3359"/>
                </a:lnSpc>
                <a:spcBef>
                  <a:spcPct val="0"/>
                </a:spcBef>
              </a:pPr>
            </a:p>
          </p:txBody>
        </p:sp>
      </p:grpSp>
      <p:sp>
        <p:nvSpPr>
          <p:cNvPr name="Freeform 5" id="5"/>
          <p:cNvSpPr/>
          <p:nvPr/>
        </p:nvSpPr>
        <p:spPr>
          <a:xfrm flipH="false" flipV="false" rot="-3117037">
            <a:off x="16099474" y="7952721"/>
            <a:ext cx="2112604" cy="1859092"/>
          </a:xfrm>
          <a:custGeom>
            <a:avLst/>
            <a:gdLst/>
            <a:ahLst/>
            <a:cxnLst/>
            <a:rect r="r" b="b" t="t" l="l"/>
            <a:pathLst>
              <a:path h="1859092" w="2112604">
                <a:moveTo>
                  <a:pt x="0" y="0"/>
                </a:moveTo>
                <a:lnTo>
                  <a:pt x="2112605" y="0"/>
                </a:lnTo>
                <a:lnTo>
                  <a:pt x="2112605" y="1859092"/>
                </a:lnTo>
                <a:lnTo>
                  <a:pt x="0" y="185909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grpSp>
        <p:nvGrpSpPr>
          <p:cNvPr name="Group 6" id="6"/>
          <p:cNvGrpSpPr/>
          <p:nvPr/>
        </p:nvGrpSpPr>
        <p:grpSpPr>
          <a:xfrm rot="0">
            <a:off x="1434569" y="2794292"/>
            <a:ext cx="14699626" cy="1019091"/>
            <a:chOff x="0" y="0"/>
            <a:chExt cx="19599501" cy="1358788"/>
          </a:xfrm>
        </p:grpSpPr>
        <p:sp>
          <p:nvSpPr>
            <p:cNvPr name="TextBox 7" id="7"/>
            <p:cNvSpPr txBox="true"/>
            <p:nvPr/>
          </p:nvSpPr>
          <p:spPr>
            <a:xfrm rot="0">
              <a:off x="0" y="-9525"/>
              <a:ext cx="19599501" cy="517525"/>
            </a:xfrm>
            <a:prstGeom prst="rect">
              <a:avLst/>
            </a:prstGeom>
          </p:spPr>
          <p:txBody>
            <a:bodyPr anchor="t" rtlCol="false" tIns="0" lIns="0" bIns="0" rIns="0">
              <a:spAutoFit/>
            </a:bodyPr>
            <a:lstStyle/>
            <a:p>
              <a:pPr algn="l" marL="0" indent="0" lvl="0">
                <a:lnSpc>
                  <a:spcPts val="3000"/>
                </a:lnSpc>
                <a:spcBef>
                  <a:spcPct val="0"/>
                </a:spcBef>
              </a:pPr>
            </a:p>
          </p:txBody>
        </p:sp>
        <p:sp>
          <p:nvSpPr>
            <p:cNvPr name="TextBox 8" id="8"/>
            <p:cNvSpPr txBox="true"/>
            <p:nvPr/>
          </p:nvSpPr>
          <p:spPr>
            <a:xfrm rot="0">
              <a:off x="0" y="811629"/>
              <a:ext cx="15344253" cy="547159"/>
            </a:xfrm>
            <a:prstGeom prst="rect">
              <a:avLst/>
            </a:prstGeom>
          </p:spPr>
          <p:txBody>
            <a:bodyPr anchor="t" rtlCol="false" tIns="0" lIns="0" bIns="0" rIns="0">
              <a:spAutoFit/>
            </a:bodyPr>
            <a:lstStyle/>
            <a:p>
              <a:pPr algn="l" marL="0" indent="0" lvl="0">
                <a:lnSpc>
                  <a:spcPts val="3499"/>
                </a:lnSpc>
              </a:pPr>
            </a:p>
          </p:txBody>
        </p:sp>
      </p:grpSp>
      <p:grpSp>
        <p:nvGrpSpPr>
          <p:cNvPr name="Group 9" id="9"/>
          <p:cNvGrpSpPr/>
          <p:nvPr/>
        </p:nvGrpSpPr>
        <p:grpSpPr>
          <a:xfrm rot="0">
            <a:off x="1058456" y="930688"/>
            <a:ext cx="10010920" cy="1697257"/>
            <a:chOff x="0" y="0"/>
            <a:chExt cx="13347893" cy="2263009"/>
          </a:xfrm>
        </p:grpSpPr>
        <p:sp>
          <p:nvSpPr>
            <p:cNvPr name="TextBox 10" id="10"/>
            <p:cNvSpPr txBox="true"/>
            <p:nvPr/>
          </p:nvSpPr>
          <p:spPr>
            <a:xfrm rot="0">
              <a:off x="0" y="-57150"/>
              <a:ext cx="13347893" cy="1296113"/>
            </a:xfrm>
            <a:prstGeom prst="rect">
              <a:avLst/>
            </a:prstGeom>
          </p:spPr>
          <p:txBody>
            <a:bodyPr anchor="t" rtlCol="false" tIns="0" lIns="0" bIns="0" rIns="0">
              <a:spAutoFit/>
            </a:bodyPr>
            <a:lstStyle/>
            <a:p>
              <a:pPr algn="l" marL="0" indent="0" lvl="0">
                <a:lnSpc>
                  <a:spcPts val="7943"/>
                </a:lnSpc>
                <a:spcBef>
                  <a:spcPct val="0"/>
                </a:spcBef>
              </a:pPr>
              <a:r>
                <a:rPr lang="en-US" sz="6110" spc="-183">
                  <a:solidFill>
                    <a:srgbClr val="FF6161"/>
                  </a:solidFill>
                  <a:latin typeface="Playfair Display SC"/>
                  <a:ea typeface="Playfair Display SC"/>
                  <a:cs typeface="Playfair Display SC"/>
                  <a:sym typeface="Playfair Display SC"/>
                </a:rPr>
                <a:t>What We Aim to Achieve</a:t>
              </a:r>
            </a:p>
          </p:txBody>
        </p:sp>
        <p:sp>
          <p:nvSpPr>
            <p:cNvPr name="TextBox 11" id="11"/>
            <p:cNvSpPr txBox="true"/>
            <p:nvPr/>
          </p:nvSpPr>
          <p:spPr>
            <a:xfrm rot="0">
              <a:off x="0" y="1545342"/>
              <a:ext cx="13347893" cy="268309"/>
            </a:xfrm>
            <a:prstGeom prst="rect">
              <a:avLst/>
            </a:prstGeom>
          </p:spPr>
          <p:txBody>
            <a:bodyPr anchor="t" rtlCol="false" tIns="0" lIns="0" bIns="0" rIns="0">
              <a:spAutoFit/>
            </a:bodyPr>
            <a:lstStyle/>
            <a:p>
              <a:pPr algn="l" marL="0" indent="0" lvl="0">
                <a:lnSpc>
                  <a:spcPts val="1584"/>
                </a:lnSpc>
                <a:spcBef>
                  <a:spcPct val="0"/>
                </a:spcBef>
              </a:pPr>
            </a:p>
          </p:txBody>
        </p:sp>
        <p:sp>
          <p:nvSpPr>
            <p:cNvPr name="TextBox 12" id="12"/>
            <p:cNvSpPr txBox="true"/>
            <p:nvPr/>
          </p:nvSpPr>
          <p:spPr>
            <a:xfrm rot="0">
              <a:off x="0" y="1970597"/>
              <a:ext cx="10449932" cy="292413"/>
            </a:xfrm>
            <a:prstGeom prst="rect">
              <a:avLst/>
            </a:prstGeom>
          </p:spPr>
          <p:txBody>
            <a:bodyPr anchor="t" rtlCol="false" tIns="0" lIns="0" bIns="0" rIns="0">
              <a:spAutoFit/>
            </a:bodyPr>
            <a:lstStyle/>
            <a:p>
              <a:pPr algn="l" marL="0" indent="0" lvl="0">
                <a:lnSpc>
                  <a:spcPts val="1848"/>
                </a:lnSpc>
              </a:pPr>
            </a:p>
          </p:txBody>
        </p:sp>
      </p:grpSp>
      <p:sp>
        <p:nvSpPr>
          <p:cNvPr name="TextBox 13" id="13"/>
          <p:cNvSpPr txBox="true"/>
          <p:nvPr/>
        </p:nvSpPr>
        <p:spPr>
          <a:xfrm rot="0">
            <a:off x="1188060" y="2340424"/>
            <a:ext cx="17099940" cy="5994844"/>
          </a:xfrm>
          <a:prstGeom prst="rect">
            <a:avLst/>
          </a:prstGeom>
        </p:spPr>
        <p:txBody>
          <a:bodyPr anchor="t" rtlCol="false" tIns="0" lIns="0" bIns="0" rIns="0">
            <a:spAutoFit/>
          </a:bodyPr>
          <a:lstStyle/>
          <a:p>
            <a:pPr algn="l">
              <a:lnSpc>
                <a:spcPts val="4370"/>
              </a:lnSpc>
              <a:spcBef>
                <a:spcPct val="0"/>
              </a:spcBef>
            </a:pPr>
            <a:r>
              <a:rPr lang="en-US" sz="3122" strike="noStrike" u="none">
                <a:solidFill>
                  <a:srgbClr val="FFFFFF"/>
                </a:solidFill>
                <a:latin typeface="Canva Sans"/>
                <a:ea typeface="Canva Sans"/>
                <a:cs typeface="Canva Sans"/>
                <a:sym typeface="Canva Sans"/>
              </a:rPr>
              <a:t>To be useful in practical applications, a Voronoi construction method must satisfy</a:t>
            </a:r>
          </a:p>
          <a:p>
            <a:pPr algn="l">
              <a:lnSpc>
                <a:spcPts val="4370"/>
              </a:lnSpc>
              <a:spcBef>
                <a:spcPct val="0"/>
              </a:spcBef>
            </a:pPr>
            <a:r>
              <a:rPr lang="en-US" sz="3122" strike="noStrike" u="none">
                <a:solidFill>
                  <a:srgbClr val="FFFFFF"/>
                </a:solidFill>
                <a:latin typeface="Canva Sans"/>
                <a:ea typeface="Canva Sans"/>
                <a:cs typeface="Canva Sans"/>
                <a:sym typeface="Canva Sans"/>
              </a:rPr>
              <a:t> several key requirements:</a:t>
            </a:r>
          </a:p>
          <a:p>
            <a:pPr algn="l">
              <a:lnSpc>
                <a:spcPts val="4370"/>
              </a:lnSpc>
              <a:spcBef>
                <a:spcPct val="0"/>
              </a:spcBef>
            </a:pPr>
          </a:p>
          <a:p>
            <a:pPr algn="l" marL="674043" indent="-337021" lvl="1">
              <a:lnSpc>
                <a:spcPts val="4370"/>
              </a:lnSpc>
              <a:spcBef>
                <a:spcPct val="0"/>
              </a:spcBef>
              <a:buFont typeface="Arial"/>
              <a:buChar char="•"/>
            </a:pPr>
            <a:r>
              <a:rPr lang="en-US" sz="3122" strike="noStrike" u="none">
                <a:solidFill>
                  <a:srgbClr val="FFFFFF"/>
                </a:solidFill>
                <a:latin typeface="Canva Sans"/>
                <a:ea typeface="Canva Sans"/>
                <a:cs typeface="Canva Sans"/>
                <a:sym typeface="Canva Sans"/>
              </a:rPr>
              <a:t>- Fast performance</a:t>
            </a:r>
          </a:p>
          <a:p>
            <a:pPr algn="l" marL="674043" indent="-337021" lvl="1">
              <a:lnSpc>
                <a:spcPts val="4370"/>
              </a:lnSpc>
              <a:spcBef>
                <a:spcPct val="0"/>
              </a:spcBef>
              <a:buFont typeface="Arial"/>
              <a:buChar char="•"/>
            </a:pPr>
            <a:r>
              <a:rPr lang="en-US" sz="3122" strike="noStrike" u="none">
                <a:solidFill>
                  <a:srgbClr val="FFFFFF"/>
                </a:solidFill>
                <a:latin typeface="Canva Sans"/>
                <a:ea typeface="Canva Sans"/>
                <a:cs typeface="Canva Sans"/>
                <a:sym typeface="Canva Sans"/>
              </a:rPr>
              <a:t>- Low memory usage</a:t>
            </a:r>
          </a:p>
          <a:p>
            <a:pPr algn="l" marL="674043" indent="-337021" lvl="1">
              <a:lnSpc>
                <a:spcPts val="4370"/>
              </a:lnSpc>
              <a:spcBef>
                <a:spcPct val="0"/>
              </a:spcBef>
              <a:buFont typeface="Arial"/>
              <a:buChar char="•"/>
            </a:pPr>
            <a:r>
              <a:rPr lang="en-US" sz="3122" strike="noStrike" u="none">
                <a:solidFill>
                  <a:srgbClr val="FFFFFF"/>
                </a:solidFill>
                <a:latin typeface="Canva Sans"/>
                <a:ea typeface="Canva Sans"/>
                <a:cs typeface="Canva Sans"/>
                <a:sym typeface="Canva Sans"/>
              </a:rPr>
              <a:t>- Accurate and robust geometry</a:t>
            </a:r>
          </a:p>
          <a:p>
            <a:pPr algn="l" marL="674043" indent="-337021" lvl="1">
              <a:lnSpc>
                <a:spcPts val="4370"/>
              </a:lnSpc>
              <a:spcBef>
                <a:spcPct val="0"/>
              </a:spcBef>
              <a:buFont typeface="Arial"/>
              <a:buChar char="•"/>
            </a:pPr>
            <a:r>
              <a:rPr lang="en-US" sz="3122" strike="noStrike" u="none">
                <a:solidFill>
                  <a:srgbClr val="FFFFFF"/>
                </a:solidFill>
                <a:latin typeface="Canva Sans"/>
                <a:ea typeface="Canva Sans"/>
                <a:cs typeface="Canva Sans"/>
                <a:sym typeface="Canva Sans"/>
              </a:rPr>
              <a:t>- Ability to scale to thousands or millions of points</a:t>
            </a:r>
          </a:p>
          <a:p>
            <a:pPr algn="l" marL="674043" indent="-337021" lvl="1">
              <a:lnSpc>
                <a:spcPts val="4370"/>
              </a:lnSpc>
              <a:spcBef>
                <a:spcPct val="0"/>
              </a:spcBef>
              <a:buFont typeface="Arial"/>
              <a:buChar char="•"/>
            </a:pPr>
            <a:r>
              <a:rPr lang="en-US" sz="3122" strike="noStrike" u="none">
                <a:solidFill>
                  <a:srgbClr val="FFFFFF"/>
                </a:solidFill>
                <a:latin typeface="Canva Sans"/>
                <a:ea typeface="Canva Sans"/>
                <a:cs typeface="Canva Sans"/>
                <a:sym typeface="Canva Sans"/>
              </a:rPr>
              <a:t>- Suitability for real-time and dynamic systems</a:t>
            </a:r>
          </a:p>
          <a:p>
            <a:pPr algn="l">
              <a:lnSpc>
                <a:spcPts val="4370"/>
              </a:lnSpc>
              <a:spcBef>
                <a:spcPct val="0"/>
              </a:spcBef>
            </a:pPr>
          </a:p>
          <a:p>
            <a:pPr algn="l">
              <a:lnSpc>
                <a:spcPts val="4370"/>
              </a:lnSpc>
              <a:spcBef>
                <a:spcPct val="0"/>
              </a:spcBef>
            </a:pPr>
            <a:r>
              <a:rPr lang="en-US" sz="3122" strike="noStrike" u="none">
                <a:solidFill>
                  <a:srgbClr val="FFFFFF"/>
                </a:solidFill>
                <a:latin typeface="Canva Sans"/>
                <a:ea typeface="Canva Sans"/>
                <a:cs typeface="Canva Sans"/>
                <a:sym typeface="Canva Sans"/>
              </a:rPr>
              <a:t>Researchers needed an approach that avoids excessive recomputation and heavy geometric calculations, while still maintaining exactness and efficiency.</a:t>
            </a:r>
          </a:p>
        </p:txBody>
      </p:sp>
    </p:spTree>
  </p:cSld>
  <p:clrMapOvr>
    <a:masterClrMapping/>
  </p:clrMapOvr>
</p:sld>
</file>

<file path=ppt/slides/slide180.xml><?xml version="1.0" encoding="utf-8"?>
<p:sld xmlns:p="http://schemas.openxmlformats.org/presentationml/2006/main" xmlns:a="http://schemas.openxmlformats.org/drawingml/2006/main" xmlns:r="http://schemas.openxmlformats.org/officeDocument/2006/relationships">
  <p:cSld>
    <p:bg>
      <p:bgPr>
        <a:solidFill>
          <a:srgbClr val="1E1E3F"/>
        </a:solidFill>
      </p:bgPr>
    </p:bg>
    <p:spTree>
      <p:nvGrpSpPr>
        <p:cNvPr id="1" name=""/>
        <p:cNvGrpSpPr/>
        <p:nvPr/>
      </p:nvGrpSpPr>
      <p:grpSpPr>
        <a:xfrm>
          <a:off x="0" y="0"/>
          <a:ext cx="0" cy="0"/>
          <a:chOff x="0" y="0"/>
          <a:chExt cx="0" cy="0"/>
        </a:xfrm>
      </p:grpSpPr>
      <p:grpSp>
        <p:nvGrpSpPr>
          <p:cNvPr name="Group 2" id="2"/>
          <p:cNvGrpSpPr/>
          <p:nvPr/>
        </p:nvGrpSpPr>
        <p:grpSpPr>
          <a:xfrm rot="0">
            <a:off x="666750" y="666750"/>
            <a:ext cx="16954500" cy="8953500"/>
            <a:chOff x="0" y="0"/>
            <a:chExt cx="4465383" cy="2358123"/>
          </a:xfrm>
        </p:grpSpPr>
        <p:sp>
          <p:nvSpPr>
            <p:cNvPr name="Freeform 3" id="3"/>
            <p:cNvSpPr/>
            <p:nvPr/>
          </p:nvSpPr>
          <p:spPr>
            <a:xfrm flipH="false" flipV="false" rot="0">
              <a:off x="0" y="0"/>
              <a:ext cx="4465383" cy="2358124"/>
            </a:xfrm>
            <a:custGeom>
              <a:avLst/>
              <a:gdLst/>
              <a:ahLst/>
              <a:cxnLst/>
              <a:rect r="r" b="b" t="t" l="l"/>
              <a:pathLst>
                <a:path h="2358124" w="4465383">
                  <a:moveTo>
                    <a:pt x="20548" y="0"/>
                  </a:moveTo>
                  <a:lnTo>
                    <a:pt x="4444835" y="0"/>
                  </a:lnTo>
                  <a:cubicBezTo>
                    <a:pt x="4456183" y="0"/>
                    <a:pt x="4465383" y="9200"/>
                    <a:pt x="4465383" y="20548"/>
                  </a:cubicBezTo>
                  <a:lnTo>
                    <a:pt x="4465383" y="2337575"/>
                  </a:lnTo>
                  <a:cubicBezTo>
                    <a:pt x="4465383" y="2348924"/>
                    <a:pt x="4456183" y="2358124"/>
                    <a:pt x="4444835" y="2358124"/>
                  </a:cubicBezTo>
                  <a:lnTo>
                    <a:pt x="20548" y="2358124"/>
                  </a:lnTo>
                  <a:cubicBezTo>
                    <a:pt x="9200" y="2358124"/>
                    <a:pt x="0" y="2348924"/>
                    <a:pt x="0" y="2337575"/>
                  </a:cubicBezTo>
                  <a:lnTo>
                    <a:pt x="0" y="20548"/>
                  </a:lnTo>
                  <a:cubicBezTo>
                    <a:pt x="0" y="9200"/>
                    <a:pt x="9200" y="0"/>
                    <a:pt x="20548" y="0"/>
                  </a:cubicBezTo>
                  <a:close/>
                </a:path>
              </a:pathLst>
            </a:custGeom>
            <a:solidFill>
              <a:srgbClr val="4F5AAF"/>
            </a:solidFill>
            <a:ln cap="rnd">
              <a:noFill/>
              <a:prstDash val="solid"/>
              <a:round/>
            </a:ln>
          </p:spPr>
        </p:sp>
        <p:sp>
          <p:nvSpPr>
            <p:cNvPr name="TextBox 4" id="4"/>
            <p:cNvSpPr txBox="true"/>
            <p:nvPr/>
          </p:nvSpPr>
          <p:spPr>
            <a:xfrm>
              <a:off x="0" y="-57150"/>
              <a:ext cx="4465383" cy="2415273"/>
            </a:xfrm>
            <a:prstGeom prst="rect">
              <a:avLst/>
            </a:prstGeom>
          </p:spPr>
          <p:txBody>
            <a:bodyPr anchor="ctr" rtlCol="false" tIns="50800" lIns="50800" bIns="50800" rIns="50800"/>
            <a:lstStyle/>
            <a:p>
              <a:pPr algn="ctr" marL="0" indent="0" lvl="0">
                <a:lnSpc>
                  <a:spcPts val="3359"/>
                </a:lnSpc>
                <a:spcBef>
                  <a:spcPct val="0"/>
                </a:spcBef>
              </a:pPr>
            </a:p>
          </p:txBody>
        </p:sp>
      </p:grpSp>
      <p:sp>
        <p:nvSpPr>
          <p:cNvPr name="Freeform 5" id="5"/>
          <p:cNvSpPr/>
          <p:nvPr/>
        </p:nvSpPr>
        <p:spPr>
          <a:xfrm flipH="false" flipV="false" rot="-3117037">
            <a:off x="16099474" y="7952721"/>
            <a:ext cx="2112604" cy="1859092"/>
          </a:xfrm>
          <a:custGeom>
            <a:avLst/>
            <a:gdLst/>
            <a:ahLst/>
            <a:cxnLst/>
            <a:rect r="r" b="b" t="t" l="l"/>
            <a:pathLst>
              <a:path h="1859092" w="2112604">
                <a:moveTo>
                  <a:pt x="0" y="0"/>
                </a:moveTo>
                <a:lnTo>
                  <a:pt x="2112605" y="0"/>
                </a:lnTo>
                <a:lnTo>
                  <a:pt x="2112605" y="1859092"/>
                </a:lnTo>
                <a:lnTo>
                  <a:pt x="0" y="185909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6" id="6"/>
          <p:cNvSpPr/>
          <p:nvPr/>
        </p:nvSpPr>
        <p:spPr>
          <a:xfrm flipH="false" flipV="false" rot="-3117037">
            <a:off x="16099474" y="7952721"/>
            <a:ext cx="2112604" cy="1859092"/>
          </a:xfrm>
          <a:custGeom>
            <a:avLst/>
            <a:gdLst/>
            <a:ahLst/>
            <a:cxnLst/>
            <a:rect r="r" b="b" t="t" l="l"/>
            <a:pathLst>
              <a:path h="1859092" w="2112604">
                <a:moveTo>
                  <a:pt x="0" y="0"/>
                </a:moveTo>
                <a:lnTo>
                  <a:pt x="2112605" y="0"/>
                </a:lnTo>
                <a:lnTo>
                  <a:pt x="2112605" y="1859092"/>
                </a:lnTo>
                <a:lnTo>
                  <a:pt x="0" y="185909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7" id="7"/>
          <p:cNvSpPr/>
          <p:nvPr/>
        </p:nvSpPr>
        <p:spPr>
          <a:xfrm flipH="false" flipV="false" rot="-3117037">
            <a:off x="16099474" y="7952721"/>
            <a:ext cx="2112604" cy="1859092"/>
          </a:xfrm>
          <a:custGeom>
            <a:avLst/>
            <a:gdLst/>
            <a:ahLst/>
            <a:cxnLst/>
            <a:rect r="r" b="b" t="t" l="l"/>
            <a:pathLst>
              <a:path h="1859092" w="2112604">
                <a:moveTo>
                  <a:pt x="0" y="0"/>
                </a:moveTo>
                <a:lnTo>
                  <a:pt x="2112605" y="0"/>
                </a:lnTo>
                <a:lnTo>
                  <a:pt x="2112605" y="1859092"/>
                </a:lnTo>
                <a:lnTo>
                  <a:pt x="0" y="185909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8" id="8"/>
          <p:cNvSpPr/>
          <p:nvPr/>
        </p:nvSpPr>
        <p:spPr>
          <a:xfrm flipH="false" flipV="false" rot="0">
            <a:off x="7851617" y="1369158"/>
            <a:ext cx="9304159" cy="7513109"/>
          </a:xfrm>
          <a:custGeom>
            <a:avLst/>
            <a:gdLst/>
            <a:ahLst/>
            <a:cxnLst/>
            <a:rect r="r" b="b" t="t" l="l"/>
            <a:pathLst>
              <a:path h="7513109" w="9304159">
                <a:moveTo>
                  <a:pt x="0" y="0"/>
                </a:moveTo>
                <a:lnTo>
                  <a:pt x="9304159" y="0"/>
                </a:lnTo>
                <a:lnTo>
                  <a:pt x="9304159" y="7513109"/>
                </a:lnTo>
                <a:lnTo>
                  <a:pt x="0" y="7513109"/>
                </a:lnTo>
                <a:lnTo>
                  <a:pt x="0" y="0"/>
                </a:lnTo>
                <a:close/>
              </a:path>
            </a:pathLst>
          </a:custGeom>
          <a:blipFill>
            <a:blip r:embed="rId4"/>
            <a:stretch>
              <a:fillRect l="0" t="0" r="0" b="0"/>
            </a:stretch>
          </a:blipFill>
        </p:spPr>
      </p:sp>
      <p:grpSp>
        <p:nvGrpSpPr>
          <p:cNvPr name="Group 9" id="9"/>
          <p:cNvGrpSpPr/>
          <p:nvPr/>
        </p:nvGrpSpPr>
        <p:grpSpPr>
          <a:xfrm rot="0">
            <a:off x="1434569" y="2794292"/>
            <a:ext cx="14699626" cy="1019091"/>
            <a:chOff x="0" y="0"/>
            <a:chExt cx="19599501" cy="1358788"/>
          </a:xfrm>
        </p:grpSpPr>
        <p:sp>
          <p:nvSpPr>
            <p:cNvPr name="TextBox 10" id="10"/>
            <p:cNvSpPr txBox="true"/>
            <p:nvPr/>
          </p:nvSpPr>
          <p:spPr>
            <a:xfrm rot="0">
              <a:off x="0" y="-9525"/>
              <a:ext cx="19599501" cy="517525"/>
            </a:xfrm>
            <a:prstGeom prst="rect">
              <a:avLst/>
            </a:prstGeom>
          </p:spPr>
          <p:txBody>
            <a:bodyPr anchor="t" rtlCol="false" tIns="0" lIns="0" bIns="0" rIns="0">
              <a:spAutoFit/>
            </a:bodyPr>
            <a:lstStyle/>
            <a:p>
              <a:pPr algn="l" marL="0" indent="0" lvl="0">
                <a:lnSpc>
                  <a:spcPts val="3000"/>
                </a:lnSpc>
                <a:spcBef>
                  <a:spcPct val="0"/>
                </a:spcBef>
              </a:pPr>
            </a:p>
          </p:txBody>
        </p:sp>
        <p:sp>
          <p:nvSpPr>
            <p:cNvPr name="TextBox 11" id="11"/>
            <p:cNvSpPr txBox="true"/>
            <p:nvPr/>
          </p:nvSpPr>
          <p:spPr>
            <a:xfrm rot="0">
              <a:off x="0" y="811629"/>
              <a:ext cx="15344253" cy="547159"/>
            </a:xfrm>
            <a:prstGeom prst="rect">
              <a:avLst/>
            </a:prstGeom>
          </p:spPr>
          <p:txBody>
            <a:bodyPr anchor="t" rtlCol="false" tIns="0" lIns="0" bIns="0" rIns="0">
              <a:spAutoFit/>
            </a:bodyPr>
            <a:lstStyle/>
            <a:p>
              <a:pPr algn="l" marL="0" indent="0" lvl="0">
                <a:lnSpc>
                  <a:spcPts val="3499"/>
                </a:lnSpc>
              </a:pPr>
            </a:p>
          </p:txBody>
        </p:sp>
      </p:grpSp>
      <p:grpSp>
        <p:nvGrpSpPr>
          <p:cNvPr name="Group 12" id="12"/>
          <p:cNvGrpSpPr/>
          <p:nvPr/>
        </p:nvGrpSpPr>
        <p:grpSpPr>
          <a:xfrm rot="0">
            <a:off x="1028700" y="2242679"/>
            <a:ext cx="7755681" cy="2122317"/>
            <a:chOff x="0" y="0"/>
            <a:chExt cx="10340909" cy="2829756"/>
          </a:xfrm>
        </p:grpSpPr>
        <p:sp>
          <p:nvSpPr>
            <p:cNvPr name="TextBox 13" id="13"/>
            <p:cNvSpPr txBox="true"/>
            <p:nvPr/>
          </p:nvSpPr>
          <p:spPr>
            <a:xfrm rot="0">
              <a:off x="0" y="-66675"/>
              <a:ext cx="10340909" cy="1356050"/>
            </a:xfrm>
            <a:prstGeom prst="rect">
              <a:avLst/>
            </a:prstGeom>
          </p:spPr>
          <p:txBody>
            <a:bodyPr anchor="t" rtlCol="false" tIns="0" lIns="0" bIns="0" rIns="0">
              <a:spAutoFit/>
            </a:bodyPr>
            <a:lstStyle/>
            <a:p>
              <a:pPr algn="ctr" marL="0" indent="0" lvl="0">
                <a:lnSpc>
                  <a:spcPts val="8262"/>
                </a:lnSpc>
              </a:pPr>
            </a:p>
          </p:txBody>
        </p:sp>
        <p:sp>
          <p:nvSpPr>
            <p:cNvPr name="TextBox 14" id="14"/>
            <p:cNvSpPr txBox="true"/>
            <p:nvPr/>
          </p:nvSpPr>
          <p:spPr>
            <a:xfrm rot="0">
              <a:off x="0" y="1740708"/>
              <a:ext cx="10340909" cy="413118"/>
            </a:xfrm>
            <a:prstGeom prst="rect">
              <a:avLst/>
            </a:prstGeom>
          </p:spPr>
          <p:txBody>
            <a:bodyPr anchor="t" rtlCol="false" tIns="0" lIns="0" bIns="0" rIns="0">
              <a:spAutoFit/>
            </a:bodyPr>
            <a:lstStyle/>
            <a:p>
              <a:pPr algn="l" marL="0" indent="0" lvl="0">
                <a:lnSpc>
                  <a:spcPts val="2383"/>
                </a:lnSpc>
                <a:spcBef>
                  <a:spcPct val="0"/>
                </a:spcBef>
              </a:pPr>
            </a:p>
          </p:txBody>
        </p:sp>
        <p:sp>
          <p:nvSpPr>
            <p:cNvPr name="TextBox 15" id="15"/>
            <p:cNvSpPr txBox="true"/>
            <p:nvPr/>
          </p:nvSpPr>
          <p:spPr>
            <a:xfrm rot="0">
              <a:off x="0" y="2385264"/>
              <a:ext cx="8095794" cy="444492"/>
            </a:xfrm>
            <a:prstGeom prst="rect">
              <a:avLst/>
            </a:prstGeom>
          </p:spPr>
          <p:txBody>
            <a:bodyPr anchor="t" rtlCol="false" tIns="0" lIns="0" bIns="0" rIns="0">
              <a:spAutoFit/>
            </a:bodyPr>
            <a:lstStyle/>
            <a:p>
              <a:pPr algn="l" marL="0" indent="0" lvl="0">
                <a:lnSpc>
                  <a:spcPts val="2780"/>
                </a:lnSpc>
              </a:pPr>
            </a:p>
          </p:txBody>
        </p:sp>
      </p:grpSp>
      <p:sp>
        <p:nvSpPr>
          <p:cNvPr name="TextBox 16" id="16"/>
          <p:cNvSpPr txBox="true"/>
          <p:nvPr/>
        </p:nvSpPr>
        <p:spPr>
          <a:xfrm rot="0">
            <a:off x="1028700" y="1004699"/>
            <a:ext cx="7146254" cy="8253601"/>
          </a:xfrm>
          <a:prstGeom prst="rect">
            <a:avLst/>
          </a:prstGeom>
        </p:spPr>
        <p:txBody>
          <a:bodyPr anchor="t" rtlCol="false" tIns="0" lIns="0" bIns="0" rIns="0">
            <a:spAutoFit/>
          </a:bodyPr>
          <a:lstStyle/>
          <a:p>
            <a:pPr algn="l">
              <a:lnSpc>
                <a:spcPts val="3087"/>
              </a:lnSpc>
            </a:pPr>
            <a:r>
              <a:rPr lang="en-US" sz="2205" b="true">
                <a:solidFill>
                  <a:srgbClr val="FF6161"/>
                </a:solidFill>
                <a:latin typeface="Helvetica World Bold"/>
                <a:ea typeface="Helvetica World Bold"/>
                <a:cs typeface="Helvetica World Bold"/>
                <a:sym typeface="Helvetica World Bold"/>
              </a:rPr>
              <a:t>File: frames_to_video.py (prepare_frames &amp; make_video_from_frames)</a:t>
            </a:r>
          </a:p>
          <a:p>
            <a:pPr algn="l">
              <a:lnSpc>
                <a:spcPts val="3087"/>
              </a:lnSpc>
            </a:pPr>
            <a:r>
              <a:rPr lang="en-US" sz="2205">
                <a:solidFill>
                  <a:srgbClr val="FFFFFF"/>
                </a:solidFill>
                <a:latin typeface="Helvetica World"/>
                <a:ea typeface="Helvetica World"/>
                <a:cs typeface="Helvetica World"/>
                <a:sym typeface="Helvetica World"/>
              </a:rPr>
              <a:t>prepare_frames()</a:t>
            </a:r>
          </a:p>
          <a:p>
            <a:pPr algn="l" marL="476082" indent="-238041" lvl="1">
              <a:lnSpc>
                <a:spcPts val="3087"/>
              </a:lnSpc>
              <a:spcBef>
                <a:spcPct val="0"/>
              </a:spcBef>
              <a:buFont typeface="Arial"/>
              <a:buChar char="•"/>
            </a:pPr>
            <a:r>
              <a:rPr lang="en-US" sz="2205">
                <a:solidFill>
                  <a:srgbClr val="FFFFFF"/>
                </a:solidFill>
                <a:latin typeface="Helvetica World"/>
                <a:ea typeface="Helvetica World"/>
                <a:cs typeface="Helvetica World"/>
                <a:sym typeface="Helvetica World"/>
              </a:rPr>
              <a:t>C</a:t>
            </a:r>
            <a:r>
              <a:rPr lang="en-US" sz="2205">
                <a:solidFill>
                  <a:srgbClr val="FFFFFF"/>
                </a:solidFill>
                <a:latin typeface="Helvetica World"/>
                <a:ea typeface="Helvetica World"/>
                <a:cs typeface="Helvetica World"/>
                <a:sym typeface="Helvetica World"/>
              </a:rPr>
              <a:t>reates folder _even_frames_tmp</a:t>
            </a:r>
          </a:p>
          <a:p>
            <a:pPr algn="l" marL="476082" indent="-238041" lvl="1">
              <a:lnSpc>
                <a:spcPts val="3087"/>
              </a:lnSpc>
              <a:spcBef>
                <a:spcPct val="0"/>
              </a:spcBef>
              <a:buFont typeface="Arial"/>
              <a:buChar char="•"/>
            </a:pPr>
            <a:r>
              <a:rPr lang="en-US" sz="2205">
                <a:solidFill>
                  <a:srgbClr val="FFFFFF"/>
                </a:solidFill>
                <a:latin typeface="Helvetica World"/>
                <a:ea typeface="Helvetica World"/>
                <a:cs typeface="Helvetica World"/>
                <a:sym typeface="Helvetica World"/>
              </a:rPr>
              <a:t>Finds and sorts .png files</a:t>
            </a:r>
          </a:p>
          <a:p>
            <a:pPr algn="l" marL="476082" indent="-238041" lvl="1">
              <a:lnSpc>
                <a:spcPts val="3087"/>
              </a:lnSpc>
              <a:spcBef>
                <a:spcPct val="0"/>
              </a:spcBef>
              <a:buFont typeface="Arial"/>
              <a:buChar char="•"/>
            </a:pPr>
            <a:r>
              <a:rPr lang="en-US" sz="2205">
                <a:solidFill>
                  <a:srgbClr val="FFFFFF"/>
                </a:solidFill>
                <a:latin typeface="Helvetica World"/>
                <a:ea typeface="Helvetica World"/>
                <a:cs typeface="Helvetica World"/>
                <a:sym typeface="Helvetica World"/>
              </a:rPr>
              <a:t>Pads frames to even size</a:t>
            </a:r>
          </a:p>
          <a:p>
            <a:pPr algn="l" marL="476082" indent="-238041" lvl="1">
              <a:lnSpc>
                <a:spcPts val="3087"/>
              </a:lnSpc>
              <a:spcBef>
                <a:spcPct val="0"/>
              </a:spcBef>
              <a:buFont typeface="Arial"/>
              <a:buChar char="•"/>
            </a:pPr>
            <a:r>
              <a:rPr lang="en-US" sz="2205">
                <a:solidFill>
                  <a:srgbClr val="FFFFFF"/>
                </a:solidFill>
                <a:latin typeface="Helvetica World"/>
                <a:ea typeface="Helvetica World"/>
                <a:cs typeface="Helvetica World"/>
                <a:sym typeface="Helvetica World"/>
              </a:rPr>
              <a:t>Returns original and padded frame lists</a:t>
            </a:r>
          </a:p>
          <a:p>
            <a:pPr algn="l">
              <a:lnSpc>
                <a:spcPts val="3087"/>
              </a:lnSpc>
              <a:spcBef>
                <a:spcPct val="0"/>
              </a:spcBef>
            </a:pPr>
            <a:r>
              <a:rPr lang="en-US" sz="2205">
                <a:solidFill>
                  <a:srgbClr val="FFFFFF"/>
                </a:solidFill>
                <a:latin typeface="Helvetica World"/>
                <a:ea typeface="Helvetica World"/>
                <a:cs typeface="Helvetica World"/>
                <a:sym typeface="Helvetica World"/>
              </a:rPr>
              <a:t>make_video_from_frames()</a:t>
            </a:r>
          </a:p>
          <a:p>
            <a:pPr algn="l" marL="476082" indent="-238041" lvl="1">
              <a:lnSpc>
                <a:spcPts val="3087"/>
              </a:lnSpc>
              <a:spcBef>
                <a:spcPct val="0"/>
              </a:spcBef>
              <a:buFont typeface="Arial"/>
              <a:buChar char="•"/>
            </a:pPr>
            <a:r>
              <a:rPr lang="en-US" sz="2205">
                <a:solidFill>
                  <a:srgbClr val="FFFFFF"/>
                </a:solidFill>
                <a:latin typeface="Helvetica World"/>
                <a:ea typeface="Helvetica World"/>
                <a:cs typeface="Helvetica World"/>
                <a:sym typeface="Helvetica World"/>
              </a:rPr>
              <a:t>Resolves frames directory</a:t>
            </a:r>
          </a:p>
          <a:p>
            <a:pPr algn="l" marL="476082" indent="-238041" lvl="1">
              <a:lnSpc>
                <a:spcPts val="3087"/>
              </a:lnSpc>
              <a:spcBef>
                <a:spcPct val="0"/>
              </a:spcBef>
              <a:buFont typeface="Arial"/>
              <a:buChar char="•"/>
            </a:pPr>
            <a:r>
              <a:rPr lang="en-US" sz="2205">
                <a:solidFill>
                  <a:srgbClr val="FFFFFF"/>
                </a:solidFill>
                <a:latin typeface="Helvetica World"/>
                <a:ea typeface="Helvetica World"/>
                <a:cs typeface="Helvetica World"/>
                <a:sym typeface="Helvetica World"/>
              </a:rPr>
              <a:t>Prepares frames</a:t>
            </a:r>
          </a:p>
          <a:p>
            <a:pPr algn="l" marL="476082" indent="-238041" lvl="1">
              <a:lnSpc>
                <a:spcPts val="3087"/>
              </a:lnSpc>
              <a:spcBef>
                <a:spcPct val="0"/>
              </a:spcBef>
              <a:buFont typeface="Arial"/>
              <a:buChar char="•"/>
            </a:pPr>
            <a:r>
              <a:rPr lang="en-US" sz="2205">
                <a:solidFill>
                  <a:srgbClr val="FFFFFF"/>
                </a:solidFill>
                <a:latin typeface="Helvetica World"/>
                <a:ea typeface="Helvetica World"/>
                <a:cs typeface="Helvetica World"/>
                <a:sym typeface="Helvetica World"/>
              </a:rPr>
              <a:t>Pads the last frame a</a:t>
            </a:r>
            <a:r>
              <a:rPr lang="en-US" sz="2205">
                <a:solidFill>
                  <a:srgbClr val="FFFFFF"/>
                </a:solidFill>
                <a:latin typeface="Helvetica World"/>
                <a:ea typeface="Helvetica World"/>
                <a:cs typeface="Helvetica World"/>
                <a:sym typeface="Helvetica World"/>
              </a:rPr>
              <a:t>nd </a:t>
            </a:r>
            <a:r>
              <a:rPr lang="en-US" sz="2205">
                <a:solidFill>
                  <a:srgbClr val="FFFFFF"/>
                </a:solidFill>
                <a:latin typeface="Helvetica World"/>
                <a:ea typeface="Helvetica World"/>
                <a:cs typeface="Helvetica World"/>
                <a:sym typeface="Helvetica World"/>
              </a:rPr>
              <a:t>save</a:t>
            </a:r>
            <a:r>
              <a:rPr lang="en-US" sz="2205">
                <a:solidFill>
                  <a:srgbClr val="FFFFFF"/>
                </a:solidFill>
                <a:latin typeface="Helvetica World"/>
                <a:ea typeface="Helvetica World"/>
                <a:cs typeface="Helvetica World"/>
                <a:sym typeface="Helvetica World"/>
              </a:rPr>
              <a:t>s</a:t>
            </a:r>
            <a:r>
              <a:rPr lang="en-US" sz="2205">
                <a:solidFill>
                  <a:srgbClr val="FFFFFF"/>
                </a:solidFill>
                <a:latin typeface="Helvetica World"/>
                <a:ea typeface="Helvetica World"/>
                <a:cs typeface="Helvetica World"/>
                <a:sym typeface="Helvetica World"/>
              </a:rPr>
              <a:t> as last_frame_padded.png → For looping at video end</a:t>
            </a:r>
          </a:p>
          <a:p>
            <a:pPr algn="l" marL="476082" indent="-238041" lvl="1">
              <a:lnSpc>
                <a:spcPts val="3087"/>
              </a:lnSpc>
              <a:spcBef>
                <a:spcPct val="0"/>
              </a:spcBef>
              <a:buFont typeface="Arial"/>
              <a:buChar char="•"/>
            </a:pPr>
            <a:r>
              <a:rPr lang="en-US" sz="2205">
                <a:solidFill>
                  <a:srgbClr val="FFFFFF"/>
                </a:solidFill>
                <a:latin typeface="Helvetica World"/>
                <a:ea typeface="Helvetica World"/>
                <a:cs typeface="Helvetica World"/>
                <a:sym typeface="Helvetica World"/>
              </a:rPr>
              <a:t>Builds ffmpeg command:</a:t>
            </a:r>
          </a:p>
          <a:p>
            <a:pPr algn="l" marL="952164" indent="-317388" lvl="2">
              <a:lnSpc>
                <a:spcPts val="3087"/>
              </a:lnSpc>
              <a:buFont typeface="Arial"/>
              <a:buChar char="⚬"/>
            </a:pPr>
            <a:r>
              <a:rPr lang="en-US" sz="2205">
                <a:solidFill>
                  <a:srgbClr val="FFFFFF"/>
                </a:solidFill>
                <a:latin typeface="Helvetica World"/>
                <a:ea typeface="Helvetica World"/>
                <a:cs typeface="Helvetica World"/>
                <a:sym typeface="Helvetica World"/>
              </a:rPr>
              <a:t>Input 1 → Sequence of frames</a:t>
            </a:r>
          </a:p>
          <a:p>
            <a:pPr algn="l" marL="952164" indent="-317388" lvl="2">
              <a:lnSpc>
                <a:spcPts val="3087"/>
              </a:lnSpc>
              <a:spcBef>
                <a:spcPct val="0"/>
              </a:spcBef>
              <a:buFont typeface="Arial"/>
              <a:buChar char="⚬"/>
            </a:pPr>
            <a:r>
              <a:rPr lang="en-US" sz="2205">
                <a:solidFill>
                  <a:srgbClr val="FFFFFF"/>
                </a:solidFill>
                <a:latin typeface="Helvetica World"/>
                <a:ea typeface="Helvetica World"/>
                <a:cs typeface="Helvetica World"/>
                <a:sym typeface="Helvetica World"/>
              </a:rPr>
              <a:t>Input 2 → Last</a:t>
            </a:r>
            <a:r>
              <a:rPr lang="en-US" sz="2205">
                <a:solidFill>
                  <a:srgbClr val="FFFFFF"/>
                </a:solidFill>
                <a:latin typeface="Helvetica World"/>
                <a:ea typeface="Helvetica World"/>
                <a:cs typeface="Helvetica World"/>
                <a:sym typeface="Helvetica World"/>
              </a:rPr>
              <a:t> fr</a:t>
            </a:r>
            <a:r>
              <a:rPr lang="en-US" sz="2205">
                <a:solidFill>
                  <a:srgbClr val="FFFFFF"/>
                </a:solidFill>
                <a:latin typeface="Helvetica World"/>
                <a:ea typeface="Helvetica World"/>
                <a:cs typeface="Helvetica World"/>
                <a:sym typeface="Helvetica World"/>
              </a:rPr>
              <a:t>ame looped for hold_seconds</a:t>
            </a:r>
          </a:p>
          <a:p>
            <a:pPr algn="l" marL="952164" indent="-317388" lvl="2">
              <a:lnSpc>
                <a:spcPts val="3087"/>
              </a:lnSpc>
              <a:spcBef>
                <a:spcPct val="0"/>
              </a:spcBef>
              <a:buFont typeface="Arial"/>
              <a:buChar char="⚬"/>
            </a:pPr>
            <a:r>
              <a:rPr lang="en-US" sz="2205">
                <a:solidFill>
                  <a:srgbClr val="FFFFFF"/>
                </a:solidFill>
                <a:latin typeface="Helvetica World"/>
                <a:ea typeface="Helvetica World"/>
                <a:cs typeface="Helvetica World"/>
                <a:sym typeface="Helvetica World"/>
              </a:rPr>
              <a:t>Filter → Concatenate [0:v] + [1:v] → [v]</a:t>
            </a:r>
          </a:p>
          <a:p>
            <a:pPr algn="l" marL="952164" indent="-317388" lvl="2">
              <a:lnSpc>
                <a:spcPts val="3087"/>
              </a:lnSpc>
              <a:spcBef>
                <a:spcPct val="0"/>
              </a:spcBef>
              <a:buFont typeface="Arial"/>
              <a:buChar char="⚬"/>
            </a:pPr>
            <a:r>
              <a:rPr lang="en-US" sz="2205">
                <a:solidFill>
                  <a:srgbClr val="FFFFFF"/>
                </a:solidFill>
                <a:latin typeface="Helvetica World"/>
                <a:ea typeface="Helvetica World"/>
                <a:cs typeface="Helvetica World"/>
                <a:sym typeface="Helvetica World"/>
              </a:rPr>
              <a:t>Output → MP</a:t>
            </a:r>
            <a:r>
              <a:rPr lang="en-US" sz="2205">
                <a:solidFill>
                  <a:srgbClr val="FFFFFF"/>
                </a:solidFill>
                <a:latin typeface="Helvetica World"/>
                <a:ea typeface="Helvetica World"/>
                <a:cs typeface="Helvetica World"/>
                <a:sym typeface="Helvetica World"/>
              </a:rPr>
              <a:t>4</a:t>
            </a:r>
            <a:r>
              <a:rPr lang="en-US" sz="2205">
                <a:solidFill>
                  <a:srgbClr val="FFFFFF"/>
                </a:solidFill>
                <a:latin typeface="Helvetica World"/>
                <a:ea typeface="Helvetica World"/>
                <a:cs typeface="Helvetica World"/>
                <a:sym typeface="Helvetica World"/>
              </a:rPr>
              <a:t> en</a:t>
            </a:r>
            <a:r>
              <a:rPr lang="en-US" sz="2205">
                <a:solidFill>
                  <a:srgbClr val="FFFFFF"/>
                </a:solidFill>
                <a:latin typeface="Helvetica World"/>
                <a:ea typeface="Helvetica World"/>
                <a:cs typeface="Helvetica World"/>
                <a:sym typeface="Helvetica World"/>
              </a:rPr>
              <a:t>c</a:t>
            </a:r>
            <a:r>
              <a:rPr lang="en-US" sz="2205">
                <a:solidFill>
                  <a:srgbClr val="FFFFFF"/>
                </a:solidFill>
                <a:latin typeface="Helvetica World"/>
                <a:ea typeface="Helvetica World"/>
                <a:cs typeface="Helvetica World"/>
                <a:sym typeface="Helvetica World"/>
              </a:rPr>
              <a:t>o</a:t>
            </a:r>
            <a:r>
              <a:rPr lang="en-US" sz="2205">
                <a:solidFill>
                  <a:srgbClr val="FFFFFF"/>
                </a:solidFill>
                <a:latin typeface="Helvetica World"/>
                <a:ea typeface="Helvetica World"/>
                <a:cs typeface="Helvetica World"/>
                <a:sym typeface="Helvetica World"/>
              </a:rPr>
              <a:t>ded</a:t>
            </a:r>
            <a:r>
              <a:rPr lang="en-US" sz="2205">
                <a:solidFill>
                  <a:srgbClr val="FFFFFF"/>
                </a:solidFill>
                <a:latin typeface="Helvetica World"/>
                <a:ea typeface="Helvetica World"/>
                <a:cs typeface="Helvetica World"/>
                <a:sym typeface="Helvetica World"/>
              </a:rPr>
              <a:t> with libx264, yuv420p</a:t>
            </a:r>
          </a:p>
          <a:p>
            <a:pPr algn="l" marL="476082" indent="-238041" lvl="1">
              <a:lnSpc>
                <a:spcPts val="3087"/>
              </a:lnSpc>
              <a:spcBef>
                <a:spcPct val="0"/>
              </a:spcBef>
              <a:buFont typeface="Arial"/>
              <a:buChar char="•"/>
            </a:pPr>
            <a:r>
              <a:rPr lang="en-US" sz="2205">
                <a:solidFill>
                  <a:srgbClr val="FFFFFF"/>
                </a:solidFill>
                <a:latin typeface="Helvetica World"/>
                <a:ea typeface="Helvetica World"/>
                <a:cs typeface="Helvetica World"/>
                <a:sym typeface="Helvetica World"/>
              </a:rPr>
              <a:t>Runs ffmpeg via subprocess.Popen()</a:t>
            </a:r>
          </a:p>
          <a:p>
            <a:pPr algn="l" marL="476082" indent="-238041" lvl="1">
              <a:lnSpc>
                <a:spcPts val="3087"/>
              </a:lnSpc>
              <a:spcBef>
                <a:spcPct val="0"/>
              </a:spcBef>
              <a:buFont typeface="Arial"/>
              <a:buChar char="•"/>
            </a:pPr>
            <a:r>
              <a:rPr lang="en-US" sz="2205">
                <a:solidFill>
                  <a:srgbClr val="FFFFFF"/>
                </a:solidFill>
                <a:latin typeface="Helvetica World"/>
                <a:ea typeface="Helvetica World"/>
                <a:cs typeface="Helvetica World"/>
                <a:sym typeface="Helvetica World"/>
              </a:rPr>
              <a:t>Captures stdout/stderr, waits for completion</a:t>
            </a:r>
          </a:p>
          <a:p>
            <a:pPr algn="l" marL="476082" indent="-238041" lvl="1">
              <a:lnSpc>
                <a:spcPts val="3087"/>
              </a:lnSpc>
              <a:spcBef>
                <a:spcPct val="0"/>
              </a:spcBef>
              <a:buFont typeface="Arial"/>
              <a:buChar char="•"/>
            </a:pPr>
            <a:r>
              <a:rPr lang="en-US" sz="2205">
                <a:solidFill>
                  <a:srgbClr val="FFFFFF"/>
                </a:solidFill>
                <a:latin typeface="Helvetica World"/>
                <a:ea typeface="Helvetica World"/>
                <a:cs typeface="Helvetica World"/>
                <a:sym typeface="Helvetica World"/>
              </a:rPr>
              <a:t>Cle</a:t>
            </a:r>
            <a:r>
              <a:rPr lang="en-US" sz="2205">
                <a:solidFill>
                  <a:srgbClr val="FFFFFF"/>
                </a:solidFill>
                <a:latin typeface="Helvetica World"/>
                <a:ea typeface="Helvetica World"/>
                <a:cs typeface="Helvetica World"/>
                <a:sym typeface="Helvetica World"/>
              </a:rPr>
              <a:t>ans up _even_frames_tmp if cleanup enabled</a:t>
            </a:r>
          </a:p>
          <a:p>
            <a:pPr algn="l">
              <a:lnSpc>
                <a:spcPts val="3087"/>
              </a:lnSpc>
              <a:spcBef>
                <a:spcPct val="0"/>
              </a:spcBef>
            </a:pPr>
          </a:p>
        </p:txBody>
      </p:sp>
    </p:spTree>
  </p:cSld>
  <p:clrMapOvr>
    <a:masterClrMapping/>
  </p:clrMapOvr>
</p:sld>
</file>

<file path=ppt/slides/slide181.xml><?xml version="1.0" encoding="utf-8"?>
<p:sld xmlns:p="http://schemas.openxmlformats.org/presentationml/2006/main" xmlns:a="http://schemas.openxmlformats.org/drawingml/2006/main" xmlns:r="http://schemas.openxmlformats.org/officeDocument/2006/relationships">
  <p:cSld>
    <p:bg>
      <p:bgPr>
        <a:solidFill>
          <a:srgbClr val="1E1E3F"/>
        </a:solidFill>
      </p:bgPr>
    </p:bg>
    <p:spTree>
      <p:nvGrpSpPr>
        <p:cNvPr id="1" name=""/>
        <p:cNvGrpSpPr/>
        <p:nvPr/>
      </p:nvGrpSpPr>
      <p:grpSpPr>
        <a:xfrm>
          <a:off x="0" y="0"/>
          <a:ext cx="0" cy="0"/>
          <a:chOff x="0" y="0"/>
          <a:chExt cx="0" cy="0"/>
        </a:xfrm>
      </p:grpSpPr>
      <p:grpSp>
        <p:nvGrpSpPr>
          <p:cNvPr name="Group 2" id="2"/>
          <p:cNvGrpSpPr/>
          <p:nvPr/>
        </p:nvGrpSpPr>
        <p:grpSpPr>
          <a:xfrm rot="0">
            <a:off x="666750" y="666750"/>
            <a:ext cx="16954500" cy="8953500"/>
            <a:chOff x="0" y="0"/>
            <a:chExt cx="4465383" cy="2358123"/>
          </a:xfrm>
        </p:grpSpPr>
        <p:sp>
          <p:nvSpPr>
            <p:cNvPr name="Freeform 3" id="3"/>
            <p:cNvSpPr/>
            <p:nvPr/>
          </p:nvSpPr>
          <p:spPr>
            <a:xfrm flipH="false" flipV="false" rot="0">
              <a:off x="0" y="0"/>
              <a:ext cx="4465383" cy="2358124"/>
            </a:xfrm>
            <a:custGeom>
              <a:avLst/>
              <a:gdLst/>
              <a:ahLst/>
              <a:cxnLst/>
              <a:rect r="r" b="b" t="t" l="l"/>
              <a:pathLst>
                <a:path h="2358124" w="4465383">
                  <a:moveTo>
                    <a:pt x="20548" y="0"/>
                  </a:moveTo>
                  <a:lnTo>
                    <a:pt x="4444835" y="0"/>
                  </a:lnTo>
                  <a:cubicBezTo>
                    <a:pt x="4456183" y="0"/>
                    <a:pt x="4465383" y="9200"/>
                    <a:pt x="4465383" y="20548"/>
                  </a:cubicBezTo>
                  <a:lnTo>
                    <a:pt x="4465383" y="2337575"/>
                  </a:lnTo>
                  <a:cubicBezTo>
                    <a:pt x="4465383" y="2348924"/>
                    <a:pt x="4456183" y="2358124"/>
                    <a:pt x="4444835" y="2358124"/>
                  </a:cubicBezTo>
                  <a:lnTo>
                    <a:pt x="20548" y="2358124"/>
                  </a:lnTo>
                  <a:cubicBezTo>
                    <a:pt x="9200" y="2358124"/>
                    <a:pt x="0" y="2348924"/>
                    <a:pt x="0" y="2337575"/>
                  </a:cubicBezTo>
                  <a:lnTo>
                    <a:pt x="0" y="20548"/>
                  </a:lnTo>
                  <a:cubicBezTo>
                    <a:pt x="0" y="9200"/>
                    <a:pt x="9200" y="0"/>
                    <a:pt x="20548" y="0"/>
                  </a:cubicBezTo>
                  <a:close/>
                </a:path>
              </a:pathLst>
            </a:custGeom>
            <a:solidFill>
              <a:srgbClr val="4F5AAF"/>
            </a:solidFill>
            <a:ln cap="rnd">
              <a:noFill/>
              <a:prstDash val="solid"/>
              <a:round/>
            </a:ln>
          </p:spPr>
        </p:sp>
        <p:sp>
          <p:nvSpPr>
            <p:cNvPr name="TextBox 4" id="4"/>
            <p:cNvSpPr txBox="true"/>
            <p:nvPr/>
          </p:nvSpPr>
          <p:spPr>
            <a:xfrm>
              <a:off x="0" y="-57150"/>
              <a:ext cx="4465383" cy="2415273"/>
            </a:xfrm>
            <a:prstGeom prst="rect">
              <a:avLst/>
            </a:prstGeom>
          </p:spPr>
          <p:txBody>
            <a:bodyPr anchor="ctr" rtlCol="false" tIns="50800" lIns="50800" bIns="50800" rIns="50800"/>
            <a:lstStyle/>
            <a:p>
              <a:pPr algn="ctr" marL="0" indent="0" lvl="0">
                <a:lnSpc>
                  <a:spcPts val="3359"/>
                </a:lnSpc>
                <a:spcBef>
                  <a:spcPct val="0"/>
                </a:spcBef>
              </a:pPr>
            </a:p>
          </p:txBody>
        </p:sp>
      </p:grpSp>
      <p:sp>
        <p:nvSpPr>
          <p:cNvPr name="Freeform 5" id="5"/>
          <p:cNvSpPr/>
          <p:nvPr/>
        </p:nvSpPr>
        <p:spPr>
          <a:xfrm flipH="false" flipV="false" rot="-3117037">
            <a:off x="16099474" y="7952721"/>
            <a:ext cx="2112604" cy="1859092"/>
          </a:xfrm>
          <a:custGeom>
            <a:avLst/>
            <a:gdLst/>
            <a:ahLst/>
            <a:cxnLst/>
            <a:rect r="r" b="b" t="t" l="l"/>
            <a:pathLst>
              <a:path h="1859092" w="2112604">
                <a:moveTo>
                  <a:pt x="0" y="0"/>
                </a:moveTo>
                <a:lnTo>
                  <a:pt x="2112605" y="0"/>
                </a:lnTo>
                <a:lnTo>
                  <a:pt x="2112605" y="1859092"/>
                </a:lnTo>
                <a:lnTo>
                  <a:pt x="0" y="185909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6" id="6"/>
          <p:cNvSpPr/>
          <p:nvPr/>
        </p:nvSpPr>
        <p:spPr>
          <a:xfrm flipH="false" flipV="false" rot="-3117037">
            <a:off x="16099474" y="7952721"/>
            <a:ext cx="2112604" cy="1859092"/>
          </a:xfrm>
          <a:custGeom>
            <a:avLst/>
            <a:gdLst/>
            <a:ahLst/>
            <a:cxnLst/>
            <a:rect r="r" b="b" t="t" l="l"/>
            <a:pathLst>
              <a:path h="1859092" w="2112604">
                <a:moveTo>
                  <a:pt x="0" y="0"/>
                </a:moveTo>
                <a:lnTo>
                  <a:pt x="2112605" y="0"/>
                </a:lnTo>
                <a:lnTo>
                  <a:pt x="2112605" y="1859092"/>
                </a:lnTo>
                <a:lnTo>
                  <a:pt x="0" y="185909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7" id="7"/>
          <p:cNvSpPr/>
          <p:nvPr/>
        </p:nvSpPr>
        <p:spPr>
          <a:xfrm flipH="false" flipV="false" rot="-3117037">
            <a:off x="16099474" y="7952721"/>
            <a:ext cx="2112604" cy="1859092"/>
          </a:xfrm>
          <a:custGeom>
            <a:avLst/>
            <a:gdLst/>
            <a:ahLst/>
            <a:cxnLst/>
            <a:rect r="r" b="b" t="t" l="l"/>
            <a:pathLst>
              <a:path h="1859092" w="2112604">
                <a:moveTo>
                  <a:pt x="0" y="0"/>
                </a:moveTo>
                <a:lnTo>
                  <a:pt x="2112605" y="0"/>
                </a:lnTo>
                <a:lnTo>
                  <a:pt x="2112605" y="1859092"/>
                </a:lnTo>
                <a:lnTo>
                  <a:pt x="0" y="185909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8" id="8"/>
          <p:cNvSpPr/>
          <p:nvPr/>
        </p:nvSpPr>
        <p:spPr>
          <a:xfrm flipH="false" flipV="false" rot="0">
            <a:off x="8249375" y="1606373"/>
            <a:ext cx="8298246" cy="7074255"/>
          </a:xfrm>
          <a:custGeom>
            <a:avLst/>
            <a:gdLst/>
            <a:ahLst/>
            <a:cxnLst/>
            <a:rect r="r" b="b" t="t" l="l"/>
            <a:pathLst>
              <a:path h="7074255" w="8298246">
                <a:moveTo>
                  <a:pt x="0" y="0"/>
                </a:moveTo>
                <a:lnTo>
                  <a:pt x="8298246" y="0"/>
                </a:lnTo>
                <a:lnTo>
                  <a:pt x="8298246" y="7074254"/>
                </a:lnTo>
                <a:lnTo>
                  <a:pt x="0" y="7074254"/>
                </a:lnTo>
                <a:lnTo>
                  <a:pt x="0" y="0"/>
                </a:lnTo>
                <a:close/>
              </a:path>
            </a:pathLst>
          </a:custGeom>
          <a:blipFill>
            <a:blip r:embed="rId4"/>
            <a:stretch>
              <a:fillRect l="0" t="0" r="0" b="0"/>
            </a:stretch>
          </a:blipFill>
        </p:spPr>
      </p:sp>
      <p:grpSp>
        <p:nvGrpSpPr>
          <p:cNvPr name="Group 9" id="9"/>
          <p:cNvGrpSpPr/>
          <p:nvPr/>
        </p:nvGrpSpPr>
        <p:grpSpPr>
          <a:xfrm rot="0">
            <a:off x="1434569" y="2794292"/>
            <a:ext cx="14699626" cy="1019091"/>
            <a:chOff x="0" y="0"/>
            <a:chExt cx="19599501" cy="1358788"/>
          </a:xfrm>
        </p:grpSpPr>
        <p:sp>
          <p:nvSpPr>
            <p:cNvPr name="TextBox 10" id="10"/>
            <p:cNvSpPr txBox="true"/>
            <p:nvPr/>
          </p:nvSpPr>
          <p:spPr>
            <a:xfrm rot="0">
              <a:off x="0" y="-9525"/>
              <a:ext cx="19599501" cy="517525"/>
            </a:xfrm>
            <a:prstGeom prst="rect">
              <a:avLst/>
            </a:prstGeom>
          </p:spPr>
          <p:txBody>
            <a:bodyPr anchor="t" rtlCol="false" tIns="0" lIns="0" bIns="0" rIns="0">
              <a:spAutoFit/>
            </a:bodyPr>
            <a:lstStyle/>
            <a:p>
              <a:pPr algn="l" marL="0" indent="0" lvl="0">
                <a:lnSpc>
                  <a:spcPts val="3000"/>
                </a:lnSpc>
                <a:spcBef>
                  <a:spcPct val="0"/>
                </a:spcBef>
              </a:pPr>
            </a:p>
          </p:txBody>
        </p:sp>
        <p:sp>
          <p:nvSpPr>
            <p:cNvPr name="TextBox 11" id="11"/>
            <p:cNvSpPr txBox="true"/>
            <p:nvPr/>
          </p:nvSpPr>
          <p:spPr>
            <a:xfrm rot="0">
              <a:off x="0" y="811629"/>
              <a:ext cx="15344253" cy="547159"/>
            </a:xfrm>
            <a:prstGeom prst="rect">
              <a:avLst/>
            </a:prstGeom>
          </p:spPr>
          <p:txBody>
            <a:bodyPr anchor="t" rtlCol="false" tIns="0" lIns="0" bIns="0" rIns="0">
              <a:spAutoFit/>
            </a:bodyPr>
            <a:lstStyle/>
            <a:p>
              <a:pPr algn="l" marL="0" indent="0" lvl="0">
                <a:lnSpc>
                  <a:spcPts val="3499"/>
                </a:lnSpc>
              </a:pPr>
            </a:p>
          </p:txBody>
        </p:sp>
      </p:grpSp>
      <p:grpSp>
        <p:nvGrpSpPr>
          <p:cNvPr name="Group 12" id="12"/>
          <p:cNvGrpSpPr/>
          <p:nvPr/>
        </p:nvGrpSpPr>
        <p:grpSpPr>
          <a:xfrm rot="0">
            <a:off x="1028700" y="2242679"/>
            <a:ext cx="7755681" cy="2122317"/>
            <a:chOff x="0" y="0"/>
            <a:chExt cx="10340909" cy="2829756"/>
          </a:xfrm>
        </p:grpSpPr>
        <p:sp>
          <p:nvSpPr>
            <p:cNvPr name="TextBox 13" id="13"/>
            <p:cNvSpPr txBox="true"/>
            <p:nvPr/>
          </p:nvSpPr>
          <p:spPr>
            <a:xfrm rot="0">
              <a:off x="0" y="-66675"/>
              <a:ext cx="10340909" cy="1356050"/>
            </a:xfrm>
            <a:prstGeom prst="rect">
              <a:avLst/>
            </a:prstGeom>
          </p:spPr>
          <p:txBody>
            <a:bodyPr anchor="t" rtlCol="false" tIns="0" lIns="0" bIns="0" rIns="0">
              <a:spAutoFit/>
            </a:bodyPr>
            <a:lstStyle/>
            <a:p>
              <a:pPr algn="ctr" marL="0" indent="0" lvl="0">
                <a:lnSpc>
                  <a:spcPts val="8262"/>
                </a:lnSpc>
              </a:pPr>
            </a:p>
          </p:txBody>
        </p:sp>
        <p:sp>
          <p:nvSpPr>
            <p:cNvPr name="TextBox 14" id="14"/>
            <p:cNvSpPr txBox="true"/>
            <p:nvPr/>
          </p:nvSpPr>
          <p:spPr>
            <a:xfrm rot="0">
              <a:off x="0" y="1740708"/>
              <a:ext cx="10340909" cy="413118"/>
            </a:xfrm>
            <a:prstGeom prst="rect">
              <a:avLst/>
            </a:prstGeom>
          </p:spPr>
          <p:txBody>
            <a:bodyPr anchor="t" rtlCol="false" tIns="0" lIns="0" bIns="0" rIns="0">
              <a:spAutoFit/>
            </a:bodyPr>
            <a:lstStyle/>
            <a:p>
              <a:pPr algn="l" marL="0" indent="0" lvl="0">
                <a:lnSpc>
                  <a:spcPts val="2383"/>
                </a:lnSpc>
                <a:spcBef>
                  <a:spcPct val="0"/>
                </a:spcBef>
              </a:pPr>
            </a:p>
          </p:txBody>
        </p:sp>
        <p:sp>
          <p:nvSpPr>
            <p:cNvPr name="TextBox 15" id="15"/>
            <p:cNvSpPr txBox="true"/>
            <p:nvPr/>
          </p:nvSpPr>
          <p:spPr>
            <a:xfrm rot="0">
              <a:off x="0" y="2385264"/>
              <a:ext cx="8095794" cy="444492"/>
            </a:xfrm>
            <a:prstGeom prst="rect">
              <a:avLst/>
            </a:prstGeom>
          </p:spPr>
          <p:txBody>
            <a:bodyPr anchor="t" rtlCol="false" tIns="0" lIns="0" bIns="0" rIns="0">
              <a:spAutoFit/>
            </a:bodyPr>
            <a:lstStyle/>
            <a:p>
              <a:pPr algn="l" marL="0" indent="0" lvl="0">
                <a:lnSpc>
                  <a:spcPts val="2780"/>
                </a:lnSpc>
              </a:pPr>
            </a:p>
          </p:txBody>
        </p:sp>
      </p:grpSp>
      <p:sp>
        <p:nvSpPr>
          <p:cNvPr name="TextBox 16" id="16"/>
          <p:cNvSpPr txBox="true"/>
          <p:nvPr/>
        </p:nvSpPr>
        <p:spPr>
          <a:xfrm rot="0">
            <a:off x="1199340" y="625151"/>
            <a:ext cx="6043791" cy="8995099"/>
          </a:xfrm>
          <a:prstGeom prst="rect">
            <a:avLst/>
          </a:prstGeom>
        </p:spPr>
        <p:txBody>
          <a:bodyPr anchor="t" rtlCol="false" tIns="0" lIns="0" bIns="0" rIns="0">
            <a:spAutoFit/>
          </a:bodyPr>
          <a:lstStyle/>
          <a:p>
            <a:pPr algn="l">
              <a:lnSpc>
                <a:spcPts val="2610"/>
              </a:lnSpc>
            </a:pPr>
            <a:r>
              <a:rPr lang="en-US" sz="1864" b="true">
                <a:solidFill>
                  <a:srgbClr val="FF6161"/>
                </a:solidFill>
                <a:latin typeface="Helvetica World Bold"/>
                <a:ea typeface="Helvetica World Bold"/>
                <a:cs typeface="Helvetica World Bold"/>
                <a:sym typeface="Helvetica World Bold"/>
              </a:rPr>
              <a:t>File: frames_to_video.py — Running ffmpeg &amp; Cleanup</a:t>
            </a:r>
          </a:p>
          <a:p>
            <a:pPr algn="l">
              <a:lnSpc>
                <a:spcPts val="2610"/>
              </a:lnSpc>
            </a:pPr>
            <a:r>
              <a:rPr lang="en-US" sz="1864">
                <a:solidFill>
                  <a:srgbClr val="FFFFFF"/>
                </a:solidFill>
                <a:latin typeface="Helvetica World"/>
                <a:ea typeface="Helvetica World"/>
                <a:cs typeface="Helvetica World"/>
                <a:sym typeface="Helvetica World"/>
              </a:rPr>
              <a:t>Purpose</a:t>
            </a:r>
          </a:p>
          <a:p>
            <a:pPr algn="l" marL="402636" indent="-201318" lvl="1">
              <a:lnSpc>
                <a:spcPts val="2610"/>
              </a:lnSpc>
              <a:buFont typeface="Arial"/>
              <a:buChar char="•"/>
            </a:pPr>
            <a:r>
              <a:rPr lang="en-US" sz="1864">
                <a:solidFill>
                  <a:srgbClr val="FFFFFF"/>
                </a:solidFill>
                <a:latin typeface="Helvetica World"/>
                <a:ea typeface="Helvetica World"/>
                <a:cs typeface="Helvetica World"/>
                <a:sym typeface="Helvetica World"/>
              </a:rPr>
              <a:t>Assemble PNG frames into an MP4 video using ffmpeg.</a:t>
            </a:r>
          </a:p>
          <a:p>
            <a:pPr algn="l" marL="402636" indent="-201318" lvl="1">
              <a:lnSpc>
                <a:spcPts val="2610"/>
              </a:lnSpc>
              <a:buFont typeface="Arial"/>
              <a:buChar char="•"/>
            </a:pPr>
            <a:r>
              <a:rPr lang="en-US" sz="1864">
                <a:solidFill>
                  <a:srgbClr val="FFFFFF"/>
                </a:solidFill>
                <a:latin typeface="Helvetica World"/>
                <a:ea typeface="Helvetica World"/>
                <a:cs typeface="Helvetica World"/>
                <a:sym typeface="Helvetica World"/>
              </a:rPr>
              <a:t>Loop the last frame for a specified duration.</a:t>
            </a:r>
          </a:p>
          <a:p>
            <a:pPr algn="l" marL="402636" indent="-201318" lvl="1">
              <a:lnSpc>
                <a:spcPts val="2610"/>
              </a:lnSpc>
              <a:buFont typeface="Arial"/>
              <a:buChar char="•"/>
            </a:pPr>
            <a:r>
              <a:rPr lang="en-US" sz="1864">
                <a:solidFill>
                  <a:srgbClr val="FFFFFF"/>
                </a:solidFill>
                <a:latin typeface="Helvetica World"/>
                <a:ea typeface="Helvetica World"/>
                <a:cs typeface="Helvetica World"/>
                <a:sym typeface="Helvetica World"/>
              </a:rPr>
              <a:t>Ensure output video is correctly encoded and temporary files are cleaned.</a:t>
            </a:r>
          </a:p>
          <a:p>
            <a:pPr algn="l">
              <a:lnSpc>
                <a:spcPts val="2610"/>
              </a:lnSpc>
            </a:pPr>
            <a:r>
              <a:rPr lang="en-US" sz="1864" b="true">
                <a:solidFill>
                  <a:srgbClr val="FFFFFF"/>
                </a:solidFill>
                <a:latin typeface="Helvetica World Bold"/>
                <a:ea typeface="Helvetica World Bold"/>
                <a:cs typeface="Helvetica World Bold"/>
                <a:sym typeface="Helvetica World Bold"/>
              </a:rPr>
              <a:t>Step 1: Build ffmpeg command:</a:t>
            </a:r>
          </a:p>
          <a:p>
            <a:pPr algn="l">
              <a:lnSpc>
                <a:spcPts val="2610"/>
              </a:lnSpc>
            </a:pPr>
            <a:r>
              <a:rPr lang="en-US" sz="1864">
                <a:solidFill>
                  <a:srgbClr val="FFFFFF"/>
                </a:solidFill>
                <a:latin typeface="Helvetica World"/>
                <a:ea typeface="Helvetica World"/>
                <a:cs typeface="Helvetica World"/>
                <a:sym typeface="Helvetica World"/>
              </a:rPr>
              <a:t>   Explanation of flags:</a:t>
            </a:r>
          </a:p>
          <a:p>
            <a:pPr algn="l">
              <a:lnSpc>
                <a:spcPts val="2610"/>
              </a:lnSpc>
            </a:pPr>
            <a:r>
              <a:rPr lang="en-US" sz="1864">
                <a:solidFill>
                  <a:srgbClr val="FFFFFF"/>
                </a:solidFill>
                <a:latin typeface="Helvetica World"/>
                <a:ea typeface="Helvetica World"/>
                <a:cs typeface="Helvetica World"/>
                <a:sym typeface="Helvetica World"/>
              </a:rPr>
              <a:t>        Flag → Meaning</a:t>
            </a:r>
          </a:p>
          <a:p>
            <a:pPr algn="l">
              <a:lnSpc>
                <a:spcPts val="2610"/>
              </a:lnSpc>
            </a:pPr>
            <a:r>
              <a:rPr lang="en-US" sz="1864">
                <a:solidFill>
                  <a:srgbClr val="FFFFFF"/>
                </a:solidFill>
                <a:latin typeface="Helvetica World"/>
                <a:ea typeface="Helvetica World"/>
                <a:cs typeface="Helvetica World"/>
                <a:sym typeface="Helvetica World"/>
              </a:rPr>
              <a:t>        -y → Overwrite output file if it exists</a:t>
            </a:r>
          </a:p>
          <a:p>
            <a:pPr algn="l">
              <a:lnSpc>
                <a:spcPts val="2610"/>
              </a:lnSpc>
            </a:pPr>
            <a:r>
              <a:rPr lang="en-US" sz="1864">
                <a:solidFill>
                  <a:srgbClr val="FFFFFF"/>
                </a:solidFill>
                <a:latin typeface="Helvetica World"/>
                <a:ea typeface="Helvetica World"/>
                <a:cs typeface="Helvetica World"/>
                <a:sym typeface="Helvetica World"/>
              </a:rPr>
              <a:t>        -framerate fps → Input frame rate (e.g., 30 fps)</a:t>
            </a:r>
          </a:p>
          <a:p>
            <a:pPr algn="l">
              <a:lnSpc>
                <a:spcPts val="2610"/>
              </a:lnSpc>
            </a:pPr>
            <a:r>
              <a:rPr lang="en-US" sz="1864">
                <a:solidFill>
                  <a:srgbClr val="FFFFFF"/>
                </a:solidFill>
                <a:latin typeface="Helvetica World"/>
                <a:ea typeface="Helvetica World"/>
                <a:cs typeface="Helvetica World"/>
                <a:sym typeface="Helvetica World"/>
              </a:rPr>
              <a:t>        -start_number 0 → Start reading frames from index 0</a:t>
            </a:r>
          </a:p>
          <a:p>
            <a:pPr algn="l">
              <a:lnSpc>
                <a:spcPts val="2610"/>
              </a:lnSpc>
            </a:pPr>
            <a:r>
              <a:rPr lang="en-US" sz="1864">
                <a:solidFill>
                  <a:srgbClr val="FFFFFF"/>
                </a:solidFill>
                <a:latin typeface="Helvetica World"/>
                <a:ea typeface="Helvetica World"/>
                <a:cs typeface="Helvetica World"/>
                <a:sym typeface="Helvetica World"/>
              </a:rPr>
              <a:t>         i input_pattern → Input PNG sequence (e.g.,                  frame_0000.png, frame_0001.png...)</a:t>
            </a:r>
          </a:p>
          <a:p>
            <a:pPr algn="l">
              <a:lnSpc>
                <a:spcPts val="2610"/>
              </a:lnSpc>
            </a:pPr>
            <a:r>
              <a:rPr lang="en-US" sz="1864">
                <a:solidFill>
                  <a:srgbClr val="FFFFFF"/>
                </a:solidFill>
                <a:latin typeface="Helvetica World"/>
                <a:ea typeface="Helvetica World"/>
                <a:cs typeface="Helvetica World"/>
                <a:sym typeface="Helvetica World"/>
              </a:rPr>
              <a:t>         -loop 1 -t hold_seconds -i last_padded_file → Loop          last frame for hold_seconds seconds</a:t>
            </a:r>
          </a:p>
          <a:p>
            <a:pPr algn="l">
              <a:lnSpc>
                <a:spcPts val="2610"/>
              </a:lnSpc>
            </a:pPr>
            <a:r>
              <a:rPr lang="en-US" sz="1864">
                <a:solidFill>
                  <a:srgbClr val="FFFFFF"/>
                </a:solidFill>
                <a:latin typeface="Helvetica World"/>
                <a:ea typeface="Helvetica World"/>
                <a:cs typeface="Helvetica World"/>
                <a:sym typeface="Helvetica World"/>
              </a:rPr>
              <a:t>          -filter_complex filter_complex → Concatenate frame sequence + last frame</a:t>
            </a:r>
          </a:p>
          <a:p>
            <a:pPr algn="l">
              <a:lnSpc>
                <a:spcPts val="2610"/>
              </a:lnSpc>
            </a:pPr>
            <a:r>
              <a:rPr lang="en-US" sz="1864">
                <a:solidFill>
                  <a:srgbClr val="FFFFFF"/>
                </a:solidFill>
                <a:latin typeface="Helvetica World"/>
                <a:ea typeface="Helvetica World"/>
                <a:cs typeface="Helvetica World"/>
                <a:sym typeface="Helvetica World"/>
              </a:rPr>
              <a:t>           -map [v] → Map concatenated video stream to output</a:t>
            </a:r>
          </a:p>
          <a:p>
            <a:pPr algn="l">
              <a:lnSpc>
                <a:spcPts val="2610"/>
              </a:lnSpc>
            </a:pPr>
            <a:r>
              <a:rPr lang="en-US" sz="1864">
                <a:solidFill>
                  <a:srgbClr val="FFFFFF"/>
                </a:solidFill>
                <a:latin typeface="Helvetica World"/>
                <a:ea typeface="Helvetica World"/>
                <a:cs typeface="Helvetica World"/>
                <a:sym typeface="Helvetica World"/>
              </a:rPr>
              <a:t>           -c:v libx264 → Encode video using H.264 codec</a:t>
            </a:r>
          </a:p>
          <a:p>
            <a:pPr algn="l">
              <a:lnSpc>
                <a:spcPts val="2610"/>
              </a:lnSpc>
            </a:pPr>
            <a:r>
              <a:rPr lang="en-US" sz="1864">
                <a:solidFill>
                  <a:srgbClr val="FFFFFF"/>
                </a:solidFill>
                <a:latin typeface="Helvetica World"/>
                <a:ea typeface="Helvetica World"/>
                <a:cs typeface="Helvetica World"/>
                <a:sym typeface="Helvetica World"/>
              </a:rPr>
              <a:t>           -pix_fmt yuv420p → Use YUV 4:2:0 pixel format for broad compatibility</a:t>
            </a:r>
          </a:p>
          <a:p>
            <a:pPr algn="l">
              <a:lnSpc>
                <a:spcPts val="2610"/>
              </a:lnSpc>
            </a:pPr>
            <a:r>
              <a:rPr lang="en-US" sz="1864">
                <a:solidFill>
                  <a:srgbClr val="FFFFFF"/>
                </a:solidFill>
                <a:latin typeface="Helvetica World"/>
                <a:ea typeface="Helvetica World"/>
                <a:cs typeface="Helvetica World"/>
                <a:sym typeface="Helvetica World"/>
              </a:rPr>
              <a:t>output_path → Output MP4 file path</a:t>
            </a:r>
          </a:p>
          <a:p>
            <a:pPr algn="l">
              <a:lnSpc>
                <a:spcPts val="2610"/>
              </a:lnSpc>
              <a:spcBef>
                <a:spcPct val="0"/>
              </a:spcBef>
            </a:pPr>
          </a:p>
        </p:txBody>
      </p:sp>
    </p:spTree>
  </p:cSld>
  <p:clrMapOvr>
    <a:masterClrMapping/>
  </p:clrMapOvr>
</p:sld>
</file>

<file path=ppt/slides/slide182.xml><?xml version="1.0" encoding="utf-8"?>
<p:sld xmlns:p="http://schemas.openxmlformats.org/presentationml/2006/main" xmlns:a="http://schemas.openxmlformats.org/drawingml/2006/main" xmlns:r="http://schemas.openxmlformats.org/officeDocument/2006/relationships">
  <p:cSld>
    <p:bg>
      <p:bgPr>
        <a:solidFill>
          <a:srgbClr val="1E1E3F"/>
        </a:solidFill>
      </p:bgPr>
    </p:bg>
    <p:spTree>
      <p:nvGrpSpPr>
        <p:cNvPr id="1" name=""/>
        <p:cNvGrpSpPr/>
        <p:nvPr/>
      </p:nvGrpSpPr>
      <p:grpSpPr>
        <a:xfrm>
          <a:off x="0" y="0"/>
          <a:ext cx="0" cy="0"/>
          <a:chOff x="0" y="0"/>
          <a:chExt cx="0" cy="0"/>
        </a:xfrm>
      </p:grpSpPr>
      <p:grpSp>
        <p:nvGrpSpPr>
          <p:cNvPr name="Group 2" id="2"/>
          <p:cNvGrpSpPr/>
          <p:nvPr/>
        </p:nvGrpSpPr>
        <p:grpSpPr>
          <a:xfrm rot="0">
            <a:off x="666750" y="666750"/>
            <a:ext cx="16954500" cy="8953500"/>
            <a:chOff x="0" y="0"/>
            <a:chExt cx="4465383" cy="2358123"/>
          </a:xfrm>
        </p:grpSpPr>
        <p:sp>
          <p:nvSpPr>
            <p:cNvPr name="Freeform 3" id="3"/>
            <p:cNvSpPr/>
            <p:nvPr/>
          </p:nvSpPr>
          <p:spPr>
            <a:xfrm flipH="false" flipV="false" rot="0">
              <a:off x="0" y="0"/>
              <a:ext cx="4465383" cy="2358124"/>
            </a:xfrm>
            <a:custGeom>
              <a:avLst/>
              <a:gdLst/>
              <a:ahLst/>
              <a:cxnLst/>
              <a:rect r="r" b="b" t="t" l="l"/>
              <a:pathLst>
                <a:path h="2358124" w="4465383">
                  <a:moveTo>
                    <a:pt x="20548" y="0"/>
                  </a:moveTo>
                  <a:lnTo>
                    <a:pt x="4444835" y="0"/>
                  </a:lnTo>
                  <a:cubicBezTo>
                    <a:pt x="4456183" y="0"/>
                    <a:pt x="4465383" y="9200"/>
                    <a:pt x="4465383" y="20548"/>
                  </a:cubicBezTo>
                  <a:lnTo>
                    <a:pt x="4465383" y="2337575"/>
                  </a:lnTo>
                  <a:cubicBezTo>
                    <a:pt x="4465383" y="2348924"/>
                    <a:pt x="4456183" y="2358124"/>
                    <a:pt x="4444835" y="2358124"/>
                  </a:cubicBezTo>
                  <a:lnTo>
                    <a:pt x="20548" y="2358124"/>
                  </a:lnTo>
                  <a:cubicBezTo>
                    <a:pt x="9200" y="2358124"/>
                    <a:pt x="0" y="2348924"/>
                    <a:pt x="0" y="2337575"/>
                  </a:cubicBezTo>
                  <a:lnTo>
                    <a:pt x="0" y="20548"/>
                  </a:lnTo>
                  <a:cubicBezTo>
                    <a:pt x="0" y="9200"/>
                    <a:pt x="9200" y="0"/>
                    <a:pt x="20548" y="0"/>
                  </a:cubicBezTo>
                  <a:close/>
                </a:path>
              </a:pathLst>
            </a:custGeom>
            <a:solidFill>
              <a:srgbClr val="4F5AAF"/>
            </a:solidFill>
            <a:ln cap="rnd">
              <a:noFill/>
              <a:prstDash val="solid"/>
              <a:round/>
            </a:ln>
          </p:spPr>
        </p:sp>
        <p:sp>
          <p:nvSpPr>
            <p:cNvPr name="TextBox 4" id="4"/>
            <p:cNvSpPr txBox="true"/>
            <p:nvPr/>
          </p:nvSpPr>
          <p:spPr>
            <a:xfrm>
              <a:off x="0" y="-57150"/>
              <a:ext cx="4465383" cy="2415273"/>
            </a:xfrm>
            <a:prstGeom prst="rect">
              <a:avLst/>
            </a:prstGeom>
          </p:spPr>
          <p:txBody>
            <a:bodyPr anchor="ctr" rtlCol="false" tIns="50800" lIns="50800" bIns="50800" rIns="50800"/>
            <a:lstStyle/>
            <a:p>
              <a:pPr algn="ctr" marL="0" indent="0" lvl="0">
                <a:lnSpc>
                  <a:spcPts val="3359"/>
                </a:lnSpc>
                <a:spcBef>
                  <a:spcPct val="0"/>
                </a:spcBef>
              </a:pPr>
            </a:p>
          </p:txBody>
        </p:sp>
      </p:grpSp>
      <p:sp>
        <p:nvSpPr>
          <p:cNvPr name="Freeform 5" id="5"/>
          <p:cNvSpPr/>
          <p:nvPr/>
        </p:nvSpPr>
        <p:spPr>
          <a:xfrm flipH="false" flipV="false" rot="-3117037">
            <a:off x="16099474" y="7952721"/>
            <a:ext cx="2112604" cy="1859092"/>
          </a:xfrm>
          <a:custGeom>
            <a:avLst/>
            <a:gdLst/>
            <a:ahLst/>
            <a:cxnLst/>
            <a:rect r="r" b="b" t="t" l="l"/>
            <a:pathLst>
              <a:path h="1859092" w="2112604">
                <a:moveTo>
                  <a:pt x="0" y="0"/>
                </a:moveTo>
                <a:lnTo>
                  <a:pt x="2112605" y="0"/>
                </a:lnTo>
                <a:lnTo>
                  <a:pt x="2112605" y="1859092"/>
                </a:lnTo>
                <a:lnTo>
                  <a:pt x="0" y="185909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6" id="6"/>
          <p:cNvSpPr/>
          <p:nvPr/>
        </p:nvSpPr>
        <p:spPr>
          <a:xfrm flipH="false" flipV="false" rot="-3117037">
            <a:off x="16099474" y="7952721"/>
            <a:ext cx="2112604" cy="1859092"/>
          </a:xfrm>
          <a:custGeom>
            <a:avLst/>
            <a:gdLst/>
            <a:ahLst/>
            <a:cxnLst/>
            <a:rect r="r" b="b" t="t" l="l"/>
            <a:pathLst>
              <a:path h="1859092" w="2112604">
                <a:moveTo>
                  <a:pt x="0" y="0"/>
                </a:moveTo>
                <a:lnTo>
                  <a:pt x="2112605" y="0"/>
                </a:lnTo>
                <a:lnTo>
                  <a:pt x="2112605" y="1859092"/>
                </a:lnTo>
                <a:lnTo>
                  <a:pt x="0" y="185909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7" id="7"/>
          <p:cNvSpPr/>
          <p:nvPr/>
        </p:nvSpPr>
        <p:spPr>
          <a:xfrm flipH="false" flipV="false" rot="-3117037">
            <a:off x="16099474" y="7952721"/>
            <a:ext cx="2112604" cy="1859092"/>
          </a:xfrm>
          <a:custGeom>
            <a:avLst/>
            <a:gdLst/>
            <a:ahLst/>
            <a:cxnLst/>
            <a:rect r="r" b="b" t="t" l="l"/>
            <a:pathLst>
              <a:path h="1859092" w="2112604">
                <a:moveTo>
                  <a:pt x="0" y="0"/>
                </a:moveTo>
                <a:lnTo>
                  <a:pt x="2112605" y="0"/>
                </a:lnTo>
                <a:lnTo>
                  <a:pt x="2112605" y="1859092"/>
                </a:lnTo>
                <a:lnTo>
                  <a:pt x="0" y="185909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8" id="8"/>
          <p:cNvSpPr/>
          <p:nvPr/>
        </p:nvSpPr>
        <p:spPr>
          <a:xfrm flipH="false" flipV="false" rot="0">
            <a:off x="7733501" y="2509572"/>
            <a:ext cx="9712606" cy="4103576"/>
          </a:xfrm>
          <a:custGeom>
            <a:avLst/>
            <a:gdLst/>
            <a:ahLst/>
            <a:cxnLst/>
            <a:rect r="r" b="b" t="t" l="l"/>
            <a:pathLst>
              <a:path h="4103576" w="9712606">
                <a:moveTo>
                  <a:pt x="0" y="0"/>
                </a:moveTo>
                <a:lnTo>
                  <a:pt x="9712606" y="0"/>
                </a:lnTo>
                <a:lnTo>
                  <a:pt x="9712606" y="4103577"/>
                </a:lnTo>
                <a:lnTo>
                  <a:pt x="0" y="4103577"/>
                </a:lnTo>
                <a:lnTo>
                  <a:pt x="0" y="0"/>
                </a:lnTo>
                <a:close/>
              </a:path>
            </a:pathLst>
          </a:custGeom>
          <a:blipFill>
            <a:blip r:embed="rId4"/>
            <a:stretch>
              <a:fillRect l="0" t="0" r="0" b="0"/>
            </a:stretch>
          </a:blipFill>
        </p:spPr>
      </p:sp>
      <p:grpSp>
        <p:nvGrpSpPr>
          <p:cNvPr name="Group 9" id="9"/>
          <p:cNvGrpSpPr/>
          <p:nvPr/>
        </p:nvGrpSpPr>
        <p:grpSpPr>
          <a:xfrm rot="0">
            <a:off x="1434569" y="2794292"/>
            <a:ext cx="14699626" cy="1019091"/>
            <a:chOff x="0" y="0"/>
            <a:chExt cx="19599501" cy="1358788"/>
          </a:xfrm>
        </p:grpSpPr>
        <p:sp>
          <p:nvSpPr>
            <p:cNvPr name="TextBox 10" id="10"/>
            <p:cNvSpPr txBox="true"/>
            <p:nvPr/>
          </p:nvSpPr>
          <p:spPr>
            <a:xfrm rot="0">
              <a:off x="0" y="-9525"/>
              <a:ext cx="19599501" cy="517525"/>
            </a:xfrm>
            <a:prstGeom prst="rect">
              <a:avLst/>
            </a:prstGeom>
          </p:spPr>
          <p:txBody>
            <a:bodyPr anchor="t" rtlCol="false" tIns="0" lIns="0" bIns="0" rIns="0">
              <a:spAutoFit/>
            </a:bodyPr>
            <a:lstStyle/>
            <a:p>
              <a:pPr algn="l" marL="0" indent="0" lvl="0">
                <a:lnSpc>
                  <a:spcPts val="3000"/>
                </a:lnSpc>
                <a:spcBef>
                  <a:spcPct val="0"/>
                </a:spcBef>
              </a:pPr>
            </a:p>
          </p:txBody>
        </p:sp>
        <p:sp>
          <p:nvSpPr>
            <p:cNvPr name="TextBox 11" id="11"/>
            <p:cNvSpPr txBox="true"/>
            <p:nvPr/>
          </p:nvSpPr>
          <p:spPr>
            <a:xfrm rot="0">
              <a:off x="0" y="811629"/>
              <a:ext cx="15344253" cy="547159"/>
            </a:xfrm>
            <a:prstGeom prst="rect">
              <a:avLst/>
            </a:prstGeom>
          </p:spPr>
          <p:txBody>
            <a:bodyPr anchor="t" rtlCol="false" tIns="0" lIns="0" bIns="0" rIns="0">
              <a:spAutoFit/>
            </a:bodyPr>
            <a:lstStyle/>
            <a:p>
              <a:pPr algn="l" marL="0" indent="0" lvl="0">
                <a:lnSpc>
                  <a:spcPts val="3499"/>
                </a:lnSpc>
              </a:pPr>
            </a:p>
          </p:txBody>
        </p:sp>
      </p:grpSp>
      <p:grpSp>
        <p:nvGrpSpPr>
          <p:cNvPr name="Group 12" id="12"/>
          <p:cNvGrpSpPr/>
          <p:nvPr/>
        </p:nvGrpSpPr>
        <p:grpSpPr>
          <a:xfrm rot="0">
            <a:off x="1028700" y="2242679"/>
            <a:ext cx="7755681" cy="2122317"/>
            <a:chOff x="0" y="0"/>
            <a:chExt cx="10340909" cy="2829756"/>
          </a:xfrm>
        </p:grpSpPr>
        <p:sp>
          <p:nvSpPr>
            <p:cNvPr name="TextBox 13" id="13"/>
            <p:cNvSpPr txBox="true"/>
            <p:nvPr/>
          </p:nvSpPr>
          <p:spPr>
            <a:xfrm rot="0">
              <a:off x="0" y="-66675"/>
              <a:ext cx="10340909" cy="1356050"/>
            </a:xfrm>
            <a:prstGeom prst="rect">
              <a:avLst/>
            </a:prstGeom>
          </p:spPr>
          <p:txBody>
            <a:bodyPr anchor="t" rtlCol="false" tIns="0" lIns="0" bIns="0" rIns="0">
              <a:spAutoFit/>
            </a:bodyPr>
            <a:lstStyle/>
            <a:p>
              <a:pPr algn="ctr" marL="0" indent="0" lvl="0">
                <a:lnSpc>
                  <a:spcPts val="8262"/>
                </a:lnSpc>
              </a:pPr>
            </a:p>
          </p:txBody>
        </p:sp>
        <p:sp>
          <p:nvSpPr>
            <p:cNvPr name="TextBox 14" id="14"/>
            <p:cNvSpPr txBox="true"/>
            <p:nvPr/>
          </p:nvSpPr>
          <p:spPr>
            <a:xfrm rot="0">
              <a:off x="0" y="1740708"/>
              <a:ext cx="10340909" cy="413118"/>
            </a:xfrm>
            <a:prstGeom prst="rect">
              <a:avLst/>
            </a:prstGeom>
          </p:spPr>
          <p:txBody>
            <a:bodyPr anchor="t" rtlCol="false" tIns="0" lIns="0" bIns="0" rIns="0">
              <a:spAutoFit/>
            </a:bodyPr>
            <a:lstStyle/>
            <a:p>
              <a:pPr algn="l" marL="0" indent="0" lvl="0">
                <a:lnSpc>
                  <a:spcPts val="2383"/>
                </a:lnSpc>
                <a:spcBef>
                  <a:spcPct val="0"/>
                </a:spcBef>
              </a:pPr>
            </a:p>
          </p:txBody>
        </p:sp>
        <p:sp>
          <p:nvSpPr>
            <p:cNvPr name="TextBox 15" id="15"/>
            <p:cNvSpPr txBox="true"/>
            <p:nvPr/>
          </p:nvSpPr>
          <p:spPr>
            <a:xfrm rot="0">
              <a:off x="0" y="2385264"/>
              <a:ext cx="8095794" cy="444492"/>
            </a:xfrm>
            <a:prstGeom prst="rect">
              <a:avLst/>
            </a:prstGeom>
          </p:spPr>
          <p:txBody>
            <a:bodyPr anchor="t" rtlCol="false" tIns="0" lIns="0" bIns="0" rIns="0">
              <a:spAutoFit/>
            </a:bodyPr>
            <a:lstStyle/>
            <a:p>
              <a:pPr algn="l" marL="0" indent="0" lvl="0">
                <a:lnSpc>
                  <a:spcPts val="2780"/>
                </a:lnSpc>
              </a:pPr>
            </a:p>
          </p:txBody>
        </p:sp>
      </p:grpSp>
      <p:sp>
        <p:nvSpPr>
          <p:cNvPr name="TextBox 16" id="16"/>
          <p:cNvSpPr txBox="true"/>
          <p:nvPr/>
        </p:nvSpPr>
        <p:spPr>
          <a:xfrm rot="0">
            <a:off x="1028700" y="1597563"/>
            <a:ext cx="7146254" cy="5879970"/>
          </a:xfrm>
          <a:prstGeom prst="rect">
            <a:avLst/>
          </a:prstGeom>
        </p:spPr>
        <p:txBody>
          <a:bodyPr anchor="t" rtlCol="false" tIns="0" lIns="0" bIns="0" rIns="0">
            <a:spAutoFit/>
          </a:bodyPr>
          <a:lstStyle/>
          <a:p>
            <a:pPr algn="l">
              <a:lnSpc>
                <a:spcPts val="3087"/>
              </a:lnSpc>
            </a:pPr>
            <a:r>
              <a:rPr lang="en-US" sz="2205" b="true">
                <a:solidFill>
                  <a:srgbClr val="FF6161"/>
                </a:solidFill>
                <a:latin typeface="Helvetica World Bold"/>
                <a:ea typeface="Helvetica World Bold"/>
                <a:cs typeface="Helvetica World Bold"/>
                <a:sym typeface="Helvetica World Bold"/>
              </a:rPr>
              <a:t>File: frames_to_video.py (main &amp; CLI)</a:t>
            </a:r>
          </a:p>
          <a:p>
            <a:pPr algn="l">
              <a:lnSpc>
                <a:spcPts val="3087"/>
              </a:lnSpc>
            </a:pPr>
            <a:r>
              <a:rPr lang="en-US" sz="2205">
                <a:solidFill>
                  <a:srgbClr val="FFFFFF"/>
                </a:solidFill>
                <a:latin typeface="Helvetica World"/>
                <a:ea typeface="Helvetica World"/>
                <a:cs typeface="Helvetica World"/>
                <a:sym typeface="Helvetica World"/>
              </a:rPr>
              <a:t>Purpose: Handle command-line arguments for flexibility</a:t>
            </a:r>
          </a:p>
          <a:p>
            <a:pPr algn="l">
              <a:lnSpc>
                <a:spcPts val="3087"/>
              </a:lnSpc>
            </a:pPr>
            <a:r>
              <a:rPr lang="en-US" sz="2205">
                <a:solidFill>
                  <a:srgbClr val="FFFFFF"/>
                </a:solidFill>
                <a:latin typeface="Helvetica World"/>
                <a:ea typeface="Helvetica World"/>
                <a:cs typeface="Helvetica World"/>
                <a:sym typeface="Helvetica World"/>
              </a:rPr>
              <a:t>Steps:</a:t>
            </a:r>
          </a:p>
          <a:p>
            <a:pPr algn="l" marL="476082" indent="-238041" lvl="1">
              <a:lnSpc>
                <a:spcPts val="3087"/>
              </a:lnSpc>
              <a:buAutoNum type="arabicPeriod" startAt="1"/>
            </a:pPr>
            <a:r>
              <a:rPr lang="en-US" sz="2205">
                <a:solidFill>
                  <a:srgbClr val="FFFFFF"/>
                </a:solidFill>
                <a:latin typeface="Helvetica World"/>
                <a:ea typeface="Helvetica World"/>
                <a:cs typeface="Helvetica World"/>
                <a:sym typeface="Helvetica World"/>
              </a:rPr>
              <a:t>Create Argument Parser</a:t>
            </a:r>
          </a:p>
          <a:p>
            <a:pPr algn="l" marL="952164" indent="-317388" lvl="2">
              <a:lnSpc>
                <a:spcPts val="3087"/>
              </a:lnSpc>
              <a:buFont typeface="Arial"/>
              <a:buChar char="⚬"/>
            </a:pPr>
            <a:r>
              <a:rPr lang="en-US" sz="2205">
                <a:solidFill>
                  <a:srgbClr val="FFFFFF"/>
                </a:solidFill>
                <a:latin typeface="Helvetica World"/>
                <a:ea typeface="Helvetica World"/>
                <a:cs typeface="Helvetica World"/>
                <a:sym typeface="Helvetica World"/>
              </a:rPr>
              <a:t>Accept input folder, output filename, fps, hold_seconds, no_cleanup</a:t>
            </a:r>
          </a:p>
          <a:p>
            <a:pPr algn="l" marL="476082" indent="-238041" lvl="1">
              <a:lnSpc>
                <a:spcPts val="3087"/>
              </a:lnSpc>
              <a:buAutoNum type="arabicPeriod" startAt="1"/>
            </a:pPr>
            <a:r>
              <a:rPr lang="en-US" sz="2205">
                <a:solidFill>
                  <a:srgbClr val="FFFFFF"/>
                </a:solidFill>
                <a:latin typeface="Helvetica World"/>
                <a:ea typeface="Helvetica World"/>
                <a:cs typeface="Helvetica World"/>
                <a:sym typeface="Helvetica World"/>
              </a:rPr>
              <a:t>Parse Arguments → Store in args</a:t>
            </a:r>
          </a:p>
          <a:p>
            <a:pPr algn="l" marL="476082" indent="-238041" lvl="1">
              <a:lnSpc>
                <a:spcPts val="3087"/>
              </a:lnSpc>
              <a:buAutoNum type="arabicPeriod" startAt="1"/>
            </a:pPr>
            <a:r>
              <a:rPr lang="en-US" sz="2205">
                <a:solidFill>
                  <a:srgbClr val="FFFFFF"/>
                </a:solidFill>
                <a:latin typeface="Helvetica World"/>
                <a:ea typeface="Helvetica World"/>
                <a:cs typeface="Helvetica World"/>
                <a:sym typeface="Helvetica World"/>
              </a:rPr>
              <a:t>Call make_video_from_frames() using parsed arguments</a:t>
            </a:r>
          </a:p>
          <a:p>
            <a:pPr algn="l" marL="952164" indent="-317388" lvl="2">
              <a:lnSpc>
                <a:spcPts val="3087"/>
              </a:lnSpc>
              <a:buFont typeface="Arial"/>
              <a:buChar char="⚬"/>
            </a:pPr>
            <a:r>
              <a:rPr lang="en-US" sz="2205">
                <a:solidFill>
                  <a:srgbClr val="FFFFFF"/>
                </a:solidFill>
                <a:latin typeface="Helvetica World"/>
                <a:ea typeface="Helvetica World"/>
                <a:cs typeface="Helvetica World"/>
                <a:sym typeface="Helvetica World"/>
              </a:rPr>
              <a:t>Converts --no-cleanup to cleanup boolean</a:t>
            </a:r>
          </a:p>
          <a:p>
            <a:pPr algn="l" marL="476082" indent="-238041" lvl="1">
              <a:lnSpc>
                <a:spcPts val="3087"/>
              </a:lnSpc>
              <a:buAutoNum type="arabicPeriod" startAt="1"/>
            </a:pPr>
            <a:r>
              <a:rPr lang="en-US" sz="2205">
                <a:solidFill>
                  <a:srgbClr val="FFFFFF"/>
                </a:solidFill>
                <a:latin typeface="Helvetica World"/>
                <a:ea typeface="Helvetica World"/>
                <a:cs typeface="Helvetica World"/>
                <a:sym typeface="Helvetica World"/>
              </a:rPr>
              <a:t>Entry Point:</a:t>
            </a:r>
          </a:p>
          <a:p>
            <a:pPr algn="l">
              <a:lnSpc>
                <a:spcPts val="3087"/>
              </a:lnSpc>
            </a:pPr>
            <a:r>
              <a:rPr lang="en-US" sz="2205">
                <a:solidFill>
                  <a:srgbClr val="FFFFFF"/>
                </a:solidFill>
                <a:latin typeface="Helvetica World"/>
                <a:ea typeface="Helvetica World"/>
                <a:cs typeface="Helvetica World"/>
                <a:sym typeface="Helvetica World"/>
              </a:rPr>
              <a:t>           if __name__ == "__main__":</a:t>
            </a:r>
          </a:p>
          <a:p>
            <a:pPr algn="l">
              <a:lnSpc>
                <a:spcPts val="3087"/>
              </a:lnSpc>
            </a:pPr>
            <a:r>
              <a:rPr lang="en-US" sz="2205">
                <a:solidFill>
                  <a:srgbClr val="FFFFFF"/>
                </a:solidFill>
                <a:latin typeface="Helvetica World"/>
                <a:ea typeface="Helvetica World"/>
                <a:cs typeface="Helvetica World"/>
                <a:sym typeface="Helvetica World"/>
              </a:rPr>
              <a:t>                   main()</a:t>
            </a:r>
          </a:p>
          <a:p>
            <a:pPr algn="l">
              <a:lnSpc>
                <a:spcPts val="3087"/>
              </a:lnSpc>
              <a:spcBef>
                <a:spcPct val="0"/>
              </a:spcBef>
            </a:pPr>
            <a:r>
              <a:rPr lang="en-US" sz="2205">
                <a:solidFill>
                  <a:srgbClr val="FFFFFF"/>
                </a:solidFill>
                <a:latin typeface="Helvetica World"/>
                <a:ea typeface="Helvetica World"/>
                <a:cs typeface="Helvetica World"/>
                <a:sym typeface="Helvetica World"/>
              </a:rPr>
              <a:t>Ensures script runs only if executed directly, not imported as module</a:t>
            </a:r>
          </a:p>
        </p:txBody>
      </p:sp>
    </p:spTree>
  </p:cSld>
  <p:clrMapOvr>
    <a:masterClrMapping/>
  </p:clrMapOvr>
</p:sld>
</file>

<file path=ppt/slides/slide183.xml><?xml version="1.0" encoding="utf-8"?>
<p:sld xmlns:p="http://schemas.openxmlformats.org/presentationml/2006/main" xmlns:a="http://schemas.openxmlformats.org/drawingml/2006/main" xmlns:r="http://schemas.openxmlformats.org/officeDocument/2006/relationships">
  <p:cSld>
    <p:bg>
      <p:bgPr>
        <a:solidFill>
          <a:srgbClr val="1E1E3F"/>
        </a:solidFill>
      </p:bgPr>
    </p:bg>
    <p:spTree>
      <p:nvGrpSpPr>
        <p:cNvPr id="1" name=""/>
        <p:cNvGrpSpPr/>
        <p:nvPr/>
      </p:nvGrpSpPr>
      <p:grpSpPr>
        <a:xfrm>
          <a:off x="0" y="0"/>
          <a:ext cx="0" cy="0"/>
          <a:chOff x="0" y="0"/>
          <a:chExt cx="0" cy="0"/>
        </a:xfrm>
      </p:grpSpPr>
      <p:grpSp>
        <p:nvGrpSpPr>
          <p:cNvPr name="Group 2" id="2"/>
          <p:cNvGrpSpPr/>
          <p:nvPr/>
        </p:nvGrpSpPr>
        <p:grpSpPr>
          <a:xfrm rot="0">
            <a:off x="666750" y="666750"/>
            <a:ext cx="16954500" cy="8953500"/>
            <a:chOff x="0" y="0"/>
            <a:chExt cx="4465383" cy="2358123"/>
          </a:xfrm>
        </p:grpSpPr>
        <p:sp>
          <p:nvSpPr>
            <p:cNvPr name="Freeform 3" id="3"/>
            <p:cNvSpPr/>
            <p:nvPr/>
          </p:nvSpPr>
          <p:spPr>
            <a:xfrm flipH="false" flipV="false" rot="0">
              <a:off x="0" y="0"/>
              <a:ext cx="4465383" cy="2358124"/>
            </a:xfrm>
            <a:custGeom>
              <a:avLst/>
              <a:gdLst/>
              <a:ahLst/>
              <a:cxnLst/>
              <a:rect r="r" b="b" t="t" l="l"/>
              <a:pathLst>
                <a:path h="2358124" w="4465383">
                  <a:moveTo>
                    <a:pt x="20548" y="0"/>
                  </a:moveTo>
                  <a:lnTo>
                    <a:pt x="4444835" y="0"/>
                  </a:lnTo>
                  <a:cubicBezTo>
                    <a:pt x="4456183" y="0"/>
                    <a:pt x="4465383" y="9200"/>
                    <a:pt x="4465383" y="20548"/>
                  </a:cubicBezTo>
                  <a:lnTo>
                    <a:pt x="4465383" y="2337575"/>
                  </a:lnTo>
                  <a:cubicBezTo>
                    <a:pt x="4465383" y="2348924"/>
                    <a:pt x="4456183" y="2358124"/>
                    <a:pt x="4444835" y="2358124"/>
                  </a:cubicBezTo>
                  <a:lnTo>
                    <a:pt x="20548" y="2358124"/>
                  </a:lnTo>
                  <a:cubicBezTo>
                    <a:pt x="9200" y="2358124"/>
                    <a:pt x="0" y="2348924"/>
                    <a:pt x="0" y="2337575"/>
                  </a:cubicBezTo>
                  <a:lnTo>
                    <a:pt x="0" y="20548"/>
                  </a:lnTo>
                  <a:cubicBezTo>
                    <a:pt x="0" y="9200"/>
                    <a:pt x="9200" y="0"/>
                    <a:pt x="20548" y="0"/>
                  </a:cubicBezTo>
                  <a:close/>
                </a:path>
              </a:pathLst>
            </a:custGeom>
            <a:solidFill>
              <a:srgbClr val="4F5AAF"/>
            </a:solidFill>
            <a:ln cap="rnd">
              <a:noFill/>
              <a:prstDash val="solid"/>
              <a:round/>
            </a:ln>
          </p:spPr>
        </p:sp>
        <p:sp>
          <p:nvSpPr>
            <p:cNvPr name="TextBox 4" id="4"/>
            <p:cNvSpPr txBox="true"/>
            <p:nvPr/>
          </p:nvSpPr>
          <p:spPr>
            <a:xfrm>
              <a:off x="0" y="-57150"/>
              <a:ext cx="4465383" cy="2415273"/>
            </a:xfrm>
            <a:prstGeom prst="rect">
              <a:avLst/>
            </a:prstGeom>
          </p:spPr>
          <p:txBody>
            <a:bodyPr anchor="ctr" rtlCol="false" tIns="50800" lIns="50800" bIns="50800" rIns="50800"/>
            <a:lstStyle/>
            <a:p>
              <a:pPr algn="ctr" marL="0" indent="0" lvl="0">
                <a:lnSpc>
                  <a:spcPts val="3359"/>
                </a:lnSpc>
                <a:spcBef>
                  <a:spcPct val="0"/>
                </a:spcBef>
              </a:pPr>
            </a:p>
          </p:txBody>
        </p:sp>
      </p:grpSp>
      <p:sp>
        <p:nvSpPr>
          <p:cNvPr name="Freeform 5" id="5"/>
          <p:cNvSpPr/>
          <p:nvPr/>
        </p:nvSpPr>
        <p:spPr>
          <a:xfrm flipH="false" flipV="false" rot="-3117037">
            <a:off x="16099474" y="7952721"/>
            <a:ext cx="2112604" cy="1859092"/>
          </a:xfrm>
          <a:custGeom>
            <a:avLst/>
            <a:gdLst/>
            <a:ahLst/>
            <a:cxnLst/>
            <a:rect r="r" b="b" t="t" l="l"/>
            <a:pathLst>
              <a:path h="1859092" w="2112604">
                <a:moveTo>
                  <a:pt x="0" y="0"/>
                </a:moveTo>
                <a:lnTo>
                  <a:pt x="2112605" y="0"/>
                </a:lnTo>
                <a:lnTo>
                  <a:pt x="2112605" y="1859092"/>
                </a:lnTo>
                <a:lnTo>
                  <a:pt x="0" y="185909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6" id="6"/>
          <p:cNvSpPr/>
          <p:nvPr/>
        </p:nvSpPr>
        <p:spPr>
          <a:xfrm flipH="false" flipV="false" rot="-3117037">
            <a:off x="16099474" y="7952721"/>
            <a:ext cx="2112604" cy="1859092"/>
          </a:xfrm>
          <a:custGeom>
            <a:avLst/>
            <a:gdLst/>
            <a:ahLst/>
            <a:cxnLst/>
            <a:rect r="r" b="b" t="t" l="l"/>
            <a:pathLst>
              <a:path h="1859092" w="2112604">
                <a:moveTo>
                  <a:pt x="0" y="0"/>
                </a:moveTo>
                <a:lnTo>
                  <a:pt x="2112605" y="0"/>
                </a:lnTo>
                <a:lnTo>
                  <a:pt x="2112605" y="1859092"/>
                </a:lnTo>
                <a:lnTo>
                  <a:pt x="0" y="185909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7" id="7"/>
          <p:cNvSpPr/>
          <p:nvPr/>
        </p:nvSpPr>
        <p:spPr>
          <a:xfrm flipH="false" flipV="false" rot="-3117037">
            <a:off x="16099474" y="7952721"/>
            <a:ext cx="2112604" cy="1859092"/>
          </a:xfrm>
          <a:custGeom>
            <a:avLst/>
            <a:gdLst/>
            <a:ahLst/>
            <a:cxnLst/>
            <a:rect r="r" b="b" t="t" l="l"/>
            <a:pathLst>
              <a:path h="1859092" w="2112604">
                <a:moveTo>
                  <a:pt x="0" y="0"/>
                </a:moveTo>
                <a:lnTo>
                  <a:pt x="2112605" y="0"/>
                </a:lnTo>
                <a:lnTo>
                  <a:pt x="2112605" y="1859092"/>
                </a:lnTo>
                <a:lnTo>
                  <a:pt x="0" y="185909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8" id="8"/>
          <p:cNvSpPr/>
          <p:nvPr/>
        </p:nvSpPr>
        <p:spPr>
          <a:xfrm flipH="false" flipV="false" rot="-3117037">
            <a:off x="16099474" y="7952721"/>
            <a:ext cx="2112604" cy="1859092"/>
          </a:xfrm>
          <a:custGeom>
            <a:avLst/>
            <a:gdLst/>
            <a:ahLst/>
            <a:cxnLst/>
            <a:rect r="r" b="b" t="t" l="l"/>
            <a:pathLst>
              <a:path h="1859092" w="2112604">
                <a:moveTo>
                  <a:pt x="0" y="0"/>
                </a:moveTo>
                <a:lnTo>
                  <a:pt x="2112605" y="0"/>
                </a:lnTo>
                <a:lnTo>
                  <a:pt x="2112605" y="1859092"/>
                </a:lnTo>
                <a:lnTo>
                  <a:pt x="0" y="185909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9" id="9"/>
          <p:cNvSpPr/>
          <p:nvPr/>
        </p:nvSpPr>
        <p:spPr>
          <a:xfrm flipH="false" flipV="false" rot="0">
            <a:off x="11376244" y="892411"/>
            <a:ext cx="5444639" cy="8502177"/>
          </a:xfrm>
          <a:custGeom>
            <a:avLst/>
            <a:gdLst/>
            <a:ahLst/>
            <a:cxnLst/>
            <a:rect r="r" b="b" t="t" l="l"/>
            <a:pathLst>
              <a:path h="8502177" w="5444639">
                <a:moveTo>
                  <a:pt x="0" y="0"/>
                </a:moveTo>
                <a:lnTo>
                  <a:pt x="5444639" y="0"/>
                </a:lnTo>
                <a:lnTo>
                  <a:pt x="5444639" y="8502178"/>
                </a:lnTo>
                <a:lnTo>
                  <a:pt x="0" y="8502178"/>
                </a:lnTo>
                <a:lnTo>
                  <a:pt x="0" y="0"/>
                </a:lnTo>
                <a:close/>
              </a:path>
            </a:pathLst>
          </a:custGeom>
          <a:blipFill>
            <a:blip r:embed="rId4"/>
            <a:stretch>
              <a:fillRect l="-11107" t="-15357" r="-13368" b="-18612"/>
            </a:stretch>
          </a:blipFill>
        </p:spPr>
      </p:sp>
      <p:grpSp>
        <p:nvGrpSpPr>
          <p:cNvPr name="Group 10" id="10"/>
          <p:cNvGrpSpPr/>
          <p:nvPr/>
        </p:nvGrpSpPr>
        <p:grpSpPr>
          <a:xfrm rot="0">
            <a:off x="1434569" y="2794292"/>
            <a:ext cx="14699626" cy="1019091"/>
            <a:chOff x="0" y="0"/>
            <a:chExt cx="19599501" cy="1358788"/>
          </a:xfrm>
        </p:grpSpPr>
        <p:sp>
          <p:nvSpPr>
            <p:cNvPr name="TextBox 11" id="11"/>
            <p:cNvSpPr txBox="true"/>
            <p:nvPr/>
          </p:nvSpPr>
          <p:spPr>
            <a:xfrm rot="0">
              <a:off x="0" y="-9525"/>
              <a:ext cx="19599501" cy="517525"/>
            </a:xfrm>
            <a:prstGeom prst="rect">
              <a:avLst/>
            </a:prstGeom>
          </p:spPr>
          <p:txBody>
            <a:bodyPr anchor="t" rtlCol="false" tIns="0" lIns="0" bIns="0" rIns="0">
              <a:spAutoFit/>
            </a:bodyPr>
            <a:lstStyle/>
            <a:p>
              <a:pPr algn="l" marL="0" indent="0" lvl="0">
                <a:lnSpc>
                  <a:spcPts val="3000"/>
                </a:lnSpc>
                <a:spcBef>
                  <a:spcPct val="0"/>
                </a:spcBef>
              </a:pPr>
            </a:p>
          </p:txBody>
        </p:sp>
        <p:sp>
          <p:nvSpPr>
            <p:cNvPr name="TextBox 12" id="12"/>
            <p:cNvSpPr txBox="true"/>
            <p:nvPr/>
          </p:nvSpPr>
          <p:spPr>
            <a:xfrm rot="0">
              <a:off x="0" y="811629"/>
              <a:ext cx="15344253" cy="547159"/>
            </a:xfrm>
            <a:prstGeom prst="rect">
              <a:avLst/>
            </a:prstGeom>
          </p:spPr>
          <p:txBody>
            <a:bodyPr anchor="t" rtlCol="false" tIns="0" lIns="0" bIns="0" rIns="0">
              <a:spAutoFit/>
            </a:bodyPr>
            <a:lstStyle/>
            <a:p>
              <a:pPr algn="l" marL="0" indent="0" lvl="0">
                <a:lnSpc>
                  <a:spcPts val="3499"/>
                </a:lnSpc>
              </a:pPr>
            </a:p>
          </p:txBody>
        </p:sp>
      </p:grpSp>
      <p:grpSp>
        <p:nvGrpSpPr>
          <p:cNvPr name="Group 13" id="13"/>
          <p:cNvGrpSpPr/>
          <p:nvPr/>
        </p:nvGrpSpPr>
        <p:grpSpPr>
          <a:xfrm rot="0">
            <a:off x="1028700" y="2242679"/>
            <a:ext cx="7755681" cy="2122317"/>
            <a:chOff x="0" y="0"/>
            <a:chExt cx="10340909" cy="2829756"/>
          </a:xfrm>
        </p:grpSpPr>
        <p:sp>
          <p:nvSpPr>
            <p:cNvPr name="TextBox 14" id="14"/>
            <p:cNvSpPr txBox="true"/>
            <p:nvPr/>
          </p:nvSpPr>
          <p:spPr>
            <a:xfrm rot="0">
              <a:off x="0" y="-66675"/>
              <a:ext cx="10340909" cy="1356050"/>
            </a:xfrm>
            <a:prstGeom prst="rect">
              <a:avLst/>
            </a:prstGeom>
          </p:spPr>
          <p:txBody>
            <a:bodyPr anchor="t" rtlCol="false" tIns="0" lIns="0" bIns="0" rIns="0">
              <a:spAutoFit/>
            </a:bodyPr>
            <a:lstStyle/>
            <a:p>
              <a:pPr algn="ctr" marL="0" indent="0" lvl="0">
                <a:lnSpc>
                  <a:spcPts val="8262"/>
                </a:lnSpc>
              </a:pPr>
            </a:p>
          </p:txBody>
        </p:sp>
        <p:sp>
          <p:nvSpPr>
            <p:cNvPr name="TextBox 15" id="15"/>
            <p:cNvSpPr txBox="true"/>
            <p:nvPr/>
          </p:nvSpPr>
          <p:spPr>
            <a:xfrm rot="0">
              <a:off x="0" y="1740708"/>
              <a:ext cx="10340909" cy="413118"/>
            </a:xfrm>
            <a:prstGeom prst="rect">
              <a:avLst/>
            </a:prstGeom>
          </p:spPr>
          <p:txBody>
            <a:bodyPr anchor="t" rtlCol="false" tIns="0" lIns="0" bIns="0" rIns="0">
              <a:spAutoFit/>
            </a:bodyPr>
            <a:lstStyle/>
            <a:p>
              <a:pPr algn="l" marL="0" indent="0" lvl="0">
                <a:lnSpc>
                  <a:spcPts val="2383"/>
                </a:lnSpc>
                <a:spcBef>
                  <a:spcPct val="0"/>
                </a:spcBef>
              </a:pPr>
            </a:p>
          </p:txBody>
        </p:sp>
        <p:sp>
          <p:nvSpPr>
            <p:cNvPr name="TextBox 16" id="16"/>
            <p:cNvSpPr txBox="true"/>
            <p:nvPr/>
          </p:nvSpPr>
          <p:spPr>
            <a:xfrm rot="0">
              <a:off x="0" y="2385264"/>
              <a:ext cx="8095794" cy="444492"/>
            </a:xfrm>
            <a:prstGeom prst="rect">
              <a:avLst/>
            </a:prstGeom>
          </p:spPr>
          <p:txBody>
            <a:bodyPr anchor="t" rtlCol="false" tIns="0" lIns="0" bIns="0" rIns="0">
              <a:spAutoFit/>
            </a:bodyPr>
            <a:lstStyle/>
            <a:p>
              <a:pPr algn="l" marL="0" indent="0" lvl="0">
                <a:lnSpc>
                  <a:spcPts val="2780"/>
                </a:lnSpc>
              </a:pPr>
            </a:p>
          </p:txBody>
        </p:sp>
      </p:grpSp>
      <p:sp>
        <p:nvSpPr>
          <p:cNvPr name="TextBox 17" id="17"/>
          <p:cNvSpPr txBox="true"/>
          <p:nvPr/>
        </p:nvSpPr>
        <p:spPr>
          <a:xfrm rot="0">
            <a:off x="1101831" y="1638517"/>
            <a:ext cx="7609419" cy="6409630"/>
          </a:xfrm>
          <a:prstGeom prst="rect">
            <a:avLst/>
          </a:prstGeom>
        </p:spPr>
        <p:txBody>
          <a:bodyPr anchor="t" rtlCol="false" tIns="0" lIns="0" bIns="0" rIns="0">
            <a:spAutoFit/>
          </a:bodyPr>
          <a:lstStyle/>
          <a:p>
            <a:pPr algn="l">
              <a:lnSpc>
                <a:spcPts val="2522"/>
              </a:lnSpc>
            </a:pPr>
            <a:r>
              <a:rPr lang="en-US" sz="1802" b="true">
                <a:solidFill>
                  <a:srgbClr val="FF6161"/>
                </a:solidFill>
                <a:latin typeface="Helvetica World Bold"/>
                <a:ea typeface="Helvetica World Bold"/>
                <a:cs typeface="Helvetica World Bold"/>
                <a:sym typeface="Helvetica World Bold"/>
              </a:rPr>
              <a:t>File: test_point (Voronoi Setup)</a:t>
            </a:r>
          </a:p>
          <a:p>
            <a:pPr algn="l">
              <a:lnSpc>
                <a:spcPts val="2522"/>
              </a:lnSpc>
            </a:pPr>
            <a:r>
              <a:rPr lang="en-US" sz="1802">
                <a:solidFill>
                  <a:srgbClr val="FFFFFF"/>
                </a:solidFill>
                <a:latin typeface="Helvetica World"/>
                <a:ea typeface="Helvetica World"/>
                <a:cs typeface="Helvetica World"/>
                <a:sym typeface="Helvetica World"/>
              </a:rPr>
              <a:t>IImports</a:t>
            </a:r>
          </a:p>
          <a:p>
            <a:pPr algn="l">
              <a:lnSpc>
                <a:spcPts val="2522"/>
              </a:lnSpc>
            </a:pPr>
            <a:r>
              <a:rPr lang="en-US" sz="1802">
                <a:solidFill>
                  <a:srgbClr val="FFFFFF"/>
                </a:solidFill>
                <a:latin typeface="Helvetica World"/>
                <a:ea typeface="Helvetica World"/>
                <a:cs typeface="Helvetica World"/>
                <a:sym typeface="Helvetica World"/>
              </a:rPr>
              <a:t>Explanation</a:t>
            </a:r>
          </a:p>
          <a:p>
            <a:pPr algn="l">
              <a:lnSpc>
                <a:spcPts val="2522"/>
              </a:lnSpc>
            </a:pPr>
            <a:r>
              <a:rPr lang="en-US" sz="1802">
                <a:solidFill>
                  <a:srgbClr val="FFFFFF"/>
                </a:solidFill>
                <a:latin typeface="Helvetica World"/>
                <a:ea typeface="Helvetica World"/>
                <a:cs typeface="Helvetica World"/>
                <a:sym typeface="Helvetica World"/>
              </a:rPr>
              <a:t>Imports all required modules:</a:t>
            </a:r>
          </a:p>
          <a:p>
            <a:pPr algn="l" marL="389062" indent="-194531" lvl="1">
              <a:lnSpc>
                <a:spcPts val="2522"/>
              </a:lnSpc>
              <a:buFont typeface="Arial"/>
              <a:buChar char="•"/>
            </a:pPr>
            <a:r>
              <a:rPr lang="en-US" sz="1802">
                <a:solidFill>
                  <a:srgbClr val="FFFFFF"/>
                </a:solidFill>
                <a:latin typeface="Helvetica World"/>
                <a:ea typeface="Helvetica World"/>
                <a:cs typeface="Helvetica World"/>
                <a:sym typeface="Helvetica World"/>
              </a:rPr>
              <a:t>os, glob, subprocess, sys → for file handling and running external commands.</a:t>
            </a:r>
          </a:p>
          <a:p>
            <a:pPr algn="l" marL="389062" indent="-194531" lvl="1">
              <a:lnSpc>
                <a:spcPts val="2522"/>
              </a:lnSpc>
              <a:buFont typeface="Arial"/>
              <a:buChar char="•"/>
            </a:pPr>
            <a:r>
              <a:rPr lang="en-US" sz="1802">
                <a:solidFill>
                  <a:srgbClr val="FFFFFF"/>
                </a:solidFill>
                <a:latin typeface="Helvetica World"/>
                <a:ea typeface="Helvetica World"/>
                <a:cs typeface="Helvetica World"/>
                <a:sym typeface="Helvetica World"/>
              </a:rPr>
              <a:t>Image from PIL → for image processing and combining frames.</a:t>
            </a:r>
          </a:p>
          <a:p>
            <a:pPr algn="l" marL="389062" indent="-194531" lvl="1">
              <a:lnSpc>
                <a:spcPts val="2522"/>
              </a:lnSpc>
              <a:buFont typeface="Arial"/>
              <a:buChar char="•"/>
            </a:pPr>
            <a:r>
              <a:rPr lang="en-US" sz="1802">
                <a:solidFill>
                  <a:srgbClr val="FFFFFF"/>
                </a:solidFill>
                <a:latin typeface="Helvetica World"/>
                <a:ea typeface="Helvetica World"/>
                <a:cs typeface="Helvetica World"/>
                <a:sym typeface="Helvetica World"/>
              </a:rPr>
              <a:t>foronoi classes → for Voronoi algorithm, tree observer, visualization, and observers.</a:t>
            </a:r>
          </a:p>
          <a:p>
            <a:pPr algn="l" marL="389062" indent="-194531" lvl="1">
              <a:lnSpc>
                <a:spcPts val="2522"/>
              </a:lnSpc>
              <a:buFont typeface="Arial"/>
              <a:buChar char="•"/>
            </a:pPr>
            <a:r>
              <a:rPr lang="en-US" sz="1802">
                <a:solidFill>
                  <a:srgbClr val="FFFFFF"/>
                </a:solidFill>
                <a:latin typeface="Helvetica World"/>
                <a:ea typeface="Helvetica World"/>
                <a:cs typeface="Helvetica World"/>
                <a:sym typeface="Helvetica World"/>
              </a:rPr>
              <a:t>bounding_box → to calculate the polygon bounding the points.</a:t>
            </a:r>
          </a:p>
          <a:p>
            <a:pPr algn="l" marL="389062" indent="-194531" lvl="1">
              <a:lnSpc>
                <a:spcPts val="2522"/>
              </a:lnSpc>
              <a:buFont typeface="Arial"/>
              <a:buChar char="•"/>
            </a:pPr>
            <a:r>
              <a:rPr lang="en-US" sz="1802">
                <a:solidFill>
                  <a:srgbClr val="FFFFFF"/>
                </a:solidFill>
                <a:latin typeface="Helvetica World"/>
                <a:ea typeface="Helvetica World"/>
                <a:cs typeface="Helvetica World"/>
                <a:sym typeface="Helvetica World"/>
              </a:rPr>
              <a:t>make_png_saver → callback to save frames as PNG during execution.</a:t>
            </a:r>
          </a:p>
          <a:p>
            <a:pPr algn="l">
              <a:lnSpc>
                <a:spcPts val="2522"/>
              </a:lnSpc>
            </a:pPr>
          </a:p>
          <a:p>
            <a:pPr algn="l">
              <a:lnSpc>
                <a:spcPts val="2522"/>
              </a:lnSpc>
            </a:pPr>
            <a:r>
              <a:rPr lang="en-US" sz="1802">
                <a:solidFill>
                  <a:srgbClr val="FFFFFF"/>
                </a:solidFill>
                <a:latin typeface="Helvetica World"/>
                <a:ea typeface="Helvetica World"/>
                <a:cs typeface="Helvetica World"/>
                <a:sym typeface="Helvetica World"/>
              </a:rPr>
              <a:t>Configuration (Settings)</a:t>
            </a:r>
          </a:p>
          <a:p>
            <a:pPr algn="l">
              <a:lnSpc>
                <a:spcPts val="2522"/>
              </a:lnSpc>
            </a:pPr>
            <a:r>
              <a:rPr lang="en-US" sz="1802">
                <a:solidFill>
                  <a:srgbClr val="FFFFFF"/>
                </a:solidFill>
                <a:latin typeface="Helvetica World"/>
                <a:ea typeface="Helvetica World"/>
                <a:cs typeface="Helvetica World"/>
                <a:sym typeface="Helvetica World"/>
              </a:rPr>
              <a:t>Explanation</a:t>
            </a:r>
          </a:p>
          <a:p>
            <a:pPr algn="l" marL="389062" indent="-194531" lvl="1">
              <a:lnSpc>
                <a:spcPts val="2522"/>
              </a:lnSpc>
              <a:buFont typeface="Arial"/>
              <a:buChar char="•"/>
            </a:pPr>
            <a:r>
              <a:rPr lang="en-US" sz="1802">
                <a:solidFill>
                  <a:srgbClr val="FFFFFF"/>
                </a:solidFill>
                <a:latin typeface="Helvetica World"/>
                <a:ea typeface="Helvetica World"/>
                <a:cs typeface="Helvetica World"/>
                <a:sym typeface="Helvetica World"/>
              </a:rPr>
              <a:t>Define points that the Voronoi algorithm will use.</a:t>
            </a:r>
          </a:p>
          <a:p>
            <a:pPr algn="l" marL="389062" indent="-194531" lvl="1">
              <a:lnSpc>
                <a:spcPts val="2522"/>
              </a:lnSpc>
              <a:buFont typeface="Arial"/>
              <a:buChar char="•"/>
            </a:pPr>
            <a:r>
              <a:rPr lang="en-US" sz="1802">
                <a:solidFill>
                  <a:srgbClr val="FFFFFF"/>
                </a:solidFill>
                <a:latin typeface="Helvetica World"/>
                <a:ea typeface="Helvetica World"/>
                <a:cs typeface="Helvetica World"/>
                <a:sym typeface="Helvetica World"/>
              </a:rPr>
              <a:t>Define directories to save frames: tree frames, Voronoi frames, and combined frames.</a:t>
            </a:r>
          </a:p>
          <a:p>
            <a:pPr algn="l" marL="389062" indent="-194531" lvl="1">
              <a:lnSpc>
                <a:spcPts val="2522"/>
              </a:lnSpc>
              <a:buFont typeface="Arial"/>
              <a:buChar char="•"/>
            </a:pPr>
            <a:r>
              <a:rPr lang="en-US" sz="1802">
                <a:solidFill>
                  <a:srgbClr val="FFFFFF"/>
                </a:solidFill>
                <a:latin typeface="Helvetica World"/>
                <a:ea typeface="Helvetica World"/>
                <a:cs typeface="Helvetica World"/>
                <a:sym typeface="Helvetica World"/>
              </a:rPr>
              <a:t>Ensure all directories exist; if not, create them automatically.</a:t>
            </a:r>
          </a:p>
          <a:p>
            <a:pPr algn="l">
              <a:lnSpc>
                <a:spcPts val="2522"/>
              </a:lnSpc>
            </a:pPr>
          </a:p>
          <a:p>
            <a:pPr algn="l">
              <a:lnSpc>
                <a:spcPts val="2522"/>
              </a:lnSpc>
              <a:spcBef>
                <a:spcPct val="0"/>
              </a:spcBef>
            </a:pPr>
          </a:p>
        </p:txBody>
      </p:sp>
    </p:spTree>
  </p:cSld>
  <p:clrMapOvr>
    <a:masterClrMapping/>
  </p:clrMapOvr>
</p:sld>
</file>

<file path=ppt/slides/slide184.xml><?xml version="1.0" encoding="utf-8"?>
<p:sld xmlns:p="http://schemas.openxmlformats.org/presentationml/2006/main" xmlns:a="http://schemas.openxmlformats.org/drawingml/2006/main" xmlns:r="http://schemas.openxmlformats.org/officeDocument/2006/relationships">
  <p:cSld>
    <p:bg>
      <p:bgPr>
        <a:solidFill>
          <a:srgbClr val="1E1E3F"/>
        </a:solidFill>
      </p:bgPr>
    </p:bg>
    <p:spTree>
      <p:nvGrpSpPr>
        <p:cNvPr id="1" name=""/>
        <p:cNvGrpSpPr/>
        <p:nvPr/>
      </p:nvGrpSpPr>
      <p:grpSpPr>
        <a:xfrm>
          <a:off x="0" y="0"/>
          <a:ext cx="0" cy="0"/>
          <a:chOff x="0" y="0"/>
          <a:chExt cx="0" cy="0"/>
        </a:xfrm>
      </p:grpSpPr>
      <p:grpSp>
        <p:nvGrpSpPr>
          <p:cNvPr name="Group 2" id="2"/>
          <p:cNvGrpSpPr/>
          <p:nvPr/>
        </p:nvGrpSpPr>
        <p:grpSpPr>
          <a:xfrm rot="0">
            <a:off x="666750" y="666750"/>
            <a:ext cx="16954500" cy="8953500"/>
            <a:chOff x="0" y="0"/>
            <a:chExt cx="4465383" cy="2358123"/>
          </a:xfrm>
        </p:grpSpPr>
        <p:sp>
          <p:nvSpPr>
            <p:cNvPr name="Freeform 3" id="3"/>
            <p:cNvSpPr/>
            <p:nvPr/>
          </p:nvSpPr>
          <p:spPr>
            <a:xfrm flipH="false" flipV="false" rot="0">
              <a:off x="0" y="0"/>
              <a:ext cx="4465383" cy="2358124"/>
            </a:xfrm>
            <a:custGeom>
              <a:avLst/>
              <a:gdLst/>
              <a:ahLst/>
              <a:cxnLst/>
              <a:rect r="r" b="b" t="t" l="l"/>
              <a:pathLst>
                <a:path h="2358124" w="4465383">
                  <a:moveTo>
                    <a:pt x="20548" y="0"/>
                  </a:moveTo>
                  <a:lnTo>
                    <a:pt x="4444835" y="0"/>
                  </a:lnTo>
                  <a:cubicBezTo>
                    <a:pt x="4456183" y="0"/>
                    <a:pt x="4465383" y="9200"/>
                    <a:pt x="4465383" y="20548"/>
                  </a:cubicBezTo>
                  <a:lnTo>
                    <a:pt x="4465383" y="2337575"/>
                  </a:lnTo>
                  <a:cubicBezTo>
                    <a:pt x="4465383" y="2348924"/>
                    <a:pt x="4456183" y="2358124"/>
                    <a:pt x="4444835" y="2358124"/>
                  </a:cubicBezTo>
                  <a:lnTo>
                    <a:pt x="20548" y="2358124"/>
                  </a:lnTo>
                  <a:cubicBezTo>
                    <a:pt x="9200" y="2358124"/>
                    <a:pt x="0" y="2348924"/>
                    <a:pt x="0" y="2337575"/>
                  </a:cubicBezTo>
                  <a:lnTo>
                    <a:pt x="0" y="20548"/>
                  </a:lnTo>
                  <a:cubicBezTo>
                    <a:pt x="0" y="9200"/>
                    <a:pt x="9200" y="0"/>
                    <a:pt x="20548" y="0"/>
                  </a:cubicBezTo>
                  <a:close/>
                </a:path>
              </a:pathLst>
            </a:custGeom>
            <a:solidFill>
              <a:srgbClr val="4F5AAF"/>
            </a:solidFill>
            <a:ln cap="rnd">
              <a:noFill/>
              <a:prstDash val="solid"/>
              <a:round/>
            </a:ln>
          </p:spPr>
        </p:sp>
        <p:sp>
          <p:nvSpPr>
            <p:cNvPr name="TextBox 4" id="4"/>
            <p:cNvSpPr txBox="true"/>
            <p:nvPr/>
          </p:nvSpPr>
          <p:spPr>
            <a:xfrm>
              <a:off x="0" y="-57150"/>
              <a:ext cx="4465383" cy="2415273"/>
            </a:xfrm>
            <a:prstGeom prst="rect">
              <a:avLst/>
            </a:prstGeom>
          </p:spPr>
          <p:txBody>
            <a:bodyPr anchor="ctr" rtlCol="false" tIns="50800" lIns="50800" bIns="50800" rIns="50800"/>
            <a:lstStyle/>
            <a:p>
              <a:pPr algn="ctr" marL="0" indent="0" lvl="0">
                <a:lnSpc>
                  <a:spcPts val="3359"/>
                </a:lnSpc>
                <a:spcBef>
                  <a:spcPct val="0"/>
                </a:spcBef>
              </a:pPr>
            </a:p>
          </p:txBody>
        </p:sp>
      </p:grpSp>
      <p:sp>
        <p:nvSpPr>
          <p:cNvPr name="Freeform 5" id="5"/>
          <p:cNvSpPr/>
          <p:nvPr/>
        </p:nvSpPr>
        <p:spPr>
          <a:xfrm flipH="false" flipV="false" rot="-3117037">
            <a:off x="16099474" y="7952721"/>
            <a:ext cx="2112604" cy="1859092"/>
          </a:xfrm>
          <a:custGeom>
            <a:avLst/>
            <a:gdLst/>
            <a:ahLst/>
            <a:cxnLst/>
            <a:rect r="r" b="b" t="t" l="l"/>
            <a:pathLst>
              <a:path h="1859092" w="2112604">
                <a:moveTo>
                  <a:pt x="0" y="0"/>
                </a:moveTo>
                <a:lnTo>
                  <a:pt x="2112605" y="0"/>
                </a:lnTo>
                <a:lnTo>
                  <a:pt x="2112605" y="1859092"/>
                </a:lnTo>
                <a:lnTo>
                  <a:pt x="0" y="185909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6" id="6"/>
          <p:cNvSpPr/>
          <p:nvPr/>
        </p:nvSpPr>
        <p:spPr>
          <a:xfrm flipH="false" flipV="false" rot="-3117037">
            <a:off x="16099474" y="7952721"/>
            <a:ext cx="2112604" cy="1859092"/>
          </a:xfrm>
          <a:custGeom>
            <a:avLst/>
            <a:gdLst/>
            <a:ahLst/>
            <a:cxnLst/>
            <a:rect r="r" b="b" t="t" l="l"/>
            <a:pathLst>
              <a:path h="1859092" w="2112604">
                <a:moveTo>
                  <a:pt x="0" y="0"/>
                </a:moveTo>
                <a:lnTo>
                  <a:pt x="2112605" y="0"/>
                </a:lnTo>
                <a:lnTo>
                  <a:pt x="2112605" y="1859092"/>
                </a:lnTo>
                <a:lnTo>
                  <a:pt x="0" y="185909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7" id="7"/>
          <p:cNvSpPr/>
          <p:nvPr/>
        </p:nvSpPr>
        <p:spPr>
          <a:xfrm flipH="false" flipV="false" rot="-3117037">
            <a:off x="16099474" y="7952721"/>
            <a:ext cx="2112604" cy="1859092"/>
          </a:xfrm>
          <a:custGeom>
            <a:avLst/>
            <a:gdLst/>
            <a:ahLst/>
            <a:cxnLst/>
            <a:rect r="r" b="b" t="t" l="l"/>
            <a:pathLst>
              <a:path h="1859092" w="2112604">
                <a:moveTo>
                  <a:pt x="0" y="0"/>
                </a:moveTo>
                <a:lnTo>
                  <a:pt x="2112605" y="0"/>
                </a:lnTo>
                <a:lnTo>
                  <a:pt x="2112605" y="1859092"/>
                </a:lnTo>
                <a:lnTo>
                  <a:pt x="0" y="185909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8" id="8"/>
          <p:cNvSpPr/>
          <p:nvPr/>
        </p:nvSpPr>
        <p:spPr>
          <a:xfrm flipH="false" flipV="false" rot="-3117037">
            <a:off x="16099474" y="7952721"/>
            <a:ext cx="2112604" cy="1859092"/>
          </a:xfrm>
          <a:custGeom>
            <a:avLst/>
            <a:gdLst/>
            <a:ahLst/>
            <a:cxnLst/>
            <a:rect r="r" b="b" t="t" l="l"/>
            <a:pathLst>
              <a:path h="1859092" w="2112604">
                <a:moveTo>
                  <a:pt x="0" y="0"/>
                </a:moveTo>
                <a:lnTo>
                  <a:pt x="2112605" y="0"/>
                </a:lnTo>
                <a:lnTo>
                  <a:pt x="2112605" y="1859092"/>
                </a:lnTo>
                <a:lnTo>
                  <a:pt x="0" y="185909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9" id="9"/>
          <p:cNvSpPr/>
          <p:nvPr/>
        </p:nvSpPr>
        <p:spPr>
          <a:xfrm flipH="false" flipV="false" rot="0">
            <a:off x="8275629" y="616436"/>
            <a:ext cx="4479115" cy="8774754"/>
          </a:xfrm>
          <a:custGeom>
            <a:avLst/>
            <a:gdLst/>
            <a:ahLst/>
            <a:cxnLst/>
            <a:rect r="r" b="b" t="t" l="l"/>
            <a:pathLst>
              <a:path h="8774754" w="4479115">
                <a:moveTo>
                  <a:pt x="0" y="0"/>
                </a:moveTo>
                <a:lnTo>
                  <a:pt x="4479115" y="0"/>
                </a:lnTo>
                <a:lnTo>
                  <a:pt x="4479115" y="8774754"/>
                </a:lnTo>
                <a:lnTo>
                  <a:pt x="0" y="8774754"/>
                </a:lnTo>
                <a:lnTo>
                  <a:pt x="0" y="0"/>
                </a:lnTo>
                <a:close/>
              </a:path>
            </a:pathLst>
          </a:custGeom>
          <a:blipFill>
            <a:blip r:embed="rId4"/>
            <a:stretch>
              <a:fillRect l="-11374" t="-12207" r="-12624" b="-8356"/>
            </a:stretch>
          </a:blipFill>
        </p:spPr>
      </p:sp>
      <p:grpSp>
        <p:nvGrpSpPr>
          <p:cNvPr name="Group 10" id="10"/>
          <p:cNvGrpSpPr/>
          <p:nvPr/>
        </p:nvGrpSpPr>
        <p:grpSpPr>
          <a:xfrm rot="0">
            <a:off x="1434569" y="2794292"/>
            <a:ext cx="14699626" cy="1019091"/>
            <a:chOff x="0" y="0"/>
            <a:chExt cx="19599501" cy="1358788"/>
          </a:xfrm>
        </p:grpSpPr>
        <p:sp>
          <p:nvSpPr>
            <p:cNvPr name="TextBox 11" id="11"/>
            <p:cNvSpPr txBox="true"/>
            <p:nvPr/>
          </p:nvSpPr>
          <p:spPr>
            <a:xfrm rot="0">
              <a:off x="0" y="-9525"/>
              <a:ext cx="19599501" cy="517525"/>
            </a:xfrm>
            <a:prstGeom prst="rect">
              <a:avLst/>
            </a:prstGeom>
          </p:spPr>
          <p:txBody>
            <a:bodyPr anchor="t" rtlCol="false" tIns="0" lIns="0" bIns="0" rIns="0">
              <a:spAutoFit/>
            </a:bodyPr>
            <a:lstStyle/>
            <a:p>
              <a:pPr algn="l" marL="0" indent="0" lvl="0">
                <a:lnSpc>
                  <a:spcPts val="3000"/>
                </a:lnSpc>
                <a:spcBef>
                  <a:spcPct val="0"/>
                </a:spcBef>
              </a:pPr>
            </a:p>
          </p:txBody>
        </p:sp>
        <p:sp>
          <p:nvSpPr>
            <p:cNvPr name="TextBox 12" id="12"/>
            <p:cNvSpPr txBox="true"/>
            <p:nvPr/>
          </p:nvSpPr>
          <p:spPr>
            <a:xfrm rot="0">
              <a:off x="0" y="811629"/>
              <a:ext cx="15344253" cy="547159"/>
            </a:xfrm>
            <a:prstGeom prst="rect">
              <a:avLst/>
            </a:prstGeom>
          </p:spPr>
          <p:txBody>
            <a:bodyPr anchor="t" rtlCol="false" tIns="0" lIns="0" bIns="0" rIns="0">
              <a:spAutoFit/>
            </a:bodyPr>
            <a:lstStyle/>
            <a:p>
              <a:pPr algn="l" marL="0" indent="0" lvl="0">
                <a:lnSpc>
                  <a:spcPts val="3499"/>
                </a:lnSpc>
              </a:pPr>
            </a:p>
          </p:txBody>
        </p:sp>
      </p:grpSp>
      <p:grpSp>
        <p:nvGrpSpPr>
          <p:cNvPr name="Group 13" id="13"/>
          <p:cNvGrpSpPr/>
          <p:nvPr/>
        </p:nvGrpSpPr>
        <p:grpSpPr>
          <a:xfrm rot="0">
            <a:off x="1028700" y="2242679"/>
            <a:ext cx="7755681" cy="2122317"/>
            <a:chOff x="0" y="0"/>
            <a:chExt cx="10340909" cy="2829756"/>
          </a:xfrm>
        </p:grpSpPr>
        <p:sp>
          <p:nvSpPr>
            <p:cNvPr name="TextBox 14" id="14"/>
            <p:cNvSpPr txBox="true"/>
            <p:nvPr/>
          </p:nvSpPr>
          <p:spPr>
            <a:xfrm rot="0">
              <a:off x="0" y="-66675"/>
              <a:ext cx="10340909" cy="1356050"/>
            </a:xfrm>
            <a:prstGeom prst="rect">
              <a:avLst/>
            </a:prstGeom>
          </p:spPr>
          <p:txBody>
            <a:bodyPr anchor="t" rtlCol="false" tIns="0" lIns="0" bIns="0" rIns="0">
              <a:spAutoFit/>
            </a:bodyPr>
            <a:lstStyle/>
            <a:p>
              <a:pPr algn="ctr" marL="0" indent="0" lvl="0">
                <a:lnSpc>
                  <a:spcPts val="8262"/>
                </a:lnSpc>
              </a:pPr>
            </a:p>
          </p:txBody>
        </p:sp>
        <p:sp>
          <p:nvSpPr>
            <p:cNvPr name="TextBox 15" id="15"/>
            <p:cNvSpPr txBox="true"/>
            <p:nvPr/>
          </p:nvSpPr>
          <p:spPr>
            <a:xfrm rot="0">
              <a:off x="0" y="1740708"/>
              <a:ext cx="10340909" cy="413118"/>
            </a:xfrm>
            <a:prstGeom prst="rect">
              <a:avLst/>
            </a:prstGeom>
          </p:spPr>
          <p:txBody>
            <a:bodyPr anchor="t" rtlCol="false" tIns="0" lIns="0" bIns="0" rIns="0">
              <a:spAutoFit/>
            </a:bodyPr>
            <a:lstStyle/>
            <a:p>
              <a:pPr algn="l" marL="0" indent="0" lvl="0">
                <a:lnSpc>
                  <a:spcPts val="2383"/>
                </a:lnSpc>
                <a:spcBef>
                  <a:spcPct val="0"/>
                </a:spcBef>
              </a:pPr>
            </a:p>
          </p:txBody>
        </p:sp>
        <p:sp>
          <p:nvSpPr>
            <p:cNvPr name="TextBox 16" id="16"/>
            <p:cNvSpPr txBox="true"/>
            <p:nvPr/>
          </p:nvSpPr>
          <p:spPr>
            <a:xfrm rot="0">
              <a:off x="0" y="2385264"/>
              <a:ext cx="8095794" cy="444492"/>
            </a:xfrm>
            <a:prstGeom prst="rect">
              <a:avLst/>
            </a:prstGeom>
          </p:spPr>
          <p:txBody>
            <a:bodyPr anchor="t" rtlCol="false" tIns="0" lIns="0" bIns="0" rIns="0">
              <a:spAutoFit/>
            </a:bodyPr>
            <a:lstStyle/>
            <a:p>
              <a:pPr algn="l" marL="0" indent="0" lvl="0">
                <a:lnSpc>
                  <a:spcPts val="2780"/>
                </a:lnSpc>
              </a:pPr>
            </a:p>
          </p:txBody>
        </p:sp>
      </p:grpSp>
      <p:sp>
        <p:nvSpPr>
          <p:cNvPr name="TextBox 17" id="17"/>
          <p:cNvSpPr txBox="true"/>
          <p:nvPr/>
        </p:nvSpPr>
        <p:spPr>
          <a:xfrm rot="0">
            <a:off x="1193782" y="857710"/>
            <a:ext cx="6720352" cy="8533480"/>
          </a:xfrm>
          <a:prstGeom prst="rect">
            <a:avLst/>
          </a:prstGeom>
        </p:spPr>
        <p:txBody>
          <a:bodyPr anchor="t" rtlCol="false" tIns="0" lIns="0" bIns="0" rIns="0">
            <a:spAutoFit/>
          </a:bodyPr>
          <a:lstStyle/>
          <a:p>
            <a:pPr algn="l">
              <a:lnSpc>
                <a:spcPts val="2570"/>
              </a:lnSpc>
            </a:pPr>
            <a:r>
              <a:rPr lang="en-US" sz="1836" b="true">
                <a:solidFill>
                  <a:srgbClr val="FF6161"/>
                </a:solidFill>
                <a:latin typeface="Helvetica World Bold"/>
                <a:ea typeface="Helvetica World Bold"/>
                <a:cs typeface="Helvetica World Bold"/>
                <a:sym typeface="Helvetica World Bold"/>
              </a:rPr>
              <a:t>File: test_point (Callbacks &amp; Voronoi Capture)</a:t>
            </a:r>
          </a:p>
          <a:p>
            <a:pPr algn="l">
              <a:lnSpc>
                <a:spcPts val="2570"/>
              </a:lnSpc>
            </a:pPr>
          </a:p>
          <a:p>
            <a:pPr algn="l">
              <a:lnSpc>
                <a:spcPts val="2570"/>
              </a:lnSpc>
            </a:pPr>
            <a:r>
              <a:rPr lang="en-US" sz="1836" b="true">
                <a:solidFill>
                  <a:srgbClr val="FFFFFF"/>
                </a:solidFill>
                <a:latin typeface="Helvetica World Bold"/>
                <a:ea typeface="Helvetica World Bold"/>
                <a:cs typeface="Helvetica World Bold"/>
                <a:sym typeface="Helvetica World Bold"/>
              </a:rPr>
              <a:t>Callbacks</a:t>
            </a:r>
          </a:p>
          <a:p>
            <a:pPr algn="l">
              <a:lnSpc>
                <a:spcPts val="2570"/>
              </a:lnSpc>
            </a:pPr>
            <a:r>
              <a:rPr lang="en-US" sz="1836">
                <a:solidFill>
                  <a:srgbClr val="FFFFFF"/>
                </a:solidFill>
                <a:latin typeface="Helvetica World"/>
                <a:ea typeface="Helvetica World"/>
                <a:cs typeface="Helvetica World"/>
                <a:sym typeface="Helvetica World"/>
              </a:rPr>
              <a:t>Tree Callback (tree_callback)</a:t>
            </a:r>
          </a:p>
          <a:p>
            <a:pPr algn="l" marL="396438" indent="-198219" lvl="1">
              <a:lnSpc>
                <a:spcPts val="2570"/>
              </a:lnSpc>
              <a:buFont typeface="Arial"/>
              <a:buChar char="•"/>
            </a:pPr>
            <a:r>
              <a:rPr lang="en-US" sz="1836">
                <a:solidFill>
                  <a:srgbClr val="FFFFFF"/>
                </a:solidFill>
                <a:latin typeface="Helvetica World"/>
                <a:ea typeface="Helvetica World"/>
                <a:cs typeface="Helvetica World"/>
                <a:sym typeface="Helvetica World"/>
              </a:rPr>
              <a:t>Triggered on every TreeObserver update.</a:t>
            </a:r>
          </a:p>
          <a:p>
            <a:pPr algn="l" marL="396438" indent="-198219" lvl="1">
              <a:lnSpc>
                <a:spcPts val="2570"/>
              </a:lnSpc>
              <a:buFont typeface="Arial"/>
              <a:buChar char="•"/>
            </a:pPr>
            <a:r>
              <a:rPr lang="en-US" sz="1836">
                <a:solidFill>
                  <a:srgbClr val="FFFFFF"/>
                </a:solidFill>
                <a:latin typeface="Helvetica World"/>
                <a:ea typeface="Helvetica World"/>
                <a:cs typeface="Helvetica World"/>
                <a:sym typeface="Helvetica World"/>
              </a:rPr>
              <a:t>Saves the current tree (beachline) as PNG: tree_0000.png, tree_0001.png, …</a:t>
            </a:r>
          </a:p>
          <a:p>
            <a:pPr algn="l" marL="396438" indent="-198219" lvl="1">
              <a:lnSpc>
                <a:spcPts val="2570"/>
              </a:lnSpc>
              <a:buFont typeface="Arial"/>
              <a:buChar char="•"/>
            </a:pPr>
            <a:r>
              <a:rPr lang="en-US" sz="1836">
                <a:solidFill>
                  <a:srgbClr val="FFFFFF"/>
                </a:solidFill>
                <a:latin typeface="Helvetica World"/>
                <a:ea typeface="Helvetica World"/>
                <a:cs typeface="Helvetica World"/>
                <a:sym typeface="Helvetica World"/>
              </a:rPr>
              <a:t>dot.render() generates the image and optionally cleans up.</a:t>
            </a:r>
          </a:p>
          <a:p>
            <a:pPr algn="l" marL="396438" indent="-198219" lvl="1">
              <a:lnSpc>
                <a:spcPts val="2570"/>
              </a:lnSpc>
              <a:buFont typeface="Arial"/>
              <a:buChar char="•"/>
            </a:pPr>
            <a:r>
              <a:rPr lang="en-US" sz="1836">
                <a:solidFill>
                  <a:srgbClr val="FFFFFF"/>
                </a:solidFill>
                <a:latin typeface="Helvetica World"/>
                <a:ea typeface="Helvetica World"/>
                <a:cs typeface="Helvetica World"/>
                <a:sym typeface="Helvetica World"/>
              </a:rPr>
              <a:t>Prints a confirmation message.</a:t>
            </a:r>
          </a:p>
          <a:p>
            <a:pPr algn="l">
              <a:lnSpc>
                <a:spcPts val="2570"/>
              </a:lnSpc>
            </a:pPr>
          </a:p>
          <a:p>
            <a:pPr algn="l">
              <a:lnSpc>
                <a:spcPts val="2570"/>
              </a:lnSpc>
            </a:pPr>
            <a:r>
              <a:rPr lang="en-US" sz="1836">
                <a:solidFill>
                  <a:srgbClr val="FFFFFF"/>
                </a:solidFill>
                <a:latin typeface="Helvetica World"/>
                <a:ea typeface="Helvetica World"/>
                <a:cs typeface="Helvetica World"/>
                <a:sym typeface="Helvetica World"/>
              </a:rPr>
              <a:t>V</a:t>
            </a:r>
            <a:r>
              <a:rPr lang="en-US" sz="1836" b="true">
                <a:solidFill>
                  <a:srgbClr val="FFFFFF"/>
                </a:solidFill>
                <a:latin typeface="Helvetica World Bold"/>
                <a:ea typeface="Helvetica World Bold"/>
                <a:cs typeface="Helvetica World Bold"/>
                <a:sym typeface="Helvetica World Bold"/>
              </a:rPr>
              <a:t>oronoi Callback (vor_png_callback)</a:t>
            </a:r>
          </a:p>
          <a:p>
            <a:pPr algn="l">
              <a:lnSpc>
                <a:spcPts val="2570"/>
              </a:lnSpc>
            </a:pPr>
          </a:p>
          <a:p>
            <a:pPr algn="l" marL="396438" indent="-198219" lvl="1">
              <a:lnSpc>
                <a:spcPts val="2570"/>
              </a:lnSpc>
              <a:buFont typeface="Arial"/>
              <a:buChar char="•"/>
            </a:pPr>
            <a:r>
              <a:rPr lang="en-US" sz="1836">
                <a:solidFill>
                  <a:srgbClr val="FFFFFF"/>
                </a:solidFill>
                <a:latin typeface="Helvetica World"/>
                <a:ea typeface="Helvetica World"/>
                <a:cs typeface="Helvetica World"/>
                <a:sym typeface="Helvetica World"/>
              </a:rPr>
              <a:t>Uses make_png_saver() to save Voronoi frames in VOR_DIR.</a:t>
            </a:r>
          </a:p>
          <a:p>
            <a:pPr algn="l" marL="396438" indent="-198219" lvl="1">
              <a:lnSpc>
                <a:spcPts val="2570"/>
              </a:lnSpc>
              <a:buFont typeface="Arial"/>
              <a:buChar char="•"/>
            </a:pPr>
            <a:r>
              <a:rPr lang="en-US" sz="1836">
                <a:solidFill>
                  <a:srgbClr val="FFFFFF"/>
                </a:solidFill>
                <a:latin typeface="Helvetica World"/>
                <a:ea typeface="Helvetica World"/>
                <a:cs typeface="Helvetica World"/>
                <a:sym typeface="Helvetica World"/>
              </a:rPr>
              <a:t>Filenames like voronoi_0001.png with pad=4 and dpi=200.</a:t>
            </a:r>
          </a:p>
          <a:p>
            <a:pPr algn="l">
              <a:lnSpc>
                <a:spcPts val="2570"/>
              </a:lnSpc>
            </a:pPr>
          </a:p>
          <a:p>
            <a:pPr algn="l">
              <a:lnSpc>
                <a:spcPts val="2570"/>
              </a:lnSpc>
            </a:pPr>
            <a:r>
              <a:rPr lang="en-US" sz="1836" b="true">
                <a:solidFill>
                  <a:srgbClr val="FFFFFF"/>
                </a:solidFill>
                <a:latin typeface="Helvetica World Bold"/>
                <a:ea typeface="Helvetica World Bold"/>
                <a:cs typeface="Helvetica World Bold"/>
                <a:sym typeface="Helvetica World Bold"/>
              </a:rPr>
              <a:t>Run Voronoi Algorithm (run_and_capture)</a:t>
            </a:r>
          </a:p>
          <a:p>
            <a:pPr algn="l">
              <a:lnSpc>
                <a:spcPts val="2570"/>
              </a:lnSpc>
            </a:pPr>
          </a:p>
          <a:p>
            <a:pPr algn="l" marL="396438" indent="-198219" lvl="1">
              <a:lnSpc>
                <a:spcPts val="2570"/>
              </a:lnSpc>
              <a:buFont typeface="Arial"/>
              <a:buChar char="•"/>
            </a:pPr>
            <a:r>
              <a:rPr lang="en-US" sz="1836">
                <a:solidFill>
                  <a:srgbClr val="FFFFFF"/>
                </a:solidFill>
                <a:latin typeface="Helvetica World"/>
                <a:ea typeface="Helvetica World"/>
                <a:cs typeface="Helvetica World"/>
                <a:sym typeface="Helvetica World"/>
              </a:rPr>
              <a:t>Executes the Voronoi algorithm and captures frames.</a:t>
            </a:r>
          </a:p>
          <a:p>
            <a:pPr algn="l" marL="396438" indent="-198219" lvl="1">
              <a:lnSpc>
                <a:spcPts val="2570"/>
              </a:lnSpc>
              <a:buFont typeface="Arial"/>
              <a:buChar char="•"/>
            </a:pPr>
            <a:r>
              <a:rPr lang="en-US" sz="1836">
                <a:solidFill>
                  <a:srgbClr val="FFFFFF"/>
                </a:solidFill>
                <a:latin typeface="Helvetica World"/>
                <a:ea typeface="Helvetica World"/>
                <a:cs typeface="Helvetica World"/>
                <a:sym typeface="Helvetica World"/>
              </a:rPr>
              <a:t>Computes bounding polygon and initializes Voronoi.</a:t>
            </a:r>
          </a:p>
          <a:p>
            <a:pPr algn="l" marL="396438" indent="-198219" lvl="1">
              <a:lnSpc>
                <a:spcPts val="2570"/>
              </a:lnSpc>
              <a:buFont typeface="Arial"/>
              <a:buChar char="•"/>
            </a:pPr>
            <a:r>
              <a:rPr lang="en-US" sz="1836">
                <a:solidFill>
                  <a:srgbClr val="FFFFFF"/>
                </a:solidFill>
                <a:latin typeface="Helvetica World"/>
                <a:ea typeface="Helvetica World"/>
                <a:cs typeface="Helvetica World"/>
                <a:sym typeface="Helvetica World"/>
              </a:rPr>
              <a:t>Attaches TreeObserver → triggers tree_callback for tree frames.</a:t>
            </a:r>
          </a:p>
          <a:p>
            <a:pPr algn="l" marL="396438" indent="-198219" lvl="1">
              <a:lnSpc>
                <a:spcPts val="2570"/>
              </a:lnSpc>
              <a:buFont typeface="Arial"/>
              <a:buChar char="•"/>
            </a:pPr>
            <a:r>
              <a:rPr lang="en-US" sz="1836">
                <a:solidFill>
                  <a:srgbClr val="FFFFFF"/>
                </a:solidFill>
                <a:latin typeface="Helvetica World"/>
                <a:ea typeface="Helvetica World"/>
                <a:cs typeface="Helvetica World"/>
                <a:sym typeface="Helvetica World"/>
              </a:rPr>
              <a:t>Attaches VoronoiObserver → saves all steps and final diagram using vor_png_callback.</a:t>
            </a:r>
          </a:p>
          <a:p>
            <a:pPr algn="l" marL="396438" indent="-198219" lvl="1">
              <a:lnSpc>
                <a:spcPts val="2570"/>
              </a:lnSpc>
              <a:buFont typeface="Arial"/>
              <a:buChar char="•"/>
            </a:pPr>
            <a:r>
              <a:rPr lang="en-US" sz="1836">
                <a:solidFill>
                  <a:srgbClr val="FFFFFF"/>
                </a:solidFill>
                <a:latin typeface="Helvetica World"/>
                <a:ea typeface="Helvetica World"/>
                <a:cs typeface="Helvetica World"/>
                <a:sym typeface="Helvetica World"/>
              </a:rPr>
              <a:t>P</a:t>
            </a:r>
            <a:r>
              <a:rPr lang="en-US" sz="1836">
                <a:solidFill>
                  <a:srgbClr val="FFFFFF"/>
                </a:solidFill>
                <a:latin typeface="Helvetica World"/>
                <a:ea typeface="Helvetica World"/>
                <a:cs typeface="Helvetica World"/>
                <a:sym typeface="Helvetica World"/>
              </a:rPr>
              <a:t>roduces sequences of PNG frames for tree and Voronoi diagram automatically.</a:t>
            </a:r>
          </a:p>
          <a:p>
            <a:pPr algn="l">
              <a:lnSpc>
                <a:spcPts val="2570"/>
              </a:lnSpc>
              <a:spcBef>
                <a:spcPct val="0"/>
              </a:spcBef>
            </a:pPr>
          </a:p>
        </p:txBody>
      </p:sp>
      <p:sp>
        <p:nvSpPr>
          <p:cNvPr name="Freeform 18" id="18"/>
          <p:cNvSpPr/>
          <p:nvPr/>
        </p:nvSpPr>
        <p:spPr>
          <a:xfrm flipH="false" flipV="false" rot="0">
            <a:off x="12754744" y="1357790"/>
            <a:ext cx="4717495" cy="7571421"/>
          </a:xfrm>
          <a:custGeom>
            <a:avLst/>
            <a:gdLst/>
            <a:ahLst/>
            <a:cxnLst/>
            <a:rect r="r" b="b" t="t" l="l"/>
            <a:pathLst>
              <a:path h="7571421" w="4717495">
                <a:moveTo>
                  <a:pt x="0" y="0"/>
                </a:moveTo>
                <a:lnTo>
                  <a:pt x="4717495" y="0"/>
                </a:lnTo>
                <a:lnTo>
                  <a:pt x="4717495" y="7571420"/>
                </a:lnTo>
                <a:lnTo>
                  <a:pt x="0" y="7571420"/>
                </a:lnTo>
                <a:lnTo>
                  <a:pt x="0" y="0"/>
                </a:lnTo>
                <a:close/>
              </a:path>
            </a:pathLst>
          </a:custGeom>
          <a:blipFill>
            <a:blip r:embed="rId5"/>
            <a:stretch>
              <a:fillRect l="-21298" t="-13373" r="-17891" b="-13231"/>
            </a:stretch>
          </a:blipFill>
        </p:spPr>
      </p:sp>
    </p:spTree>
  </p:cSld>
  <p:clrMapOvr>
    <a:masterClrMapping/>
  </p:clrMapOvr>
</p:sld>
</file>

<file path=ppt/slides/slide185.xml><?xml version="1.0" encoding="utf-8"?>
<p:sld xmlns:p="http://schemas.openxmlformats.org/presentationml/2006/main" xmlns:a="http://schemas.openxmlformats.org/drawingml/2006/main" xmlns:r="http://schemas.openxmlformats.org/officeDocument/2006/relationships">
  <p:cSld>
    <p:bg>
      <p:bgPr>
        <a:solidFill>
          <a:srgbClr val="1E1E3F"/>
        </a:solidFill>
      </p:bgPr>
    </p:bg>
    <p:spTree>
      <p:nvGrpSpPr>
        <p:cNvPr id="1" name=""/>
        <p:cNvGrpSpPr/>
        <p:nvPr/>
      </p:nvGrpSpPr>
      <p:grpSpPr>
        <a:xfrm>
          <a:off x="0" y="0"/>
          <a:ext cx="0" cy="0"/>
          <a:chOff x="0" y="0"/>
          <a:chExt cx="0" cy="0"/>
        </a:xfrm>
      </p:grpSpPr>
      <p:grpSp>
        <p:nvGrpSpPr>
          <p:cNvPr name="Group 2" id="2"/>
          <p:cNvGrpSpPr/>
          <p:nvPr/>
        </p:nvGrpSpPr>
        <p:grpSpPr>
          <a:xfrm rot="0">
            <a:off x="666750" y="666750"/>
            <a:ext cx="16954500" cy="8953500"/>
            <a:chOff x="0" y="0"/>
            <a:chExt cx="4465383" cy="2358123"/>
          </a:xfrm>
        </p:grpSpPr>
        <p:sp>
          <p:nvSpPr>
            <p:cNvPr name="Freeform 3" id="3"/>
            <p:cNvSpPr/>
            <p:nvPr/>
          </p:nvSpPr>
          <p:spPr>
            <a:xfrm flipH="false" flipV="false" rot="0">
              <a:off x="0" y="0"/>
              <a:ext cx="4465383" cy="2358124"/>
            </a:xfrm>
            <a:custGeom>
              <a:avLst/>
              <a:gdLst/>
              <a:ahLst/>
              <a:cxnLst/>
              <a:rect r="r" b="b" t="t" l="l"/>
              <a:pathLst>
                <a:path h="2358124" w="4465383">
                  <a:moveTo>
                    <a:pt x="20548" y="0"/>
                  </a:moveTo>
                  <a:lnTo>
                    <a:pt x="4444835" y="0"/>
                  </a:lnTo>
                  <a:cubicBezTo>
                    <a:pt x="4456183" y="0"/>
                    <a:pt x="4465383" y="9200"/>
                    <a:pt x="4465383" y="20548"/>
                  </a:cubicBezTo>
                  <a:lnTo>
                    <a:pt x="4465383" y="2337575"/>
                  </a:lnTo>
                  <a:cubicBezTo>
                    <a:pt x="4465383" y="2348924"/>
                    <a:pt x="4456183" y="2358124"/>
                    <a:pt x="4444835" y="2358124"/>
                  </a:cubicBezTo>
                  <a:lnTo>
                    <a:pt x="20548" y="2358124"/>
                  </a:lnTo>
                  <a:cubicBezTo>
                    <a:pt x="9200" y="2358124"/>
                    <a:pt x="0" y="2348924"/>
                    <a:pt x="0" y="2337575"/>
                  </a:cubicBezTo>
                  <a:lnTo>
                    <a:pt x="0" y="20548"/>
                  </a:lnTo>
                  <a:cubicBezTo>
                    <a:pt x="0" y="9200"/>
                    <a:pt x="9200" y="0"/>
                    <a:pt x="20548" y="0"/>
                  </a:cubicBezTo>
                  <a:close/>
                </a:path>
              </a:pathLst>
            </a:custGeom>
            <a:solidFill>
              <a:srgbClr val="4F5AAF"/>
            </a:solidFill>
            <a:ln cap="rnd">
              <a:noFill/>
              <a:prstDash val="solid"/>
              <a:round/>
            </a:ln>
          </p:spPr>
        </p:sp>
        <p:sp>
          <p:nvSpPr>
            <p:cNvPr name="TextBox 4" id="4"/>
            <p:cNvSpPr txBox="true"/>
            <p:nvPr/>
          </p:nvSpPr>
          <p:spPr>
            <a:xfrm>
              <a:off x="0" y="-57150"/>
              <a:ext cx="4465383" cy="2415273"/>
            </a:xfrm>
            <a:prstGeom prst="rect">
              <a:avLst/>
            </a:prstGeom>
          </p:spPr>
          <p:txBody>
            <a:bodyPr anchor="ctr" rtlCol="false" tIns="50800" lIns="50800" bIns="50800" rIns="50800"/>
            <a:lstStyle/>
            <a:p>
              <a:pPr algn="ctr" marL="0" indent="0" lvl="0">
                <a:lnSpc>
                  <a:spcPts val="3359"/>
                </a:lnSpc>
                <a:spcBef>
                  <a:spcPct val="0"/>
                </a:spcBef>
              </a:pPr>
            </a:p>
          </p:txBody>
        </p:sp>
      </p:grpSp>
      <p:sp>
        <p:nvSpPr>
          <p:cNvPr name="Freeform 5" id="5"/>
          <p:cNvSpPr/>
          <p:nvPr/>
        </p:nvSpPr>
        <p:spPr>
          <a:xfrm flipH="false" flipV="false" rot="-3117037">
            <a:off x="16099474" y="7952721"/>
            <a:ext cx="2112604" cy="1859092"/>
          </a:xfrm>
          <a:custGeom>
            <a:avLst/>
            <a:gdLst/>
            <a:ahLst/>
            <a:cxnLst/>
            <a:rect r="r" b="b" t="t" l="l"/>
            <a:pathLst>
              <a:path h="1859092" w="2112604">
                <a:moveTo>
                  <a:pt x="0" y="0"/>
                </a:moveTo>
                <a:lnTo>
                  <a:pt x="2112605" y="0"/>
                </a:lnTo>
                <a:lnTo>
                  <a:pt x="2112605" y="1859092"/>
                </a:lnTo>
                <a:lnTo>
                  <a:pt x="0" y="185909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6" id="6"/>
          <p:cNvSpPr/>
          <p:nvPr/>
        </p:nvSpPr>
        <p:spPr>
          <a:xfrm flipH="false" flipV="false" rot="-3117037">
            <a:off x="16099474" y="7952721"/>
            <a:ext cx="2112604" cy="1859092"/>
          </a:xfrm>
          <a:custGeom>
            <a:avLst/>
            <a:gdLst/>
            <a:ahLst/>
            <a:cxnLst/>
            <a:rect r="r" b="b" t="t" l="l"/>
            <a:pathLst>
              <a:path h="1859092" w="2112604">
                <a:moveTo>
                  <a:pt x="0" y="0"/>
                </a:moveTo>
                <a:lnTo>
                  <a:pt x="2112605" y="0"/>
                </a:lnTo>
                <a:lnTo>
                  <a:pt x="2112605" y="1859092"/>
                </a:lnTo>
                <a:lnTo>
                  <a:pt x="0" y="185909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7" id="7"/>
          <p:cNvSpPr/>
          <p:nvPr/>
        </p:nvSpPr>
        <p:spPr>
          <a:xfrm flipH="false" flipV="false" rot="-3117037">
            <a:off x="16099474" y="7952721"/>
            <a:ext cx="2112604" cy="1859092"/>
          </a:xfrm>
          <a:custGeom>
            <a:avLst/>
            <a:gdLst/>
            <a:ahLst/>
            <a:cxnLst/>
            <a:rect r="r" b="b" t="t" l="l"/>
            <a:pathLst>
              <a:path h="1859092" w="2112604">
                <a:moveTo>
                  <a:pt x="0" y="0"/>
                </a:moveTo>
                <a:lnTo>
                  <a:pt x="2112605" y="0"/>
                </a:lnTo>
                <a:lnTo>
                  <a:pt x="2112605" y="1859092"/>
                </a:lnTo>
                <a:lnTo>
                  <a:pt x="0" y="185909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8" id="8"/>
          <p:cNvSpPr/>
          <p:nvPr/>
        </p:nvSpPr>
        <p:spPr>
          <a:xfrm flipH="false" flipV="false" rot="-3117037">
            <a:off x="16099474" y="7952721"/>
            <a:ext cx="2112604" cy="1859092"/>
          </a:xfrm>
          <a:custGeom>
            <a:avLst/>
            <a:gdLst/>
            <a:ahLst/>
            <a:cxnLst/>
            <a:rect r="r" b="b" t="t" l="l"/>
            <a:pathLst>
              <a:path h="1859092" w="2112604">
                <a:moveTo>
                  <a:pt x="0" y="0"/>
                </a:moveTo>
                <a:lnTo>
                  <a:pt x="2112605" y="0"/>
                </a:lnTo>
                <a:lnTo>
                  <a:pt x="2112605" y="1859092"/>
                </a:lnTo>
                <a:lnTo>
                  <a:pt x="0" y="185909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9" id="9"/>
          <p:cNvSpPr/>
          <p:nvPr/>
        </p:nvSpPr>
        <p:spPr>
          <a:xfrm flipH="false" flipV="false" rot="-3117037">
            <a:off x="16099474" y="7952721"/>
            <a:ext cx="2112604" cy="1859092"/>
          </a:xfrm>
          <a:custGeom>
            <a:avLst/>
            <a:gdLst/>
            <a:ahLst/>
            <a:cxnLst/>
            <a:rect r="r" b="b" t="t" l="l"/>
            <a:pathLst>
              <a:path h="1859092" w="2112604">
                <a:moveTo>
                  <a:pt x="0" y="0"/>
                </a:moveTo>
                <a:lnTo>
                  <a:pt x="2112605" y="0"/>
                </a:lnTo>
                <a:lnTo>
                  <a:pt x="2112605" y="1859092"/>
                </a:lnTo>
                <a:lnTo>
                  <a:pt x="0" y="185909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grpSp>
        <p:nvGrpSpPr>
          <p:cNvPr name="Group 10" id="10"/>
          <p:cNvGrpSpPr/>
          <p:nvPr/>
        </p:nvGrpSpPr>
        <p:grpSpPr>
          <a:xfrm rot="0">
            <a:off x="1434569" y="2794292"/>
            <a:ext cx="14699626" cy="1019091"/>
            <a:chOff x="0" y="0"/>
            <a:chExt cx="19599501" cy="1358788"/>
          </a:xfrm>
        </p:grpSpPr>
        <p:sp>
          <p:nvSpPr>
            <p:cNvPr name="TextBox 11" id="11"/>
            <p:cNvSpPr txBox="true"/>
            <p:nvPr/>
          </p:nvSpPr>
          <p:spPr>
            <a:xfrm rot="0">
              <a:off x="0" y="-9525"/>
              <a:ext cx="19599501" cy="517525"/>
            </a:xfrm>
            <a:prstGeom prst="rect">
              <a:avLst/>
            </a:prstGeom>
          </p:spPr>
          <p:txBody>
            <a:bodyPr anchor="t" rtlCol="false" tIns="0" lIns="0" bIns="0" rIns="0">
              <a:spAutoFit/>
            </a:bodyPr>
            <a:lstStyle/>
            <a:p>
              <a:pPr algn="l" marL="0" indent="0" lvl="0">
                <a:lnSpc>
                  <a:spcPts val="3000"/>
                </a:lnSpc>
                <a:spcBef>
                  <a:spcPct val="0"/>
                </a:spcBef>
              </a:pPr>
            </a:p>
          </p:txBody>
        </p:sp>
        <p:sp>
          <p:nvSpPr>
            <p:cNvPr name="TextBox 12" id="12"/>
            <p:cNvSpPr txBox="true"/>
            <p:nvPr/>
          </p:nvSpPr>
          <p:spPr>
            <a:xfrm rot="0">
              <a:off x="0" y="811629"/>
              <a:ext cx="15344253" cy="547159"/>
            </a:xfrm>
            <a:prstGeom prst="rect">
              <a:avLst/>
            </a:prstGeom>
          </p:spPr>
          <p:txBody>
            <a:bodyPr anchor="t" rtlCol="false" tIns="0" lIns="0" bIns="0" rIns="0">
              <a:spAutoFit/>
            </a:bodyPr>
            <a:lstStyle/>
            <a:p>
              <a:pPr algn="l" marL="0" indent="0" lvl="0">
                <a:lnSpc>
                  <a:spcPts val="3499"/>
                </a:lnSpc>
              </a:pPr>
            </a:p>
          </p:txBody>
        </p:sp>
      </p:grpSp>
      <p:grpSp>
        <p:nvGrpSpPr>
          <p:cNvPr name="Group 13" id="13"/>
          <p:cNvGrpSpPr/>
          <p:nvPr/>
        </p:nvGrpSpPr>
        <p:grpSpPr>
          <a:xfrm rot="0">
            <a:off x="1028700" y="2242679"/>
            <a:ext cx="7755681" cy="2122317"/>
            <a:chOff x="0" y="0"/>
            <a:chExt cx="10340909" cy="2829756"/>
          </a:xfrm>
        </p:grpSpPr>
        <p:sp>
          <p:nvSpPr>
            <p:cNvPr name="TextBox 14" id="14"/>
            <p:cNvSpPr txBox="true"/>
            <p:nvPr/>
          </p:nvSpPr>
          <p:spPr>
            <a:xfrm rot="0">
              <a:off x="0" y="-66675"/>
              <a:ext cx="10340909" cy="1356050"/>
            </a:xfrm>
            <a:prstGeom prst="rect">
              <a:avLst/>
            </a:prstGeom>
          </p:spPr>
          <p:txBody>
            <a:bodyPr anchor="t" rtlCol="false" tIns="0" lIns="0" bIns="0" rIns="0">
              <a:spAutoFit/>
            </a:bodyPr>
            <a:lstStyle/>
            <a:p>
              <a:pPr algn="ctr" marL="0" indent="0" lvl="0">
                <a:lnSpc>
                  <a:spcPts val="8262"/>
                </a:lnSpc>
              </a:pPr>
            </a:p>
          </p:txBody>
        </p:sp>
        <p:sp>
          <p:nvSpPr>
            <p:cNvPr name="TextBox 15" id="15"/>
            <p:cNvSpPr txBox="true"/>
            <p:nvPr/>
          </p:nvSpPr>
          <p:spPr>
            <a:xfrm rot="0">
              <a:off x="0" y="1740708"/>
              <a:ext cx="10340909" cy="413118"/>
            </a:xfrm>
            <a:prstGeom prst="rect">
              <a:avLst/>
            </a:prstGeom>
          </p:spPr>
          <p:txBody>
            <a:bodyPr anchor="t" rtlCol="false" tIns="0" lIns="0" bIns="0" rIns="0">
              <a:spAutoFit/>
            </a:bodyPr>
            <a:lstStyle/>
            <a:p>
              <a:pPr algn="l" marL="0" indent="0" lvl="0">
                <a:lnSpc>
                  <a:spcPts val="2383"/>
                </a:lnSpc>
                <a:spcBef>
                  <a:spcPct val="0"/>
                </a:spcBef>
              </a:pPr>
            </a:p>
          </p:txBody>
        </p:sp>
        <p:sp>
          <p:nvSpPr>
            <p:cNvPr name="TextBox 16" id="16"/>
            <p:cNvSpPr txBox="true"/>
            <p:nvPr/>
          </p:nvSpPr>
          <p:spPr>
            <a:xfrm rot="0">
              <a:off x="0" y="2385264"/>
              <a:ext cx="8095794" cy="444492"/>
            </a:xfrm>
            <a:prstGeom prst="rect">
              <a:avLst/>
            </a:prstGeom>
          </p:spPr>
          <p:txBody>
            <a:bodyPr anchor="t" rtlCol="false" tIns="0" lIns="0" bIns="0" rIns="0">
              <a:spAutoFit/>
            </a:bodyPr>
            <a:lstStyle/>
            <a:p>
              <a:pPr algn="l" marL="0" indent="0" lvl="0">
                <a:lnSpc>
                  <a:spcPts val="2780"/>
                </a:lnSpc>
              </a:pPr>
            </a:p>
          </p:txBody>
        </p:sp>
      </p:grpSp>
      <p:sp>
        <p:nvSpPr>
          <p:cNvPr name="TextBox 17" id="17"/>
          <p:cNvSpPr txBox="true"/>
          <p:nvPr/>
        </p:nvSpPr>
        <p:spPr>
          <a:xfrm rot="0">
            <a:off x="1028700" y="1145009"/>
            <a:ext cx="8694711" cy="7949358"/>
          </a:xfrm>
          <a:prstGeom prst="rect">
            <a:avLst/>
          </a:prstGeom>
        </p:spPr>
        <p:txBody>
          <a:bodyPr anchor="t" rtlCol="false" tIns="0" lIns="0" bIns="0" rIns="0">
            <a:spAutoFit/>
          </a:bodyPr>
          <a:lstStyle/>
          <a:p>
            <a:pPr algn="l">
              <a:lnSpc>
                <a:spcPts val="2723"/>
              </a:lnSpc>
            </a:pPr>
            <a:r>
              <a:rPr lang="en-US" sz="1945" b="true">
                <a:solidFill>
                  <a:srgbClr val="FF6161"/>
                </a:solidFill>
                <a:latin typeface="Helvetica World Bold"/>
                <a:ea typeface="Helvetica World Bold"/>
                <a:cs typeface="Helvetica World Bold"/>
                <a:sym typeface="Helvetica World Bold"/>
              </a:rPr>
              <a:t>File: test_point (Combine Frames – Read &amp; Ensure Blank Tree Frame)</a:t>
            </a:r>
          </a:p>
          <a:p>
            <a:pPr algn="l">
              <a:lnSpc>
                <a:spcPts val="2723"/>
              </a:lnSpc>
            </a:pPr>
            <a:r>
              <a:rPr lang="en-US" sz="1945">
                <a:solidFill>
                  <a:srgbClr val="FFFFFF"/>
                </a:solidFill>
                <a:latin typeface="Helvetica World"/>
                <a:ea typeface="Helvetica World"/>
                <a:cs typeface="Helvetica World"/>
                <a:sym typeface="Helvetica World"/>
              </a:rPr>
              <a:t>Purpose:</a:t>
            </a:r>
          </a:p>
          <a:p>
            <a:pPr algn="l">
              <a:lnSpc>
                <a:spcPts val="2723"/>
              </a:lnSpc>
            </a:pPr>
            <a:r>
              <a:rPr lang="en-US" sz="1945">
                <a:solidFill>
                  <a:srgbClr val="FFFFFF"/>
                </a:solidFill>
                <a:latin typeface="Helvetica World"/>
                <a:ea typeface="Helvetica World"/>
                <a:cs typeface="Helvetica World"/>
                <a:sym typeface="Helvetica World"/>
              </a:rPr>
              <a:t> Load all existing tree and Voronoi frames, and make sure the first tree frame (tree_0000.png) exists so the first combined frame starts empty.</a:t>
            </a:r>
          </a:p>
          <a:p>
            <a:pPr algn="l">
              <a:lnSpc>
                <a:spcPts val="2723"/>
              </a:lnSpc>
            </a:pPr>
            <a:r>
              <a:rPr lang="en-US" sz="1945">
                <a:solidFill>
                  <a:srgbClr val="FFFFFF"/>
                </a:solidFill>
                <a:latin typeface="Helvetica World"/>
                <a:ea typeface="Helvetica World"/>
                <a:cs typeface="Helvetica World"/>
                <a:sym typeface="Helvetica World"/>
              </a:rPr>
              <a:t>Steps:</a:t>
            </a:r>
          </a:p>
          <a:p>
            <a:pPr algn="l">
              <a:lnSpc>
                <a:spcPts val="2723"/>
              </a:lnSpc>
            </a:pPr>
            <a:r>
              <a:rPr lang="en-US" sz="1945">
                <a:solidFill>
                  <a:srgbClr val="FFFFFF"/>
                </a:solidFill>
                <a:latin typeface="Helvetica World"/>
                <a:ea typeface="Helvetica World"/>
                <a:cs typeface="Helvetica World"/>
                <a:sym typeface="Helvetica World"/>
              </a:rPr>
              <a:t>1️⃣ Load current frames</a:t>
            </a:r>
          </a:p>
          <a:p>
            <a:pPr algn="l" marL="420014" indent="-210007" lvl="1">
              <a:lnSpc>
                <a:spcPts val="2723"/>
              </a:lnSpc>
              <a:buFont typeface="Arial"/>
              <a:buChar char="•"/>
            </a:pPr>
            <a:r>
              <a:rPr lang="en-US" sz="1945">
                <a:solidFill>
                  <a:srgbClr val="FFFFFF"/>
                </a:solidFill>
                <a:latin typeface="Helvetica World"/>
                <a:ea typeface="Helvetica World"/>
                <a:cs typeface="Helvetica World"/>
                <a:sym typeface="Helvetica World"/>
              </a:rPr>
              <a:t>Uses glob and natsort to get sorted lists of tree frames and Voronoi frames.</a:t>
            </a:r>
          </a:p>
          <a:p>
            <a:pPr algn="l">
              <a:lnSpc>
                <a:spcPts val="2723"/>
              </a:lnSpc>
            </a:pPr>
            <a:r>
              <a:rPr lang="en-US" sz="1945">
                <a:solidFill>
                  <a:srgbClr val="FFFFFF"/>
                </a:solidFill>
                <a:latin typeface="Helvetica World"/>
                <a:ea typeface="Helvetica World"/>
                <a:cs typeface="Helvetica World"/>
                <a:sym typeface="Helvetica World"/>
              </a:rPr>
              <a:t>2️⃣ Check for first tree frame</a:t>
            </a:r>
          </a:p>
          <a:p>
            <a:pPr algn="l" marL="420014" indent="-210007" lvl="1">
              <a:lnSpc>
                <a:spcPts val="2723"/>
              </a:lnSpc>
              <a:buFont typeface="Arial"/>
              <a:buChar char="•"/>
            </a:pPr>
            <a:r>
              <a:rPr lang="en-US" sz="1945">
                <a:solidFill>
                  <a:srgbClr val="FFFFFF"/>
                </a:solidFill>
                <a:latin typeface="Helvetica World"/>
                <a:ea typeface="Helvetica World"/>
                <a:cs typeface="Helvetica World"/>
                <a:sym typeface="Helvetica World"/>
              </a:rPr>
              <a:t>Looks for tree_0000.png.</a:t>
            </a:r>
          </a:p>
          <a:p>
            <a:pPr algn="l">
              <a:lnSpc>
                <a:spcPts val="2723"/>
              </a:lnSpc>
            </a:pPr>
            <a:r>
              <a:rPr lang="en-US" sz="1945">
                <a:solidFill>
                  <a:srgbClr val="FFFFFF"/>
                </a:solidFill>
                <a:latin typeface="Helvetica World"/>
                <a:ea typeface="Helvetica World"/>
                <a:cs typeface="Helvetica World"/>
                <a:sym typeface="Helvetica World"/>
              </a:rPr>
              <a:t>3️⃣ Create blank frame if missing</a:t>
            </a:r>
          </a:p>
          <a:p>
            <a:pPr algn="l" marL="420014" indent="-210007" lvl="1">
              <a:lnSpc>
                <a:spcPts val="2723"/>
              </a:lnSpc>
              <a:buFont typeface="Arial"/>
              <a:buChar char="•"/>
            </a:pPr>
            <a:r>
              <a:rPr lang="en-US" sz="1945">
                <a:solidFill>
                  <a:srgbClr val="FFFFFF"/>
                </a:solidFill>
                <a:latin typeface="Helvetica World"/>
                <a:ea typeface="Helvetica World"/>
                <a:cs typeface="Helvetica World"/>
                <a:sym typeface="Helvetica World"/>
              </a:rPr>
              <a:t>If Voronoi frames exist, match the size of the first Voronoi frame.</a:t>
            </a:r>
          </a:p>
          <a:p>
            <a:pPr algn="l" marL="420014" indent="-210007" lvl="1">
              <a:lnSpc>
                <a:spcPts val="2723"/>
              </a:lnSpc>
              <a:buFont typeface="Arial"/>
              <a:buChar char="•"/>
            </a:pPr>
            <a:r>
              <a:rPr lang="en-US" sz="1945">
                <a:solidFill>
                  <a:srgbClr val="FFFFFF"/>
                </a:solidFill>
                <a:latin typeface="Helvetica World"/>
                <a:ea typeface="Helvetica World"/>
                <a:cs typeface="Helvetica World"/>
                <a:sym typeface="Helvetica World"/>
              </a:rPr>
              <a:t>If not, default to 800×600.</a:t>
            </a:r>
          </a:p>
          <a:p>
            <a:pPr algn="l" marL="420014" indent="-210007" lvl="1">
              <a:lnSpc>
                <a:spcPts val="2723"/>
              </a:lnSpc>
              <a:buFont typeface="Arial"/>
              <a:buChar char="•"/>
            </a:pPr>
            <a:r>
              <a:rPr lang="en-US" sz="1945">
                <a:solidFill>
                  <a:srgbClr val="FFFFFF"/>
                </a:solidFill>
                <a:latin typeface="Helvetica World"/>
                <a:ea typeface="Helvetica World"/>
                <a:cs typeface="Helvetica World"/>
                <a:sym typeface="Helvetica World"/>
              </a:rPr>
              <a:t>Cr</a:t>
            </a:r>
            <a:r>
              <a:rPr lang="en-US" sz="1945">
                <a:solidFill>
                  <a:srgbClr val="FFFFFF"/>
                </a:solidFill>
                <a:latin typeface="Helvetica World"/>
                <a:ea typeface="Helvetica World"/>
                <a:cs typeface="Helvetica World"/>
                <a:sym typeface="Helvetica World"/>
              </a:rPr>
              <a:t>eate a blank white RGBA image and save as tree_0000.png.</a:t>
            </a:r>
          </a:p>
          <a:p>
            <a:pPr algn="l" marL="420014" indent="-210007" lvl="1">
              <a:lnSpc>
                <a:spcPts val="2723"/>
              </a:lnSpc>
              <a:buFont typeface="Arial"/>
              <a:buChar char="•"/>
            </a:pPr>
            <a:r>
              <a:rPr lang="en-US" sz="1945">
                <a:solidFill>
                  <a:srgbClr val="FFFFFF"/>
                </a:solidFill>
                <a:latin typeface="Helvetica World"/>
                <a:ea typeface="Helvetica World"/>
                <a:cs typeface="Helvetica World"/>
                <a:sym typeface="Helvetica World"/>
              </a:rPr>
              <a:t>Print a confirmation of the new blank frame size.</a:t>
            </a:r>
          </a:p>
          <a:p>
            <a:pPr algn="l">
              <a:lnSpc>
                <a:spcPts val="2723"/>
              </a:lnSpc>
            </a:pPr>
            <a:r>
              <a:rPr lang="en-US" sz="1945">
                <a:solidFill>
                  <a:srgbClr val="FFFFFF"/>
                </a:solidFill>
                <a:latin typeface="Helvetica World"/>
                <a:ea typeface="Helvetica World"/>
                <a:cs typeface="Helvetica World"/>
                <a:sym typeface="Helvetica World"/>
              </a:rPr>
              <a:t>4️⃣ Refresh tree frame list</a:t>
            </a:r>
          </a:p>
          <a:p>
            <a:pPr algn="l" marL="420014" indent="-210007" lvl="1">
              <a:lnSpc>
                <a:spcPts val="2723"/>
              </a:lnSpc>
              <a:buFont typeface="Arial"/>
              <a:buChar char="•"/>
            </a:pPr>
            <a:r>
              <a:rPr lang="en-US" sz="1945">
                <a:solidFill>
                  <a:srgbClr val="FFFFFF"/>
                </a:solidFill>
                <a:latin typeface="Helvetica World"/>
                <a:ea typeface="Helvetica World"/>
                <a:cs typeface="Helvetica World"/>
                <a:sym typeface="Helvetica World"/>
              </a:rPr>
              <a:t>After adding the blank frame, reload and sort the tree frames to include it.</a:t>
            </a:r>
          </a:p>
          <a:p>
            <a:pPr algn="l">
              <a:lnSpc>
                <a:spcPts val="2723"/>
              </a:lnSpc>
            </a:pPr>
            <a:r>
              <a:rPr lang="en-US" sz="1945">
                <a:solidFill>
                  <a:srgbClr val="FFFFFF"/>
                </a:solidFill>
                <a:latin typeface="Helvetica World"/>
                <a:ea typeface="Helvetica World"/>
                <a:cs typeface="Helvetica World"/>
                <a:sym typeface="Helvetica World"/>
              </a:rPr>
              <a:t>5️⃣ Count frames</a:t>
            </a:r>
          </a:p>
          <a:p>
            <a:pPr algn="l" marL="420014" indent="-210007" lvl="1">
              <a:lnSpc>
                <a:spcPts val="2723"/>
              </a:lnSpc>
              <a:buFont typeface="Arial"/>
              <a:buChar char="•"/>
            </a:pPr>
            <a:r>
              <a:rPr lang="en-US" sz="1945">
                <a:solidFill>
                  <a:srgbClr val="FFFFFF"/>
                </a:solidFill>
                <a:latin typeface="Helvetica World"/>
                <a:ea typeface="Helvetica World"/>
                <a:cs typeface="Helvetica World"/>
                <a:sym typeface="Helvetica World"/>
              </a:rPr>
              <a:t>Store the number of tree frames (t) and Voronoi frames (v).</a:t>
            </a:r>
          </a:p>
          <a:p>
            <a:pPr algn="l">
              <a:lnSpc>
                <a:spcPts val="2723"/>
              </a:lnSpc>
            </a:pPr>
            <a:r>
              <a:rPr lang="en-US" sz="1945">
                <a:solidFill>
                  <a:srgbClr val="FFFFFF"/>
                </a:solidFill>
                <a:latin typeface="Helvetica World"/>
                <a:ea typeface="Helvetica World"/>
                <a:cs typeface="Helvetica World"/>
                <a:sym typeface="Helvetica World"/>
              </a:rPr>
              <a:t>6️⃣ Check for empty directories</a:t>
            </a:r>
          </a:p>
          <a:p>
            <a:pPr algn="l" marL="420014" indent="-210007" lvl="1">
              <a:lnSpc>
                <a:spcPts val="2723"/>
              </a:lnSpc>
              <a:buFont typeface="Arial"/>
              <a:buChar char="•"/>
            </a:pPr>
            <a:r>
              <a:rPr lang="en-US" sz="1945">
                <a:solidFill>
                  <a:srgbClr val="FFFFFF"/>
                </a:solidFill>
                <a:latin typeface="Helvetica World"/>
                <a:ea typeface="Helvetica World"/>
                <a:cs typeface="Helvetica World"/>
                <a:sym typeface="Helvetica World"/>
              </a:rPr>
              <a:t>If both lists are empty, print “No frames found.” and return an empty list.</a:t>
            </a:r>
          </a:p>
          <a:p>
            <a:pPr algn="l">
              <a:lnSpc>
                <a:spcPts val="2723"/>
              </a:lnSpc>
            </a:pPr>
          </a:p>
          <a:p>
            <a:pPr algn="l">
              <a:lnSpc>
                <a:spcPts val="2723"/>
              </a:lnSpc>
            </a:pPr>
          </a:p>
          <a:p>
            <a:pPr algn="l">
              <a:lnSpc>
                <a:spcPts val="2723"/>
              </a:lnSpc>
              <a:spcBef>
                <a:spcPct val="0"/>
              </a:spcBef>
            </a:pPr>
          </a:p>
        </p:txBody>
      </p:sp>
      <p:sp>
        <p:nvSpPr>
          <p:cNvPr name="Freeform 18" id="18"/>
          <p:cNvSpPr/>
          <p:nvPr/>
        </p:nvSpPr>
        <p:spPr>
          <a:xfrm flipH="false" flipV="false" rot="0">
            <a:off x="10043669" y="1841700"/>
            <a:ext cx="7215631" cy="6133287"/>
          </a:xfrm>
          <a:custGeom>
            <a:avLst/>
            <a:gdLst/>
            <a:ahLst/>
            <a:cxnLst/>
            <a:rect r="r" b="b" t="t" l="l"/>
            <a:pathLst>
              <a:path h="6133287" w="7215631">
                <a:moveTo>
                  <a:pt x="0" y="0"/>
                </a:moveTo>
                <a:lnTo>
                  <a:pt x="7215631" y="0"/>
                </a:lnTo>
                <a:lnTo>
                  <a:pt x="7215631" y="6133287"/>
                </a:lnTo>
                <a:lnTo>
                  <a:pt x="0" y="6133287"/>
                </a:lnTo>
                <a:lnTo>
                  <a:pt x="0" y="0"/>
                </a:lnTo>
                <a:close/>
              </a:path>
            </a:pathLst>
          </a:custGeom>
          <a:blipFill>
            <a:blip r:embed="rId4"/>
            <a:stretch>
              <a:fillRect l="0" t="0" r="0" b="0"/>
            </a:stretch>
          </a:blipFill>
        </p:spPr>
      </p:sp>
    </p:spTree>
  </p:cSld>
  <p:clrMapOvr>
    <a:masterClrMapping/>
  </p:clrMapOvr>
</p:sld>
</file>

<file path=ppt/slides/slide186.xml><?xml version="1.0" encoding="utf-8"?>
<p:sld xmlns:p="http://schemas.openxmlformats.org/presentationml/2006/main" xmlns:a="http://schemas.openxmlformats.org/drawingml/2006/main" xmlns:r="http://schemas.openxmlformats.org/officeDocument/2006/relationships">
  <p:cSld>
    <p:bg>
      <p:bgPr>
        <a:solidFill>
          <a:srgbClr val="1E1E3F"/>
        </a:solidFill>
      </p:bgPr>
    </p:bg>
    <p:spTree>
      <p:nvGrpSpPr>
        <p:cNvPr id="1" name=""/>
        <p:cNvGrpSpPr/>
        <p:nvPr/>
      </p:nvGrpSpPr>
      <p:grpSpPr>
        <a:xfrm>
          <a:off x="0" y="0"/>
          <a:ext cx="0" cy="0"/>
          <a:chOff x="0" y="0"/>
          <a:chExt cx="0" cy="0"/>
        </a:xfrm>
      </p:grpSpPr>
      <p:grpSp>
        <p:nvGrpSpPr>
          <p:cNvPr name="Group 2" id="2"/>
          <p:cNvGrpSpPr/>
          <p:nvPr/>
        </p:nvGrpSpPr>
        <p:grpSpPr>
          <a:xfrm rot="0">
            <a:off x="666750" y="666750"/>
            <a:ext cx="16954500" cy="8953500"/>
            <a:chOff x="0" y="0"/>
            <a:chExt cx="4465383" cy="2358123"/>
          </a:xfrm>
        </p:grpSpPr>
        <p:sp>
          <p:nvSpPr>
            <p:cNvPr name="Freeform 3" id="3"/>
            <p:cNvSpPr/>
            <p:nvPr/>
          </p:nvSpPr>
          <p:spPr>
            <a:xfrm flipH="false" flipV="false" rot="0">
              <a:off x="0" y="0"/>
              <a:ext cx="4465383" cy="2358124"/>
            </a:xfrm>
            <a:custGeom>
              <a:avLst/>
              <a:gdLst/>
              <a:ahLst/>
              <a:cxnLst/>
              <a:rect r="r" b="b" t="t" l="l"/>
              <a:pathLst>
                <a:path h="2358124" w="4465383">
                  <a:moveTo>
                    <a:pt x="20548" y="0"/>
                  </a:moveTo>
                  <a:lnTo>
                    <a:pt x="4444835" y="0"/>
                  </a:lnTo>
                  <a:cubicBezTo>
                    <a:pt x="4456183" y="0"/>
                    <a:pt x="4465383" y="9200"/>
                    <a:pt x="4465383" y="20548"/>
                  </a:cubicBezTo>
                  <a:lnTo>
                    <a:pt x="4465383" y="2337575"/>
                  </a:lnTo>
                  <a:cubicBezTo>
                    <a:pt x="4465383" y="2348924"/>
                    <a:pt x="4456183" y="2358124"/>
                    <a:pt x="4444835" y="2358124"/>
                  </a:cubicBezTo>
                  <a:lnTo>
                    <a:pt x="20548" y="2358124"/>
                  </a:lnTo>
                  <a:cubicBezTo>
                    <a:pt x="9200" y="2358124"/>
                    <a:pt x="0" y="2348924"/>
                    <a:pt x="0" y="2337575"/>
                  </a:cubicBezTo>
                  <a:lnTo>
                    <a:pt x="0" y="20548"/>
                  </a:lnTo>
                  <a:cubicBezTo>
                    <a:pt x="0" y="9200"/>
                    <a:pt x="9200" y="0"/>
                    <a:pt x="20548" y="0"/>
                  </a:cubicBezTo>
                  <a:close/>
                </a:path>
              </a:pathLst>
            </a:custGeom>
            <a:solidFill>
              <a:srgbClr val="4F5AAF"/>
            </a:solidFill>
            <a:ln cap="rnd">
              <a:noFill/>
              <a:prstDash val="solid"/>
              <a:round/>
            </a:ln>
          </p:spPr>
        </p:sp>
        <p:sp>
          <p:nvSpPr>
            <p:cNvPr name="TextBox 4" id="4"/>
            <p:cNvSpPr txBox="true"/>
            <p:nvPr/>
          </p:nvSpPr>
          <p:spPr>
            <a:xfrm>
              <a:off x="0" y="-57150"/>
              <a:ext cx="4465383" cy="2415273"/>
            </a:xfrm>
            <a:prstGeom prst="rect">
              <a:avLst/>
            </a:prstGeom>
          </p:spPr>
          <p:txBody>
            <a:bodyPr anchor="ctr" rtlCol="false" tIns="50800" lIns="50800" bIns="50800" rIns="50800"/>
            <a:lstStyle/>
            <a:p>
              <a:pPr algn="ctr" marL="0" indent="0" lvl="0">
                <a:lnSpc>
                  <a:spcPts val="3359"/>
                </a:lnSpc>
                <a:spcBef>
                  <a:spcPct val="0"/>
                </a:spcBef>
              </a:pPr>
            </a:p>
          </p:txBody>
        </p:sp>
      </p:grpSp>
      <p:sp>
        <p:nvSpPr>
          <p:cNvPr name="Freeform 5" id="5"/>
          <p:cNvSpPr/>
          <p:nvPr/>
        </p:nvSpPr>
        <p:spPr>
          <a:xfrm flipH="false" flipV="false" rot="-3117037">
            <a:off x="16099474" y="7952721"/>
            <a:ext cx="2112604" cy="1859092"/>
          </a:xfrm>
          <a:custGeom>
            <a:avLst/>
            <a:gdLst/>
            <a:ahLst/>
            <a:cxnLst/>
            <a:rect r="r" b="b" t="t" l="l"/>
            <a:pathLst>
              <a:path h="1859092" w="2112604">
                <a:moveTo>
                  <a:pt x="0" y="0"/>
                </a:moveTo>
                <a:lnTo>
                  <a:pt x="2112605" y="0"/>
                </a:lnTo>
                <a:lnTo>
                  <a:pt x="2112605" y="1859092"/>
                </a:lnTo>
                <a:lnTo>
                  <a:pt x="0" y="185909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6" id="6"/>
          <p:cNvSpPr/>
          <p:nvPr/>
        </p:nvSpPr>
        <p:spPr>
          <a:xfrm flipH="false" flipV="false" rot="-3117037">
            <a:off x="16099474" y="7952721"/>
            <a:ext cx="2112604" cy="1859092"/>
          </a:xfrm>
          <a:custGeom>
            <a:avLst/>
            <a:gdLst/>
            <a:ahLst/>
            <a:cxnLst/>
            <a:rect r="r" b="b" t="t" l="l"/>
            <a:pathLst>
              <a:path h="1859092" w="2112604">
                <a:moveTo>
                  <a:pt x="0" y="0"/>
                </a:moveTo>
                <a:lnTo>
                  <a:pt x="2112605" y="0"/>
                </a:lnTo>
                <a:lnTo>
                  <a:pt x="2112605" y="1859092"/>
                </a:lnTo>
                <a:lnTo>
                  <a:pt x="0" y="185909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7" id="7"/>
          <p:cNvSpPr/>
          <p:nvPr/>
        </p:nvSpPr>
        <p:spPr>
          <a:xfrm flipH="false" flipV="false" rot="-3117037">
            <a:off x="16099474" y="7952721"/>
            <a:ext cx="2112604" cy="1859092"/>
          </a:xfrm>
          <a:custGeom>
            <a:avLst/>
            <a:gdLst/>
            <a:ahLst/>
            <a:cxnLst/>
            <a:rect r="r" b="b" t="t" l="l"/>
            <a:pathLst>
              <a:path h="1859092" w="2112604">
                <a:moveTo>
                  <a:pt x="0" y="0"/>
                </a:moveTo>
                <a:lnTo>
                  <a:pt x="2112605" y="0"/>
                </a:lnTo>
                <a:lnTo>
                  <a:pt x="2112605" y="1859092"/>
                </a:lnTo>
                <a:lnTo>
                  <a:pt x="0" y="185909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8" id="8"/>
          <p:cNvSpPr/>
          <p:nvPr/>
        </p:nvSpPr>
        <p:spPr>
          <a:xfrm flipH="false" flipV="false" rot="-3117037">
            <a:off x="16099474" y="7952721"/>
            <a:ext cx="2112604" cy="1859092"/>
          </a:xfrm>
          <a:custGeom>
            <a:avLst/>
            <a:gdLst/>
            <a:ahLst/>
            <a:cxnLst/>
            <a:rect r="r" b="b" t="t" l="l"/>
            <a:pathLst>
              <a:path h="1859092" w="2112604">
                <a:moveTo>
                  <a:pt x="0" y="0"/>
                </a:moveTo>
                <a:lnTo>
                  <a:pt x="2112605" y="0"/>
                </a:lnTo>
                <a:lnTo>
                  <a:pt x="2112605" y="1859092"/>
                </a:lnTo>
                <a:lnTo>
                  <a:pt x="0" y="185909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9" id="9"/>
          <p:cNvSpPr/>
          <p:nvPr/>
        </p:nvSpPr>
        <p:spPr>
          <a:xfrm flipH="false" flipV="false" rot="-3117037">
            <a:off x="16099474" y="7952721"/>
            <a:ext cx="2112604" cy="1859092"/>
          </a:xfrm>
          <a:custGeom>
            <a:avLst/>
            <a:gdLst/>
            <a:ahLst/>
            <a:cxnLst/>
            <a:rect r="r" b="b" t="t" l="l"/>
            <a:pathLst>
              <a:path h="1859092" w="2112604">
                <a:moveTo>
                  <a:pt x="0" y="0"/>
                </a:moveTo>
                <a:lnTo>
                  <a:pt x="2112605" y="0"/>
                </a:lnTo>
                <a:lnTo>
                  <a:pt x="2112605" y="1859092"/>
                </a:lnTo>
                <a:lnTo>
                  <a:pt x="0" y="185909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grpSp>
        <p:nvGrpSpPr>
          <p:cNvPr name="Group 10" id="10"/>
          <p:cNvGrpSpPr/>
          <p:nvPr/>
        </p:nvGrpSpPr>
        <p:grpSpPr>
          <a:xfrm rot="0">
            <a:off x="1434569" y="2794292"/>
            <a:ext cx="14699626" cy="1019091"/>
            <a:chOff x="0" y="0"/>
            <a:chExt cx="19599501" cy="1358788"/>
          </a:xfrm>
        </p:grpSpPr>
        <p:sp>
          <p:nvSpPr>
            <p:cNvPr name="TextBox 11" id="11"/>
            <p:cNvSpPr txBox="true"/>
            <p:nvPr/>
          </p:nvSpPr>
          <p:spPr>
            <a:xfrm rot="0">
              <a:off x="0" y="-9525"/>
              <a:ext cx="19599501" cy="517525"/>
            </a:xfrm>
            <a:prstGeom prst="rect">
              <a:avLst/>
            </a:prstGeom>
          </p:spPr>
          <p:txBody>
            <a:bodyPr anchor="t" rtlCol="false" tIns="0" lIns="0" bIns="0" rIns="0">
              <a:spAutoFit/>
            </a:bodyPr>
            <a:lstStyle/>
            <a:p>
              <a:pPr algn="l" marL="0" indent="0" lvl="0">
                <a:lnSpc>
                  <a:spcPts val="3000"/>
                </a:lnSpc>
                <a:spcBef>
                  <a:spcPct val="0"/>
                </a:spcBef>
              </a:pPr>
            </a:p>
          </p:txBody>
        </p:sp>
        <p:sp>
          <p:nvSpPr>
            <p:cNvPr name="TextBox 12" id="12"/>
            <p:cNvSpPr txBox="true"/>
            <p:nvPr/>
          </p:nvSpPr>
          <p:spPr>
            <a:xfrm rot="0">
              <a:off x="0" y="811629"/>
              <a:ext cx="15344253" cy="547159"/>
            </a:xfrm>
            <a:prstGeom prst="rect">
              <a:avLst/>
            </a:prstGeom>
          </p:spPr>
          <p:txBody>
            <a:bodyPr anchor="t" rtlCol="false" tIns="0" lIns="0" bIns="0" rIns="0">
              <a:spAutoFit/>
            </a:bodyPr>
            <a:lstStyle/>
            <a:p>
              <a:pPr algn="l" marL="0" indent="0" lvl="0">
                <a:lnSpc>
                  <a:spcPts val="3499"/>
                </a:lnSpc>
              </a:pPr>
            </a:p>
          </p:txBody>
        </p:sp>
      </p:grpSp>
      <p:grpSp>
        <p:nvGrpSpPr>
          <p:cNvPr name="Group 13" id="13"/>
          <p:cNvGrpSpPr/>
          <p:nvPr/>
        </p:nvGrpSpPr>
        <p:grpSpPr>
          <a:xfrm rot="0">
            <a:off x="1028700" y="2242679"/>
            <a:ext cx="7755681" cy="2122317"/>
            <a:chOff x="0" y="0"/>
            <a:chExt cx="10340909" cy="2829756"/>
          </a:xfrm>
        </p:grpSpPr>
        <p:sp>
          <p:nvSpPr>
            <p:cNvPr name="TextBox 14" id="14"/>
            <p:cNvSpPr txBox="true"/>
            <p:nvPr/>
          </p:nvSpPr>
          <p:spPr>
            <a:xfrm rot="0">
              <a:off x="0" y="-66675"/>
              <a:ext cx="10340909" cy="1356050"/>
            </a:xfrm>
            <a:prstGeom prst="rect">
              <a:avLst/>
            </a:prstGeom>
          </p:spPr>
          <p:txBody>
            <a:bodyPr anchor="t" rtlCol="false" tIns="0" lIns="0" bIns="0" rIns="0">
              <a:spAutoFit/>
            </a:bodyPr>
            <a:lstStyle/>
            <a:p>
              <a:pPr algn="ctr" marL="0" indent="0" lvl="0">
                <a:lnSpc>
                  <a:spcPts val="8262"/>
                </a:lnSpc>
              </a:pPr>
            </a:p>
          </p:txBody>
        </p:sp>
        <p:sp>
          <p:nvSpPr>
            <p:cNvPr name="TextBox 15" id="15"/>
            <p:cNvSpPr txBox="true"/>
            <p:nvPr/>
          </p:nvSpPr>
          <p:spPr>
            <a:xfrm rot="0">
              <a:off x="0" y="1740708"/>
              <a:ext cx="10340909" cy="413118"/>
            </a:xfrm>
            <a:prstGeom prst="rect">
              <a:avLst/>
            </a:prstGeom>
          </p:spPr>
          <p:txBody>
            <a:bodyPr anchor="t" rtlCol="false" tIns="0" lIns="0" bIns="0" rIns="0">
              <a:spAutoFit/>
            </a:bodyPr>
            <a:lstStyle/>
            <a:p>
              <a:pPr algn="l" marL="0" indent="0" lvl="0">
                <a:lnSpc>
                  <a:spcPts val="2383"/>
                </a:lnSpc>
                <a:spcBef>
                  <a:spcPct val="0"/>
                </a:spcBef>
              </a:pPr>
            </a:p>
          </p:txBody>
        </p:sp>
        <p:sp>
          <p:nvSpPr>
            <p:cNvPr name="TextBox 16" id="16"/>
            <p:cNvSpPr txBox="true"/>
            <p:nvPr/>
          </p:nvSpPr>
          <p:spPr>
            <a:xfrm rot="0">
              <a:off x="0" y="2385264"/>
              <a:ext cx="8095794" cy="444492"/>
            </a:xfrm>
            <a:prstGeom prst="rect">
              <a:avLst/>
            </a:prstGeom>
          </p:spPr>
          <p:txBody>
            <a:bodyPr anchor="t" rtlCol="false" tIns="0" lIns="0" bIns="0" rIns="0">
              <a:spAutoFit/>
            </a:bodyPr>
            <a:lstStyle/>
            <a:p>
              <a:pPr algn="l" marL="0" indent="0" lvl="0">
                <a:lnSpc>
                  <a:spcPts val="2780"/>
                </a:lnSpc>
              </a:pPr>
            </a:p>
          </p:txBody>
        </p:sp>
      </p:grpSp>
      <p:sp>
        <p:nvSpPr>
          <p:cNvPr name="TextBox 17" id="17"/>
          <p:cNvSpPr txBox="true"/>
          <p:nvPr/>
        </p:nvSpPr>
        <p:spPr>
          <a:xfrm rot="0">
            <a:off x="1028700" y="1215360"/>
            <a:ext cx="8621297" cy="8144307"/>
          </a:xfrm>
          <a:prstGeom prst="rect">
            <a:avLst/>
          </a:prstGeom>
        </p:spPr>
        <p:txBody>
          <a:bodyPr anchor="t" rtlCol="false" tIns="0" lIns="0" bIns="0" rIns="0">
            <a:spAutoFit/>
          </a:bodyPr>
          <a:lstStyle/>
          <a:p>
            <a:pPr algn="l">
              <a:lnSpc>
                <a:spcPts val="2587"/>
              </a:lnSpc>
            </a:pPr>
            <a:r>
              <a:rPr lang="en-US" sz="1848">
                <a:solidFill>
                  <a:srgbClr val="FFFFFF"/>
                </a:solidFill>
                <a:latin typeface="Helvetica World"/>
                <a:ea typeface="Helvetica World"/>
                <a:cs typeface="Helvetica World"/>
                <a:sym typeface="Helvetica World"/>
              </a:rPr>
              <a:t>Fix Frame Lengths by Repeating Last Frame</a:t>
            </a:r>
          </a:p>
          <a:p>
            <a:pPr algn="l">
              <a:lnSpc>
                <a:spcPts val="2587"/>
              </a:lnSpc>
            </a:pPr>
            <a:r>
              <a:rPr lang="en-US" sz="1848">
                <a:solidFill>
                  <a:srgbClr val="FFFFFF"/>
                </a:solidFill>
                <a:latin typeface="Helvetica World"/>
                <a:ea typeface="Helvetica World"/>
                <a:cs typeface="Helvetica World"/>
                <a:sym typeface="Helvetica World"/>
              </a:rPr>
              <a:t>Purpose:</a:t>
            </a:r>
          </a:p>
          <a:p>
            <a:pPr algn="l">
              <a:lnSpc>
                <a:spcPts val="2587"/>
              </a:lnSpc>
            </a:pPr>
            <a:r>
              <a:rPr lang="en-US" sz="1848">
                <a:solidFill>
                  <a:srgbClr val="FFFFFF"/>
                </a:solidFill>
                <a:latin typeface="Helvetica World"/>
                <a:ea typeface="Helvetica World"/>
                <a:cs typeface="Helvetica World"/>
                <a:sym typeface="Helvetica World"/>
              </a:rPr>
              <a:t> Ensure the number of tree frames matches the number of Voronoi frames, so that each combined frame has both images.</a:t>
            </a:r>
          </a:p>
          <a:p>
            <a:pPr algn="l">
              <a:lnSpc>
                <a:spcPts val="2587"/>
              </a:lnSpc>
            </a:pPr>
            <a:r>
              <a:rPr lang="en-US" sz="1848">
                <a:solidFill>
                  <a:srgbClr val="FFFFFF"/>
                </a:solidFill>
                <a:latin typeface="Helvetica World"/>
                <a:ea typeface="Helvetica World"/>
                <a:cs typeface="Helvetica World"/>
                <a:sym typeface="Helvetica World"/>
              </a:rPr>
              <a:t>Steps:</a:t>
            </a:r>
          </a:p>
          <a:p>
            <a:pPr algn="l">
              <a:lnSpc>
                <a:spcPts val="2587"/>
              </a:lnSpc>
            </a:pPr>
            <a:r>
              <a:rPr lang="en-US" sz="1848">
                <a:solidFill>
                  <a:srgbClr val="FFFFFF"/>
                </a:solidFill>
                <a:latin typeface="Helvetica World"/>
                <a:ea typeface="Helvetica World"/>
                <a:cs typeface="Helvetica World"/>
                <a:sym typeface="Helvetica World"/>
              </a:rPr>
              <a:t>1️⃣ Check if Voronoi frames exceed tree frames (v &gt; t)</a:t>
            </a:r>
          </a:p>
          <a:p>
            <a:pPr algn="l" marL="399054" indent="-199527" lvl="1">
              <a:lnSpc>
                <a:spcPts val="2587"/>
              </a:lnSpc>
              <a:buFont typeface="Arial"/>
              <a:buChar char="•"/>
            </a:pPr>
            <a:r>
              <a:rPr lang="en-US" sz="1848">
                <a:solidFill>
                  <a:srgbClr val="FFFFFF"/>
                </a:solidFill>
                <a:latin typeface="Helvetica World"/>
                <a:ea typeface="Helvetica World"/>
                <a:cs typeface="Helvetica World"/>
                <a:sym typeface="Helvetica World"/>
              </a:rPr>
              <a:t>Take the last tree frame and append it repeatedly until the number of tree frames equals Voronoi frames.</a:t>
            </a:r>
          </a:p>
          <a:p>
            <a:pPr algn="l" marL="399054" indent="-199527" lvl="1">
              <a:lnSpc>
                <a:spcPts val="2587"/>
              </a:lnSpc>
              <a:buFont typeface="Arial"/>
              <a:buChar char="•"/>
            </a:pPr>
            <a:r>
              <a:rPr lang="en-US" sz="1848">
                <a:solidFill>
                  <a:srgbClr val="FFFFFF"/>
                </a:solidFill>
                <a:latin typeface="Helvetica World"/>
                <a:ea typeface="Helvetica World"/>
                <a:cs typeface="Helvetica World"/>
                <a:sym typeface="Helvetica World"/>
              </a:rPr>
              <a:t>Print a message showing the extension.</a:t>
            </a:r>
          </a:p>
          <a:p>
            <a:pPr algn="l">
              <a:lnSpc>
                <a:spcPts val="2587"/>
              </a:lnSpc>
            </a:pPr>
            <a:r>
              <a:rPr lang="en-US" sz="1848">
                <a:solidFill>
                  <a:srgbClr val="FFFFFF"/>
                </a:solidFill>
                <a:latin typeface="Helvetica World"/>
                <a:ea typeface="Helvetica World"/>
                <a:cs typeface="Helvetica World"/>
                <a:sym typeface="Helvetica World"/>
              </a:rPr>
              <a:t>2️⃣ Check if tree frames exceed Voronoi frames (t &gt; v)</a:t>
            </a:r>
          </a:p>
          <a:p>
            <a:pPr algn="l" marL="399054" indent="-199527" lvl="1">
              <a:lnSpc>
                <a:spcPts val="2587"/>
              </a:lnSpc>
              <a:buFont typeface="Arial"/>
              <a:buChar char="•"/>
            </a:pPr>
            <a:r>
              <a:rPr lang="en-US" sz="1848">
                <a:solidFill>
                  <a:srgbClr val="FFFFFF"/>
                </a:solidFill>
                <a:latin typeface="Helvetica World"/>
                <a:ea typeface="Helvetica World"/>
                <a:cs typeface="Helvetica World"/>
                <a:sym typeface="Helvetica World"/>
              </a:rPr>
              <a:t>If no Voronoi frames exist yet, create a blank Voronoi frame:</a:t>
            </a:r>
          </a:p>
          <a:p>
            <a:pPr algn="l" marL="798107" indent="-266036" lvl="2">
              <a:lnSpc>
                <a:spcPts val="2587"/>
              </a:lnSpc>
              <a:buFont typeface="Arial"/>
              <a:buChar char="⚬"/>
            </a:pPr>
            <a:r>
              <a:rPr lang="en-US" sz="1848">
                <a:solidFill>
                  <a:srgbClr val="FFFFFF"/>
                </a:solidFill>
                <a:latin typeface="Helvetica World"/>
                <a:ea typeface="Helvetica World"/>
                <a:cs typeface="Helvetica World"/>
                <a:sym typeface="Helvetica World"/>
              </a:rPr>
              <a:t>Size it like the first tree frame (or 800×600 by default).</a:t>
            </a:r>
          </a:p>
          <a:p>
            <a:pPr algn="l" marL="798107" indent="-266036" lvl="2">
              <a:lnSpc>
                <a:spcPts val="2587"/>
              </a:lnSpc>
              <a:buFont typeface="Arial"/>
              <a:buChar char="⚬"/>
            </a:pPr>
            <a:r>
              <a:rPr lang="en-US" sz="1848">
                <a:solidFill>
                  <a:srgbClr val="FFFFFF"/>
                </a:solidFill>
                <a:latin typeface="Helvetica World"/>
                <a:ea typeface="Helvetica World"/>
                <a:cs typeface="Helvetica World"/>
                <a:sym typeface="Helvetica World"/>
              </a:rPr>
              <a:t>Save it as voronoi_0000.png.</a:t>
            </a:r>
          </a:p>
          <a:p>
            <a:pPr algn="l" marL="399054" indent="-199527" lvl="1">
              <a:lnSpc>
                <a:spcPts val="2587"/>
              </a:lnSpc>
              <a:buFont typeface="Arial"/>
              <a:buChar char="•"/>
            </a:pPr>
            <a:r>
              <a:rPr lang="en-US" sz="1848">
                <a:solidFill>
                  <a:srgbClr val="FFFFFF"/>
                </a:solidFill>
                <a:latin typeface="Helvetica World"/>
                <a:ea typeface="Helvetica World"/>
                <a:cs typeface="Helvetica World"/>
                <a:sym typeface="Helvetica World"/>
              </a:rPr>
              <a:t>Reload Voronoi frames list.</a:t>
            </a:r>
          </a:p>
          <a:p>
            <a:pPr algn="l">
              <a:lnSpc>
                <a:spcPts val="2587"/>
              </a:lnSpc>
            </a:pPr>
            <a:r>
              <a:rPr lang="en-US" sz="1848">
                <a:solidFill>
                  <a:srgbClr val="FFFFFF"/>
                </a:solidFill>
                <a:latin typeface="Helvetica World"/>
                <a:ea typeface="Helvetica World"/>
                <a:cs typeface="Helvetica World"/>
                <a:sym typeface="Helvetica World"/>
              </a:rPr>
              <a:t>3️⃣ Repeat last Voronoi frame</a:t>
            </a:r>
          </a:p>
          <a:p>
            <a:pPr algn="l" marL="399054" indent="-199527" lvl="1">
              <a:lnSpc>
                <a:spcPts val="2587"/>
              </a:lnSpc>
              <a:buFont typeface="Arial"/>
              <a:buChar char="•"/>
            </a:pPr>
            <a:r>
              <a:rPr lang="en-US" sz="1848">
                <a:solidFill>
                  <a:srgbClr val="FFFFFF"/>
                </a:solidFill>
                <a:latin typeface="Helvetica World"/>
                <a:ea typeface="Helvetica World"/>
                <a:cs typeface="Helvetica World"/>
                <a:sym typeface="Helvetica World"/>
              </a:rPr>
              <a:t>App</a:t>
            </a:r>
            <a:r>
              <a:rPr lang="en-US" sz="1848">
                <a:solidFill>
                  <a:srgbClr val="FFFFFF"/>
                </a:solidFill>
                <a:latin typeface="Helvetica World"/>
                <a:ea typeface="Helvetica World"/>
                <a:cs typeface="Helvetica World"/>
                <a:sym typeface="Helvetica World"/>
              </a:rPr>
              <a:t>end the last Voronoi frame repeatedly until the lengths match the tree frames.</a:t>
            </a:r>
          </a:p>
          <a:p>
            <a:pPr algn="l" marL="399054" indent="-199527" lvl="1">
              <a:lnSpc>
                <a:spcPts val="2587"/>
              </a:lnSpc>
              <a:buFont typeface="Arial"/>
              <a:buChar char="•"/>
            </a:pPr>
            <a:r>
              <a:rPr lang="en-US" sz="1848">
                <a:solidFill>
                  <a:srgbClr val="FFFFFF"/>
                </a:solidFill>
                <a:latin typeface="Helvetica World"/>
                <a:ea typeface="Helvetica World"/>
                <a:cs typeface="Helvetica World"/>
                <a:sym typeface="Helvetica World"/>
              </a:rPr>
              <a:t>Print a message showing the extension.</a:t>
            </a:r>
          </a:p>
          <a:p>
            <a:pPr algn="l">
              <a:lnSpc>
                <a:spcPts val="2587"/>
              </a:lnSpc>
            </a:pPr>
            <a:r>
              <a:rPr lang="en-US" sz="1848">
                <a:solidFill>
                  <a:srgbClr val="FFFFFF"/>
                </a:solidFill>
                <a:latin typeface="Helvetica World"/>
                <a:ea typeface="Helvetica World"/>
                <a:cs typeface="Helvetica World"/>
                <a:sym typeface="Helvetica World"/>
              </a:rPr>
              <a:t>Result:</a:t>
            </a:r>
          </a:p>
          <a:p>
            <a:pPr algn="l">
              <a:lnSpc>
                <a:spcPts val="2587"/>
              </a:lnSpc>
            </a:pPr>
            <a:r>
              <a:rPr lang="en-US" sz="1848">
                <a:solidFill>
                  <a:srgbClr val="FFFFFF"/>
                </a:solidFill>
                <a:latin typeface="Helvetica World"/>
                <a:ea typeface="Helvetica World"/>
                <a:cs typeface="Helvetica World"/>
                <a:sym typeface="Helvetica World"/>
              </a:rPr>
              <a:t> Both frame lists now have equal length, which is required for proper side-by-side combination.</a:t>
            </a:r>
          </a:p>
          <a:p>
            <a:pPr algn="l" marL="399054" indent="-199527" lvl="1">
              <a:lnSpc>
                <a:spcPts val="2587"/>
              </a:lnSpc>
              <a:buFont typeface="Arial"/>
              <a:buChar char="•"/>
            </a:pPr>
            <a:r>
              <a:rPr lang="en-US" sz="1848">
                <a:solidFill>
                  <a:srgbClr val="FFFFFF"/>
                </a:solidFill>
                <a:latin typeface="Helvetica World"/>
                <a:ea typeface="Helvetica World"/>
                <a:cs typeface="Helvetica World"/>
                <a:sym typeface="Helvetica World"/>
              </a:rPr>
              <a:t>.</a:t>
            </a:r>
          </a:p>
          <a:p>
            <a:pPr algn="l">
              <a:lnSpc>
                <a:spcPts val="2587"/>
              </a:lnSpc>
            </a:pPr>
          </a:p>
          <a:p>
            <a:pPr algn="l">
              <a:lnSpc>
                <a:spcPts val="2587"/>
              </a:lnSpc>
            </a:pPr>
          </a:p>
          <a:p>
            <a:pPr algn="l">
              <a:lnSpc>
                <a:spcPts val="2587"/>
              </a:lnSpc>
              <a:spcBef>
                <a:spcPct val="0"/>
              </a:spcBef>
            </a:pPr>
          </a:p>
        </p:txBody>
      </p:sp>
      <p:sp>
        <p:nvSpPr>
          <p:cNvPr name="Freeform 18" id="18"/>
          <p:cNvSpPr/>
          <p:nvPr/>
        </p:nvSpPr>
        <p:spPr>
          <a:xfrm flipH="false" flipV="false" rot="0">
            <a:off x="9853459" y="1871016"/>
            <a:ext cx="7767791" cy="6010328"/>
          </a:xfrm>
          <a:custGeom>
            <a:avLst/>
            <a:gdLst/>
            <a:ahLst/>
            <a:cxnLst/>
            <a:rect r="r" b="b" t="t" l="l"/>
            <a:pathLst>
              <a:path h="6010328" w="7767791">
                <a:moveTo>
                  <a:pt x="0" y="0"/>
                </a:moveTo>
                <a:lnTo>
                  <a:pt x="7767791" y="0"/>
                </a:lnTo>
                <a:lnTo>
                  <a:pt x="7767791" y="6010329"/>
                </a:lnTo>
                <a:lnTo>
                  <a:pt x="0" y="6010329"/>
                </a:lnTo>
                <a:lnTo>
                  <a:pt x="0" y="0"/>
                </a:lnTo>
                <a:close/>
              </a:path>
            </a:pathLst>
          </a:custGeom>
          <a:blipFill>
            <a:blip r:embed="rId4"/>
            <a:stretch>
              <a:fillRect l="0" t="0" r="0" b="0"/>
            </a:stretch>
          </a:blipFill>
        </p:spPr>
      </p:sp>
    </p:spTree>
  </p:cSld>
  <p:clrMapOvr>
    <a:masterClrMapping/>
  </p:clrMapOvr>
</p:sld>
</file>

<file path=ppt/slides/slide187.xml><?xml version="1.0" encoding="utf-8"?>
<p:sld xmlns:p="http://schemas.openxmlformats.org/presentationml/2006/main" xmlns:a="http://schemas.openxmlformats.org/drawingml/2006/main" xmlns:r="http://schemas.openxmlformats.org/officeDocument/2006/relationships">
  <p:cSld>
    <p:bg>
      <p:bgPr>
        <a:solidFill>
          <a:srgbClr val="1E1E3F"/>
        </a:solidFill>
      </p:bgPr>
    </p:bg>
    <p:spTree>
      <p:nvGrpSpPr>
        <p:cNvPr id="1" name=""/>
        <p:cNvGrpSpPr/>
        <p:nvPr/>
      </p:nvGrpSpPr>
      <p:grpSpPr>
        <a:xfrm>
          <a:off x="0" y="0"/>
          <a:ext cx="0" cy="0"/>
          <a:chOff x="0" y="0"/>
          <a:chExt cx="0" cy="0"/>
        </a:xfrm>
      </p:grpSpPr>
      <p:grpSp>
        <p:nvGrpSpPr>
          <p:cNvPr name="Group 2" id="2"/>
          <p:cNvGrpSpPr/>
          <p:nvPr/>
        </p:nvGrpSpPr>
        <p:grpSpPr>
          <a:xfrm rot="0">
            <a:off x="666750" y="666750"/>
            <a:ext cx="16954500" cy="8953500"/>
            <a:chOff x="0" y="0"/>
            <a:chExt cx="4465383" cy="2358123"/>
          </a:xfrm>
        </p:grpSpPr>
        <p:sp>
          <p:nvSpPr>
            <p:cNvPr name="Freeform 3" id="3"/>
            <p:cNvSpPr/>
            <p:nvPr/>
          </p:nvSpPr>
          <p:spPr>
            <a:xfrm flipH="false" flipV="false" rot="0">
              <a:off x="0" y="0"/>
              <a:ext cx="4465383" cy="2358124"/>
            </a:xfrm>
            <a:custGeom>
              <a:avLst/>
              <a:gdLst/>
              <a:ahLst/>
              <a:cxnLst/>
              <a:rect r="r" b="b" t="t" l="l"/>
              <a:pathLst>
                <a:path h="2358124" w="4465383">
                  <a:moveTo>
                    <a:pt x="20548" y="0"/>
                  </a:moveTo>
                  <a:lnTo>
                    <a:pt x="4444835" y="0"/>
                  </a:lnTo>
                  <a:cubicBezTo>
                    <a:pt x="4456183" y="0"/>
                    <a:pt x="4465383" y="9200"/>
                    <a:pt x="4465383" y="20548"/>
                  </a:cubicBezTo>
                  <a:lnTo>
                    <a:pt x="4465383" y="2337575"/>
                  </a:lnTo>
                  <a:cubicBezTo>
                    <a:pt x="4465383" y="2348924"/>
                    <a:pt x="4456183" y="2358124"/>
                    <a:pt x="4444835" y="2358124"/>
                  </a:cubicBezTo>
                  <a:lnTo>
                    <a:pt x="20548" y="2358124"/>
                  </a:lnTo>
                  <a:cubicBezTo>
                    <a:pt x="9200" y="2358124"/>
                    <a:pt x="0" y="2348924"/>
                    <a:pt x="0" y="2337575"/>
                  </a:cubicBezTo>
                  <a:lnTo>
                    <a:pt x="0" y="20548"/>
                  </a:lnTo>
                  <a:cubicBezTo>
                    <a:pt x="0" y="9200"/>
                    <a:pt x="9200" y="0"/>
                    <a:pt x="20548" y="0"/>
                  </a:cubicBezTo>
                  <a:close/>
                </a:path>
              </a:pathLst>
            </a:custGeom>
            <a:solidFill>
              <a:srgbClr val="4F5AAF"/>
            </a:solidFill>
            <a:ln cap="rnd">
              <a:noFill/>
              <a:prstDash val="solid"/>
              <a:round/>
            </a:ln>
          </p:spPr>
        </p:sp>
        <p:sp>
          <p:nvSpPr>
            <p:cNvPr name="TextBox 4" id="4"/>
            <p:cNvSpPr txBox="true"/>
            <p:nvPr/>
          </p:nvSpPr>
          <p:spPr>
            <a:xfrm>
              <a:off x="0" y="-57150"/>
              <a:ext cx="4465383" cy="2415273"/>
            </a:xfrm>
            <a:prstGeom prst="rect">
              <a:avLst/>
            </a:prstGeom>
          </p:spPr>
          <p:txBody>
            <a:bodyPr anchor="ctr" rtlCol="false" tIns="50800" lIns="50800" bIns="50800" rIns="50800"/>
            <a:lstStyle/>
            <a:p>
              <a:pPr algn="ctr" marL="0" indent="0" lvl="0">
                <a:lnSpc>
                  <a:spcPts val="3359"/>
                </a:lnSpc>
                <a:spcBef>
                  <a:spcPct val="0"/>
                </a:spcBef>
              </a:pPr>
            </a:p>
          </p:txBody>
        </p:sp>
      </p:grpSp>
      <p:sp>
        <p:nvSpPr>
          <p:cNvPr name="Freeform 5" id="5"/>
          <p:cNvSpPr/>
          <p:nvPr/>
        </p:nvSpPr>
        <p:spPr>
          <a:xfrm flipH="false" flipV="false" rot="-3117037">
            <a:off x="16099474" y="7952721"/>
            <a:ext cx="2112604" cy="1859092"/>
          </a:xfrm>
          <a:custGeom>
            <a:avLst/>
            <a:gdLst/>
            <a:ahLst/>
            <a:cxnLst/>
            <a:rect r="r" b="b" t="t" l="l"/>
            <a:pathLst>
              <a:path h="1859092" w="2112604">
                <a:moveTo>
                  <a:pt x="0" y="0"/>
                </a:moveTo>
                <a:lnTo>
                  <a:pt x="2112605" y="0"/>
                </a:lnTo>
                <a:lnTo>
                  <a:pt x="2112605" y="1859092"/>
                </a:lnTo>
                <a:lnTo>
                  <a:pt x="0" y="185909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6" id="6"/>
          <p:cNvSpPr/>
          <p:nvPr/>
        </p:nvSpPr>
        <p:spPr>
          <a:xfrm flipH="false" flipV="false" rot="-3117037">
            <a:off x="16099474" y="7952721"/>
            <a:ext cx="2112604" cy="1859092"/>
          </a:xfrm>
          <a:custGeom>
            <a:avLst/>
            <a:gdLst/>
            <a:ahLst/>
            <a:cxnLst/>
            <a:rect r="r" b="b" t="t" l="l"/>
            <a:pathLst>
              <a:path h="1859092" w="2112604">
                <a:moveTo>
                  <a:pt x="0" y="0"/>
                </a:moveTo>
                <a:lnTo>
                  <a:pt x="2112605" y="0"/>
                </a:lnTo>
                <a:lnTo>
                  <a:pt x="2112605" y="1859092"/>
                </a:lnTo>
                <a:lnTo>
                  <a:pt x="0" y="185909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7" id="7"/>
          <p:cNvSpPr/>
          <p:nvPr/>
        </p:nvSpPr>
        <p:spPr>
          <a:xfrm flipH="false" flipV="false" rot="-3117037">
            <a:off x="16099474" y="7952721"/>
            <a:ext cx="2112604" cy="1859092"/>
          </a:xfrm>
          <a:custGeom>
            <a:avLst/>
            <a:gdLst/>
            <a:ahLst/>
            <a:cxnLst/>
            <a:rect r="r" b="b" t="t" l="l"/>
            <a:pathLst>
              <a:path h="1859092" w="2112604">
                <a:moveTo>
                  <a:pt x="0" y="0"/>
                </a:moveTo>
                <a:lnTo>
                  <a:pt x="2112605" y="0"/>
                </a:lnTo>
                <a:lnTo>
                  <a:pt x="2112605" y="1859092"/>
                </a:lnTo>
                <a:lnTo>
                  <a:pt x="0" y="185909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8" id="8"/>
          <p:cNvSpPr/>
          <p:nvPr/>
        </p:nvSpPr>
        <p:spPr>
          <a:xfrm flipH="false" flipV="false" rot="-3117037">
            <a:off x="16099474" y="7952721"/>
            <a:ext cx="2112604" cy="1859092"/>
          </a:xfrm>
          <a:custGeom>
            <a:avLst/>
            <a:gdLst/>
            <a:ahLst/>
            <a:cxnLst/>
            <a:rect r="r" b="b" t="t" l="l"/>
            <a:pathLst>
              <a:path h="1859092" w="2112604">
                <a:moveTo>
                  <a:pt x="0" y="0"/>
                </a:moveTo>
                <a:lnTo>
                  <a:pt x="2112605" y="0"/>
                </a:lnTo>
                <a:lnTo>
                  <a:pt x="2112605" y="1859092"/>
                </a:lnTo>
                <a:lnTo>
                  <a:pt x="0" y="185909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9" id="9"/>
          <p:cNvSpPr/>
          <p:nvPr/>
        </p:nvSpPr>
        <p:spPr>
          <a:xfrm flipH="false" flipV="false" rot="-3117037">
            <a:off x="16099474" y="7952721"/>
            <a:ext cx="2112604" cy="1859092"/>
          </a:xfrm>
          <a:custGeom>
            <a:avLst/>
            <a:gdLst/>
            <a:ahLst/>
            <a:cxnLst/>
            <a:rect r="r" b="b" t="t" l="l"/>
            <a:pathLst>
              <a:path h="1859092" w="2112604">
                <a:moveTo>
                  <a:pt x="0" y="0"/>
                </a:moveTo>
                <a:lnTo>
                  <a:pt x="2112605" y="0"/>
                </a:lnTo>
                <a:lnTo>
                  <a:pt x="2112605" y="1859092"/>
                </a:lnTo>
                <a:lnTo>
                  <a:pt x="0" y="185909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10" id="10"/>
          <p:cNvSpPr/>
          <p:nvPr/>
        </p:nvSpPr>
        <p:spPr>
          <a:xfrm flipH="false" flipV="false" rot="0">
            <a:off x="10054978" y="1228514"/>
            <a:ext cx="7213847" cy="8029786"/>
          </a:xfrm>
          <a:custGeom>
            <a:avLst/>
            <a:gdLst/>
            <a:ahLst/>
            <a:cxnLst/>
            <a:rect r="r" b="b" t="t" l="l"/>
            <a:pathLst>
              <a:path h="8029786" w="7213847">
                <a:moveTo>
                  <a:pt x="0" y="0"/>
                </a:moveTo>
                <a:lnTo>
                  <a:pt x="7213847" y="0"/>
                </a:lnTo>
                <a:lnTo>
                  <a:pt x="7213847" y="8029786"/>
                </a:lnTo>
                <a:lnTo>
                  <a:pt x="0" y="8029786"/>
                </a:lnTo>
                <a:lnTo>
                  <a:pt x="0" y="0"/>
                </a:lnTo>
                <a:close/>
              </a:path>
            </a:pathLst>
          </a:custGeom>
          <a:blipFill>
            <a:blip r:embed="rId4"/>
            <a:stretch>
              <a:fillRect l="-3262" t="0" r="-8327" b="0"/>
            </a:stretch>
          </a:blipFill>
        </p:spPr>
      </p:sp>
      <p:grpSp>
        <p:nvGrpSpPr>
          <p:cNvPr name="Group 11" id="11"/>
          <p:cNvGrpSpPr/>
          <p:nvPr/>
        </p:nvGrpSpPr>
        <p:grpSpPr>
          <a:xfrm rot="0">
            <a:off x="1434569" y="2794292"/>
            <a:ext cx="14699626" cy="1019091"/>
            <a:chOff x="0" y="0"/>
            <a:chExt cx="19599501" cy="1358788"/>
          </a:xfrm>
        </p:grpSpPr>
        <p:sp>
          <p:nvSpPr>
            <p:cNvPr name="TextBox 12" id="12"/>
            <p:cNvSpPr txBox="true"/>
            <p:nvPr/>
          </p:nvSpPr>
          <p:spPr>
            <a:xfrm rot="0">
              <a:off x="0" y="-9525"/>
              <a:ext cx="19599501" cy="517525"/>
            </a:xfrm>
            <a:prstGeom prst="rect">
              <a:avLst/>
            </a:prstGeom>
          </p:spPr>
          <p:txBody>
            <a:bodyPr anchor="t" rtlCol="false" tIns="0" lIns="0" bIns="0" rIns="0">
              <a:spAutoFit/>
            </a:bodyPr>
            <a:lstStyle/>
            <a:p>
              <a:pPr algn="l" marL="0" indent="0" lvl="0">
                <a:lnSpc>
                  <a:spcPts val="3000"/>
                </a:lnSpc>
                <a:spcBef>
                  <a:spcPct val="0"/>
                </a:spcBef>
              </a:pPr>
            </a:p>
          </p:txBody>
        </p:sp>
        <p:sp>
          <p:nvSpPr>
            <p:cNvPr name="TextBox 13" id="13"/>
            <p:cNvSpPr txBox="true"/>
            <p:nvPr/>
          </p:nvSpPr>
          <p:spPr>
            <a:xfrm rot="0">
              <a:off x="0" y="811629"/>
              <a:ext cx="15344253" cy="547159"/>
            </a:xfrm>
            <a:prstGeom prst="rect">
              <a:avLst/>
            </a:prstGeom>
          </p:spPr>
          <p:txBody>
            <a:bodyPr anchor="t" rtlCol="false" tIns="0" lIns="0" bIns="0" rIns="0">
              <a:spAutoFit/>
            </a:bodyPr>
            <a:lstStyle/>
            <a:p>
              <a:pPr algn="l" marL="0" indent="0" lvl="0">
                <a:lnSpc>
                  <a:spcPts val="3499"/>
                </a:lnSpc>
              </a:pPr>
            </a:p>
          </p:txBody>
        </p:sp>
      </p:grpSp>
      <p:grpSp>
        <p:nvGrpSpPr>
          <p:cNvPr name="Group 14" id="14"/>
          <p:cNvGrpSpPr/>
          <p:nvPr/>
        </p:nvGrpSpPr>
        <p:grpSpPr>
          <a:xfrm rot="0">
            <a:off x="1028700" y="2242679"/>
            <a:ext cx="7755681" cy="2122317"/>
            <a:chOff x="0" y="0"/>
            <a:chExt cx="10340909" cy="2829756"/>
          </a:xfrm>
        </p:grpSpPr>
        <p:sp>
          <p:nvSpPr>
            <p:cNvPr name="TextBox 15" id="15"/>
            <p:cNvSpPr txBox="true"/>
            <p:nvPr/>
          </p:nvSpPr>
          <p:spPr>
            <a:xfrm rot="0">
              <a:off x="0" y="-66675"/>
              <a:ext cx="10340909" cy="1356050"/>
            </a:xfrm>
            <a:prstGeom prst="rect">
              <a:avLst/>
            </a:prstGeom>
          </p:spPr>
          <p:txBody>
            <a:bodyPr anchor="t" rtlCol="false" tIns="0" lIns="0" bIns="0" rIns="0">
              <a:spAutoFit/>
            </a:bodyPr>
            <a:lstStyle/>
            <a:p>
              <a:pPr algn="ctr" marL="0" indent="0" lvl="0">
                <a:lnSpc>
                  <a:spcPts val="8262"/>
                </a:lnSpc>
              </a:pPr>
            </a:p>
          </p:txBody>
        </p:sp>
        <p:sp>
          <p:nvSpPr>
            <p:cNvPr name="TextBox 16" id="16"/>
            <p:cNvSpPr txBox="true"/>
            <p:nvPr/>
          </p:nvSpPr>
          <p:spPr>
            <a:xfrm rot="0">
              <a:off x="0" y="1740708"/>
              <a:ext cx="10340909" cy="413118"/>
            </a:xfrm>
            <a:prstGeom prst="rect">
              <a:avLst/>
            </a:prstGeom>
          </p:spPr>
          <p:txBody>
            <a:bodyPr anchor="t" rtlCol="false" tIns="0" lIns="0" bIns="0" rIns="0">
              <a:spAutoFit/>
            </a:bodyPr>
            <a:lstStyle/>
            <a:p>
              <a:pPr algn="l" marL="0" indent="0" lvl="0">
                <a:lnSpc>
                  <a:spcPts val="2383"/>
                </a:lnSpc>
                <a:spcBef>
                  <a:spcPct val="0"/>
                </a:spcBef>
              </a:pPr>
            </a:p>
          </p:txBody>
        </p:sp>
        <p:sp>
          <p:nvSpPr>
            <p:cNvPr name="TextBox 17" id="17"/>
            <p:cNvSpPr txBox="true"/>
            <p:nvPr/>
          </p:nvSpPr>
          <p:spPr>
            <a:xfrm rot="0">
              <a:off x="0" y="2385264"/>
              <a:ext cx="8095794" cy="444492"/>
            </a:xfrm>
            <a:prstGeom prst="rect">
              <a:avLst/>
            </a:prstGeom>
          </p:spPr>
          <p:txBody>
            <a:bodyPr anchor="t" rtlCol="false" tIns="0" lIns="0" bIns="0" rIns="0">
              <a:spAutoFit/>
            </a:bodyPr>
            <a:lstStyle/>
            <a:p>
              <a:pPr algn="l" marL="0" indent="0" lvl="0">
                <a:lnSpc>
                  <a:spcPts val="2780"/>
                </a:lnSpc>
              </a:pPr>
            </a:p>
          </p:txBody>
        </p:sp>
      </p:grpSp>
      <p:sp>
        <p:nvSpPr>
          <p:cNvPr name="TextBox 18" id="18"/>
          <p:cNvSpPr txBox="true"/>
          <p:nvPr/>
        </p:nvSpPr>
        <p:spPr>
          <a:xfrm rot="0">
            <a:off x="1028700" y="990600"/>
            <a:ext cx="9173883" cy="8441392"/>
          </a:xfrm>
          <a:prstGeom prst="rect">
            <a:avLst/>
          </a:prstGeom>
        </p:spPr>
        <p:txBody>
          <a:bodyPr anchor="t" rtlCol="false" tIns="0" lIns="0" bIns="0" rIns="0">
            <a:spAutoFit/>
          </a:bodyPr>
          <a:lstStyle/>
          <a:p>
            <a:pPr algn="l">
              <a:lnSpc>
                <a:spcPts val="2310"/>
              </a:lnSpc>
            </a:pPr>
            <a:r>
              <a:rPr lang="en-US" sz="1650">
                <a:solidFill>
                  <a:srgbClr val="FFFFFF"/>
                </a:solidFill>
                <a:latin typeface="Helvetica World"/>
                <a:ea typeface="Helvetica World"/>
                <a:cs typeface="Helvetica World"/>
                <a:sym typeface="Helvetica World"/>
              </a:rPr>
              <a:t>Combine Tree and Voronoi Frames Side-by-Side</a:t>
            </a:r>
          </a:p>
          <a:p>
            <a:pPr algn="l">
              <a:lnSpc>
                <a:spcPts val="2310"/>
              </a:lnSpc>
            </a:pPr>
            <a:r>
              <a:rPr lang="en-US" sz="1650">
                <a:solidFill>
                  <a:srgbClr val="FFFFFF"/>
                </a:solidFill>
                <a:latin typeface="Helvetica World"/>
                <a:ea typeface="Helvetica World"/>
                <a:cs typeface="Helvetica World"/>
                <a:sym typeface="Helvetica World"/>
              </a:rPr>
              <a:t>Purpose:</a:t>
            </a:r>
          </a:p>
          <a:p>
            <a:pPr algn="l">
              <a:lnSpc>
                <a:spcPts val="2310"/>
              </a:lnSpc>
            </a:pPr>
            <a:r>
              <a:rPr lang="en-US" sz="1650">
                <a:solidFill>
                  <a:srgbClr val="FFFFFF"/>
                </a:solidFill>
                <a:latin typeface="Helvetica World"/>
                <a:ea typeface="Helvetica World"/>
                <a:cs typeface="Helvetica World"/>
                <a:sym typeface="Helvetica World"/>
              </a:rPr>
              <a:t> Merge each pair of tree and Voronoi frames into a single horizontal image, ensuring consistent height and proper alignment.</a:t>
            </a:r>
          </a:p>
          <a:p>
            <a:pPr algn="l">
              <a:lnSpc>
                <a:spcPts val="2310"/>
              </a:lnSpc>
            </a:pPr>
            <a:r>
              <a:rPr lang="en-US" sz="1650">
                <a:solidFill>
                  <a:srgbClr val="FFFFFF"/>
                </a:solidFill>
                <a:latin typeface="Helvetica World"/>
                <a:ea typeface="Helvetica World"/>
                <a:cs typeface="Helvetica World"/>
                <a:sym typeface="Helvetica World"/>
              </a:rPr>
              <a:t>Steps:</a:t>
            </a:r>
          </a:p>
          <a:p>
            <a:pPr algn="l">
              <a:lnSpc>
                <a:spcPts val="2310"/>
              </a:lnSpc>
            </a:pPr>
            <a:r>
              <a:rPr lang="en-US" sz="1650">
                <a:solidFill>
                  <a:srgbClr val="FFFFFF"/>
                </a:solidFill>
                <a:latin typeface="Helvetica World"/>
                <a:ea typeface="Helvetica World"/>
                <a:cs typeface="Helvetica World"/>
                <a:sym typeface="Helvetica World"/>
              </a:rPr>
              <a:t>1️⃣ Determine number of frames</a:t>
            </a:r>
          </a:p>
          <a:p>
            <a:pPr algn="l" marL="356335" indent="-178167" lvl="1">
              <a:lnSpc>
                <a:spcPts val="2310"/>
              </a:lnSpc>
              <a:buFont typeface="Arial"/>
              <a:buChar char="•"/>
            </a:pPr>
            <a:r>
              <a:rPr lang="en-US" sz="1650">
                <a:solidFill>
                  <a:srgbClr val="FFFFFF"/>
                </a:solidFill>
                <a:latin typeface="Helvetica World"/>
                <a:ea typeface="Helvetica World"/>
                <a:cs typeface="Helvetica World"/>
                <a:sym typeface="Helvetica World"/>
              </a:rPr>
              <a:t>Both tree_files and vor_files now have equal length (n = len(tree_files)).</a:t>
            </a:r>
          </a:p>
          <a:p>
            <a:pPr algn="l">
              <a:lnSpc>
                <a:spcPts val="2310"/>
              </a:lnSpc>
            </a:pPr>
            <a:r>
              <a:rPr lang="en-US" sz="1650">
                <a:solidFill>
                  <a:srgbClr val="FFFFFF"/>
                </a:solidFill>
                <a:latin typeface="Helvetica World"/>
                <a:ea typeface="Helvetica World"/>
                <a:cs typeface="Helvetica World"/>
                <a:sym typeface="Helvetica World"/>
              </a:rPr>
              <a:t>2️⃣ Loop through all frames (for i in range(n))</a:t>
            </a:r>
          </a:p>
          <a:p>
            <a:pPr algn="l" marL="356335" indent="-178167" lvl="1">
              <a:lnSpc>
                <a:spcPts val="2310"/>
              </a:lnSpc>
              <a:buFont typeface="Arial"/>
              <a:buChar char="•"/>
            </a:pPr>
            <a:r>
              <a:rPr lang="en-US" sz="1650">
                <a:solidFill>
                  <a:srgbClr val="FFFFFF"/>
                </a:solidFill>
                <a:latin typeface="Helvetica World"/>
                <a:ea typeface="Helvetica World"/>
                <a:cs typeface="Helvetica World"/>
                <a:sym typeface="Helvetica World"/>
              </a:rPr>
              <a:t>Open the i-th tree and Voronoi images and convert them to RGBA (supports transparency).</a:t>
            </a:r>
          </a:p>
          <a:p>
            <a:pPr algn="l">
              <a:lnSpc>
                <a:spcPts val="2310"/>
              </a:lnSpc>
            </a:pPr>
            <a:r>
              <a:rPr lang="en-US" sz="1650">
                <a:solidFill>
                  <a:srgbClr val="FFFFFF"/>
                </a:solidFill>
                <a:latin typeface="Helvetica World"/>
                <a:ea typeface="Helvetica World"/>
                <a:cs typeface="Helvetica World"/>
                <a:sym typeface="Helvetica World"/>
              </a:rPr>
              <a:t>3️⃣ Adjust height if different</a:t>
            </a:r>
          </a:p>
          <a:p>
            <a:pPr algn="l" marL="356335" indent="-178167" lvl="1">
              <a:lnSpc>
                <a:spcPts val="2310"/>
              </a:lnSpc>
              <a:buFont typeface="Arial"/>
              <a:buChar char="•"/>
            </a:pPr>
            <a:r>
              <a:rPr lang="en-US" sz="1650">
                <a:solidFill>
                  <a:srgbClr val="FFFFFF"/>
                </a:solidFill>
                <a:latin typeface="Helvetica World"/>
                <a:ea typeface="Helvetica World"/>
                <a:cs typeface="Helvetica World"/>
                <a:sym typeface="Helvetica World"/>
              </a:rPr>
              <a:t>Compare tree and Voronoi image heights.</a:t>
            </a:r>
          </a:p>
          <a:p>
            <a:pPr algn="l" marL="356335" indent="-178167" lvl="1">
              <a:lnSpc>
                <a:spcPts val="2310"/>
              </a:lnSpc>
              <a:buFont typeface="Arial"/>
              <a:buChar char="•"/>
            </a:pPr>
            <a:r>
              <a:rPr lang="en-US" sz="1650">
                <a:solidFill>
                  <a:srgbClr val="FFFFFF"/>
                </a:solidFill>
                <a:latin typeface="Helvetica World"/>
                <a:ea typeface="Helvetica World"/>
                <a:cs typeface="Helvetica World"/>
                <a:sym typeface="Helvetica World"/>
              </a:rPr>
              <a:t>If </a:t>
            </a:r>
            <a:r>
              <a:rPr lang="en-US" sz="1650">
                <a:solidFill>
                  <a:srgbClr val="FFFFFF"/>
                </a:solidFill>
                <a:latin typeface="Helvetica World"/>
                <a:ea typeface="Helvetica World"/>
                <a:cs typeface="Helvetica World"/>
                <a:sym typeface="Helvetica World"/>
              </a:rPr>
              <a:t>they differ, scale both images to the same height while keeping the aspect ratio.</a:t>
            </a:r>
          </a:p>
          <a:p>
            <a:pPr algn="l" marL="356335" indent="-178167" lvl="1">
              <a:lnSpc>
                <a:spcPts val="2310"/>
              </a:lnSpc>
              <a:buFont typeface="Arial"/>
              <a:buChar char="•"/>
            </a:pPr>
            <a:r>
              <a:rPr lang="en-US" sz="1650">
                <a:solidFill>
                  <a:srgbClr val="FFFFFF"/>
                </a:solidFill>
                <a:latin typeface="Helvetica World"/>
                <a:ea typeface="Helvetica World"/>
                <a:cs typeface="Helvetica World"/>
                <a:sym typeface="Helvetica World"/>
              </a:rPr>
              <a:t>scale(im) calculates the new width proportional to the target height and resizes the image.</a:t>
            </a:r>
          </a:p>
          <a:p>
            <a:pPr algn="l">
              <a:lnSpc>
                <a:spcPts val="2310"/>
              </a:lnSpc>
            </a:pPr>
            <a:r>
              <a:rPr lang="en-US" sz="1650">
                <a:solidFill>
                  <a:srgbClr val="FFFFFF"/>
                </a:solidFill>
                <a:latin typeface="Helvetica World"/>
                <a:ea typeface="Helvetica World"/>
                <a:cs typeface="Helvetica World"/>
                <a:sym typeface="Helvetica World"/>
              </a:rPr>
              <a:t>4️⃣ Create a blank combined image</a:t>
            </a:r>
          </a:p>
          <a:p>
            <a:pPr algn="l" marL="356335" indent="-178167" lvl="1">
              <a:lnSpc>
                <a:spcPts val="2310"/>
              </a:lnSpc>
              <a:buFont typeface="Arial"/>
              <a:buChar char="•"/>
            </a:pPr>
            <a:r>
              <a:rPr lang="en-US" sz="1650">
                <a:solidFill>
                  <a:srgbClr val="FFFFFF"/>
                </a:solidFill>
                <a:latin typeface="Helvetica World"/>
                <a:ea typeface="Helvetica World"/>
                <a:cs typeface="Helvetica World"/>
                <a:sym typeface="Helvetica World"/>
              </a:rPr>
              <a:t>W</a:t>
            </a:r>
            <a:r>
              <a:rPr lang="en-US" sz="1650">
                <a:solidFill>
                  <a:srgbClr val="FFFFFF"/>
                </a:solidFill>
                <a:latin typeface="Helvetica World"/>
                <a:ea typeface="Helvetica World"/>
                <a:cs typeface="Helvetica World"/>
                <a:sym typeface="Helvetica World"/>
              </a:rPr>
              <a:t>idth = sum of tree and Voronoi widths.</a:t>
            </a:r>
          </a:p>
          <a:p>
            <a:pPr algn="l" marL="356335" indent="-178167" lvl="1">
              <a:lnSpc>
                <a:spcPts val="2310"/>
              </a:lnSpc>
              <a:buFont typeface="Arial"/>
              <a:buChar char="•"/>
            </a:pPr>
            <a:r>
              <a:rPr lang="en-US" sz="1650">
                <a:solidFill>
                  <a:srgbClr val="FFFFFF"/>
                </a:solidFill>
                <a:latin typeface="Helvetica World"/>
                <a:ea typeface="Helvetica World"/>
                <a:cs typeface="Helvetica World"/>
                <a:sym typeface="Helvetica World"/>
              </a:rPr>
              <a:t>H</a:t>
            </a:r>
            <a:r>
              <a:rPr lang="en-US" sz="1650">
                <a:solidFill>
                  <a:srgbClr val="FFFFFF"/>
                </a:solidFill>
                <a:latin typeface="Helvetica World"/>
                <a:ea typeface="Helvetica World"/>
                <a:cs typeface="Helvetica World"/>
                <a:sym typeface="Helvetica World"/>
              </a:rPr>
              <a:t>eight = unified height.</a:t>
            </a:r>
          </a:p>
          <a:p>
            <a:pPr algn="l" marL="356335" indent="-178167" lvl="1">
              <a:lnSpc>
                <a:spcPts val="2310"/>
              </a:lnSpc>
              <a:buFont typeface="Arial"/>
              <a:buChar char="•"/>
            </a:pPr>
            <a:r>
              <a:rPr lang="en-US" sz="1650">
                <a:solidFill>
                  <a:srgbClr val="FFFFFF"/>
                </a:solidFill>
                <a:latin typeface="Helvetica World"/>
                <a:ea typeface="Helvetica World"/>
                <a:cs typeface="Helvetica World"/>
                <a:sym typeface="Helvetica World"/>
              </a:rPr>
              <a:t>B</a:t>
            </a:r>
            <a:r>
              <a:rPr lang="en-US" sz="1650">
                <a:solidFill>
                  <a:srgbClr val="FFFFFF"/>
                </a:solidFill>
                <a:latin typeface="Helvetica World"/>
                <a:ea typeface="Helvetica World"/>
                <a:cs typeface="Helvetica World"/>
                <a:sym typeface="Helvetica World"/>
              </a:rPr>
              <a:t>ackground = white with full opacity (RGBA).</a:t>
            </a:r>
          </a:p>
          <a:p>
            <a:pPr algn="l">
              <a:lnSpc>
                <a:spcPts val="2310"/>
              </a:lnSpc>
            </a:pPr>
            <a:r>
              <a:rPr lang="en-US" sz="1650">
                <a:solidFill>
                  <a:srgbClr val="FFFFFF"/>
                </a:solidFill>
                <a:latin typeface="Helvetica World"/>
                <a:ea typeface="Helvetica World"/>
                <a:cs typeface="Helvetica World"/>
                <a:sym typeface="Helvetica World"/>
              </a:rPr>
              <a:t>5</a:t>
            </a:r>
            <a:r>
              <a:rPr lang="en-US" sz="1650">
                <a:solidFill>
                  <a:srgbClr val="FFFFFF"/>
                </a:solidFill>
                <a:latin typeface="Helvetica World"/>
                <a:ea typeface="Helvetica World"/>
                <a:cs typeface="Helvetica World"/>
                <a:sym typeface="Helvetica World"/>
              </a:rPr>
              <a:t>️⃣ Paste images side-by-side</a:t>
            </a:r>
          </a:p>
          <a:p>
            <a:pPr algn="l" marL="356335" indent="-178167" lvl="1">
              <a:lnSpc>
                <a:spcPts val="2310"/>
              </a:lnSpc>
              <a:buFont typeface="Arial"/>
              <a:buChar char="•"/>
            </a:pPr>
            <a:r>
              <a:rPr lang="en-US" sz="1650">
                <a:solidFill>
                  <a:srgbClr val="FFFFFF"/>
                </a:solidFill>
                <a:latin typeface="Helvetica World"/>
                <a:ea typeface="Helvetica World"/>
                <a:cs typeface="Helvetica World"/>
                <a:sym typeface="Helvetica World"/>
              </a:rPr>
              <a:t>Tree image on the left (0,0).</a:t>
            </a:r>
          </a:p>
          <a:p>
            <a:pPr algn="l" marL="356335" indent="-178167" lvl="1">
              <a:lnSpc>
                <a:spcPts val="2310"/>
              </a:lnSpc>
              <a:buFont typeface="Arial"/>
              <a:buChar char="•"/>
            </a:pPr>
            <a:r>
              <a:rPr lang="en-US" sz="1650">
                <a:solidFill>
                  <a:srgbClr val="FFFFFF"/>
                </a:solidFill>
                <a:latin typeface="Helvetica World"/>
                <a:ea typeface="Helvetica World"/>
                <a:cs typeface="Helvetica World"/>
                <a:sym typeface="Helvetica World"/>
              </a:rPr>
              <a:t>Voronoi image on the right (tree width, 0).</a:t>
            </a:r>
          </a:p>
          <a:p>
            <a:pPr algn="l">
              <a:lnSpc>
                <a:spcPts val="2310"/>
              </a:lnSpc>
            </a:pPr>
            <a:r>
              <a:rPr lang="en-US" sz="1650">
                <a:solidFill>
                  <a:srgbClr val="FFFFFF"/>
                </a:solidFill>
                <a:latin typeface="Helvetica World"/>
                <a:ea typeface="Helvetica World"/>
                <a:cs typeface="Helvetica World"/>
                <a:sym typeface="Helvetica World"/>
              </a:rPr>
              <a:t>6️⃣ Save combined frame</a:t>
            </a:r>
          </a:p>
          <a:p>
            <a:pPr algn="l" marL="356335" indent="-178167" lvl="1">
              <a:lnSpc>
                <a:spcPts val="2310"/>
              </a:lnSpc>
              <a:buFont typeface="Arial"/>
              <a:buChar char="•"/>
            </a:pPr>
            <a:r>
              <a:rPr lang="en-US" sz="1650">
                <a:solidFill>
                  <a:srgbClr val="FFFFFF"/>
                </a:solidFill>
                <a:latin typeface="Helvetica World"/>
                <a:ea typeface="Helvetica World"/>
                <a:cs typeface="Helvetica World"/>
                <a:sym typeface="Helvetica World"/>
              </a:rPr>
              <a:t>Convert to RGB and save as combined_0000.png, combined_0001.png, … in COMBINED_DIR.</a:t>
            </a:r>
          </a:p>
          <a:p>
            <a:pPr algn="l" marL="356335" indent="-178167" lvl="1">
              <a:lnSpc>
                <a:spcPts val="2310"/>
              </a:lnSpc>
              <a:buFont typeface="Arial"/>
              <a:buChar char="•"/>
            </a:pPr>
            <a:r>
              <a:rPr lang="en-US" sz="1650">
                <a:solidFill>
                  <a:srgbClr val="FFFFFF"/>
                </a:solidFill>
                <a:latin typeface="Helvetica World"/>
                <a:ea typeface="Helvetica World"/>
                <a:cs typeface="Helvetica World"/>
                <a:sym typeface="Helvetica World"/>
              </a:rPr>
              <a:t>Add path to combined_paths list.</a:t>
            </a:r>
          </a:p>
          <a:p>
            <a:pPr algn="l" marL="356335" indent="-178167" lvl="1">
              <a:lnSpc>
                <a:spcPts val="2310"/>
              </a:lnSpc>
              <a:buFont typeface="Arial"/>
              <a:buChar char="•"/>
            </a:pPr>
            <a:r>
              <a:rPr lang="en-US" sz="1650">
                <a:solidFill>
                  <a:srgbClr val="FFFFFF"/>
                </a:solidFill>
                <a:latin typeface="Helvetica World"/>
                <a:ea typeface="Helvetica World"/>
                <a:cs typeface="Helvetica World"/>
                <a:sym typeface="Helvetica World"/>
              </a:rPr>
              <a:t>Print a message confirming the saved frame.</a:t>
            </a:r>
          </a:p>
          <a:p>
            <a:pPr algn="l">
              <a:lnSpc>
                <a:spcPts val="2310"/>
              </a:lnSpc>
            </a:pPr>
            <a:r>
              <a:rPr lang="en-US" sz="1650">
                <a:solidFill>
                  <a:srgbClr val="FFFFFF"/>
                </a:solidFill>
                <a:latin typeface="Helvetica World"/>
                <a:ea typeface="Helvetica World"/>
                <a:cs typeface="Helvetica World"/>
                <a:sym typeface="Helvetica World"/>
              </a:rPr>
              <a:t>7️⃣ Return list of combined paths</a:t>
            </a:r>
          </a:p>
          <a:p>
            <a:pPr algn="l" marL="356335" indent="-178167" lvl="1">
              <a:lnSpc>
                <a:spcPts val="2310"/>
              </a:lnSpc>
              <a:buFont typeface="Arial"/>
              <a:buChar char="•"/>
            </a:pPr>
            <a:r>
              <a:rPr lang="en-US" sz="1650">
                <a:solidFill>
                  <a:srgbClr val="FFFFFF"/>
                </a:solidFill>
                <a:latin typeface="Helvetica World"/>
                <a:ea typeface="Helvetica World"/>
                <a:cs typeface="Helvetica World"/>
                <a:sym typeface="Helvetica World"/>
              </a:rPr>
              <a:t>combined_paths contains the file paths of all generated side-by-side frames, ready for video creation.</a:t>
            </a:r>
          </a:p>
          <a:p>
            <a:pPr algn="l">
              <a:lnSpc>
                <a:spcPts val="2310"/>
              </a:lnSpc>
              <a:spcBef>
                <a:spcPct val="0"/>
              </a:spcBef>
            </a:pPr>
          </a:p>
        </p:txBody>
      </p:sp>
    </p:spTree>
  </p:cSld>
  <p:clrMapOvr>
    <a:masterClrMapping/>
  </p:clrMapOvr>
</p:sld>
</file>

<file path=ppt/slides/slide188.xml><?xml version="1.0" encoding="utf-8"?>
<p:sld xmlns:p="http://schemas.openxmlformats.org/presentationml/2006/main" xmlns:a="http://schemas.openxmlformats.org/drawingml/2006/main" xmlns:r="http://schemas.openxmlformats.org/officeDocument/2006/relationships">
  <p:cSld>
    <p:bg>
      <p:bgPr>
        <a:solidFill>
          <a:srgbClr val="1E1E3F"/>
        </a:solidFill>
      </p:bgPr>
    </p:bg>
    <p:spTree>
      <p:nvGrpSpPr>
        <p:cNvPr id="1" name=""/>
        <p:cNvGrpSpPr/>
        <p:nvPr/>
      </p:nvGrpSpPr>
      <p:grpSpPr>
        <a:xfrm>
          <a:off x="0" y="0"/>
          <a:ext cx="0" cy="0"/>
          <a:chOff x="0" y="0"/>
          <a:chExt cx="0" cy="0"/>
        </a:xfrm>
      </p:grpSpPr>
      <p:grpSp>
        <p:nvGrpSpPr>
          <p:cNvPr name="Group 2" id="2"/>
          <p:cNvGrpSpPr/>
          <p:nvPr/>
        </p:nvGrpSpPr>
        <p:grpSpPr>
          <a:xfrm rot="0">
            <a:off x="666750" y="666750"/>
            <a:ext cx="16954500" cy="8953500"/>
            <a:chOff x="0" y="0"/>
            <a:chExt cx="4465383" cy="2358123"/>
          </a:xfrm>
        </p:grpSpPr>
        <p:sp>
          <p:nvSpPr>
            <p:cNvPr name="Freeform 3" id="3"/>
            <p:cNvSpPr/>
            <p:nvPr/>
          </p:nvSpPr>
          <p:spPr>
            <a:xfrm flipH="false" flipV="false" rot="0">
              <a:off x="0" y="0"/>
              <a:ext cx="4465383" cy="2358124"/>
            </a:xfrm>
            <a:custGeom>
              <a:avLst/>
              <a:gdLst/>
              <a:ahLst/>
              <a:cxnLst/>
              <a:rect r="r" b="b" t="t" l="l"/>
              <a:pathLst>
                <a:path h="2358124" w="4465383">
                  <a:moveTo>
                    <a:pt x="20548" y="0"/>
                  </a:moveTo>
                  <a:lnTo>
                    <a:pt x="4444835" y="0"/>
                  </a:lnTo>
                  <a:cubicBezTo>
                    <a:pt x="4456183" y="0"/>
                    <a:pt x="4465383" y="9200"/>
                    <a:pt x="4465383" y="20548"/>
                  </a:cubicBezTo>
                  <a:lnTo>
                    <a:pt x="4465383" y="2337575"/>
                  </a:lnTo>
                  <a:cubicBezTo>
                    <a:pt x="4465383" y="2348924"/>
                    <a:pt x="4456183" y="2358124"/>
                    <a:pt x="4444835" y="2358124"/>
                  </a:cubicBezTo>
                  <a:lnTo>
                    <a:pt x="20548" y="2358124"/>
                  </a:lnTo>
                  <a:cubicBezTo>
                    <a:pt x="9200" y="2358124"/>
                    <a:pt x="0" y="2348924"/>
                    <a:pt x="0" y="2337575"/>
                  </a:cubicBezTo>
                  <a:lnTo>
                    <a:pt x="0" y="20548"/>
                  </a:lnTo>
                  <a:cubicBezTo>
                    <a:pt x="0" y="9200"/>
                    <a:pt x="9200" y="0"/>
                    <a:pt x="20548" y="0"/>
                  </a:cubicBezTo>
                  <a:close/>
                </a:path>
              </a:pathLst>
            </a:custGeom>
            <a:solidFill>
              <a:srgbClr val="4F5AAF"/>
            </a:solidFill>
            <a:ln cap="rnd">
              <a:noFill/>
              <a:prstDash val="solid"/>
              <a:round/>
            </a:ln>
          </p:spPr>
        </p:sp>
        <p:sp>
          <p:nvSpPr>
            <p:cNvPr name="TextBox 4" id="4"/>
            <p:cNvSpPr txBox="true"/>
            <p:nvPr/>
          </p:nvSpPr>
          <p:spPr>
            <a:xfrm>
              <a:off x="0" y="-57150"/>
              <a:ext cx="4465383" cy="2415273"/>
            </a:xfrm>
            <a:prstGeom prst="rect">
              <a:avLst/>
            </a:prstGeom>
          </p:spPr>
          <p:txBody>
            <a:bodyPr anchor="ctr" rtlCol="false" tIns="50800" lIns="50800" bIns="50800" rIns="50800"/>
            <a:lstStyle/>
            <a:p>
              <a:pPr algn="ctr" marL="0" indent="0" lvl="0">
                <a:lnSpc>
                  <a:spcPts val="3359"/>
                </a:lnSpc>
                <a:spcBef>
                  <a:spcPct val="0"/>
                </a:spcBef>
              </a:pPr>
            </a:p>
          </p:txBody>
        </p:sp>
      </p:grpSp>
      <p:sp>
        <p:nvSpPr>
          <p:cNvPr name="Freeform 5" id="5"/>
          <p:cNvSpPr/>
          <p:nvPr/>
        </p:nvSpPr>
        <p:spPr>
          <a:xfrm flipH="false" flipV="false" rot="-3117037">
            <a:off x="16099474" y="7952721"/>
            <a:ext cx="2112604" cy="1859092"/>
          </a:xfrm>
          <a:custGeom>
            <a:avLst/>
            <a:gdLst/>
            <a:ahLst/>
            <a:cxnLst/>
            <a:rect r="r" b="b" t="t" l="l"/>
            <a:pathLst>
              <a:path h="1859092" w="2112604">
                <a:moveTo>
                  <a:pt x="0" y="0"/>
                </a:moveTo>
                <a:lnTo>
                  <a:pt x="2112605" y="0"/>
                </a:lnTo>
                <a:lnTo>
                  <a:pt x="2112605" y="1859092"/>
                </a:lnTo>
                <a:lnTo>
                  <a:pt x="0" y="185909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6" id="6"/>
          <p:cNvSpPr/>
          <p:nvPr/>
        </p:nvSpPr>
        <p:spPr>
          <a:xfrm flipH="false" flipV="false" rot="-3117037">
            <a:off x="16099474" y="7952721"/>
            <a:ext cx="2112604" cy="1859092"/>
          </a:xfrm>
          <a:custGeom>
            <a:avLst/>
            <a:gdLst/>
            <a:ahLst/>
            <a:cxnLst/>
            <a:rect r="r" b="b" t="t" l="l"/>
            <a:pathLst>
              <a:path h="1859092" w="2112604">
                <a:moveTo>
                  <a:pt x="0" y="0"/>
                </a:moveTo>
                <a:lnTo>
                  <a:pt x="2112605" y="0"/>
                </a:lnTo>
                <a:lnTo>
                  <a:pt x="2112605" y="1859092"/>
                </a:lnTo>
                <a:lnTo>
                  <a:pt x="0" y="185909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7" id="7"/>
          <p:cNvSpPr/>
          <p:nvPr/>
        </p:nvSpPr>
        <p:spPr>
          <a:xfrm flipH="false" flipV="false" rot="-3117037">
            <a:off x="16099474" y="7952721"/>
            <a:ext cx="2112604" cy="1859092"/>
          </a:xfrm>
          <a:custGeom>
            <a:avLst/>
            <a:gdLst/>
            <a:ahLst/>
            <a:cxnLst/>
            <a:rect r="r" b="b" t="t" l="l"/>
            <a:pathLst>
              <a:path h="1859092" w="2112604">
                <a:moveTo>
                  <a:pt x="0" y="0"/>
                </a:moveTo>
                <a:lnTo>
                  <a:pt x="2112605" y="0"/>
                </a:lnTo>
                <a:lnTo>
                  <a:pt x="2112605" y="1859092"/>
                </a:lnTo>
                <a:lnTo>
                  <a:pt x="0" y="185909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8" id="8"/>
          <p:cNvSpPr/>
          <p:nvPr/>
        </p:nvSpPr>
        <p:spPr>
          <a:xfrm flipH="false" flipV="false" rot="-3117037">
            <a:off x="16099474" y="7952721"/>
            <a:ext cx="2112604" cy="1859092"/>
          </a:xfrm>
          <a:custGeom>
            <a:avLst/>
            <a:gdLst/>
            <a:ahLst/>
            <a:cxnLst/>
            <a:rect r="r" b="b" t="t" l="l"/>
            <a:pathLst>
              <a:path h="1859092" w="2112604">
                <a:moveTo>
                  <a:pt x="0" y="0"/>
                </a:moveTo>
                <a:lnTo>
                  <a:pt x="2112605" y="0"/>
                </a:lnTo>
                <a:lnTo>
                  <a:pt x="2112605" y="1859092"/>
                </a:lnTo>
                <a:lnTo>
                  <a:pt x="0" y="185909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9" id="9"/>
          <p:cNvSpPr/>
          <p:nvPr/>
        </p:nvSpPr>
        <p:spPr>
          <a:xfrm flipH="false" flipV="false" rot="-3117037">
            <a:off x="16099474" y="7952721"/>
            <a:ext cx="2112604" cy="1859092"/>
          </a:xfrm>
          <a:custGeom>
            <a:avLst/>
            <a:gdLst/>
            <a:ahLst/>
            <a:cxnLst/>
            <a:rect r="r" b="b" t="t" l="l"/>
            <a:pathLst>
              <a:path h="1859092" w="2112604">
                <a:moveTo>
                  <a:pt x="0" y="0"/>
                </a:moveTo>
                <a:lnTo>
                  <a:pt x="2112605" y="0"/>
                </a:lnTo>
                <a:lnTo>
                  <a:pt x="2112605" y="1859092"/>
                </a:lnTo>
                <a:lnTo>
                  <a:pt x="0" y="185909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grpSp>
        <p:nvGrpSpPr>
          <p:cNvPr name="Group 10" id="10"/>
          <p:cNvGrpSpPr/>
          <p:nvPr/>
        </p:nvGrpSpPr>
        <p:grpSpPr>
          <a:xfrm rot="0">
            <a:off x="1434569" y="2794292"/>
            <a:ext cx="14699626" cy="1019091"/>
            <a:chOff x="0" y="0"/>
            <a:chExt cx="19599501" cy="1358788"/>
          </a:xfrm>
        </p:grpSpPr>
        <p:sp>
          <p:nvSpPr>
            <p:cNvPr name="TextBox 11" id="11"/>
            <p:cNvSpPr txBox="true"/>
            <p:nvPr/>
          </p:nvSpPr>
          <p:spPr>
            <a:xfrm rot="0">
              <a:off x="0" y="-9525"/>
              <a:ext cx="19599501" cy="517525"/>
            </a:xfrm>
            <a:prstGeom prst="rect">
              <a:avLst/>
            </a:prstGeom>
          </p:spPr>
          <p:txBody>
            <a:bodyPr anchor="t" rtlCol="false" tIns="0" lIns="0" bIns="0" rIns="0">
              <a:spAutoFit/>
            </a:bodyPr>
            <a:lstStyle/>
            <a:p>
              <a:pPr algn="l" marL="0" indent="0" lvl="0">
                <a:lnSpc>
                  <a:spcPts val="3000"/>
                </a:lnSpc>
                <a:spcBef>
                  <a:spcPct val="0"/>
                </a:spcBef>
              </a:pPr>
            </a:p>
          </p:txBody>
        </p:sp>
        <p:sp>
          <p:nvSpPr>
            <p:cNvPr name="TextBox 12" id="12"/>
            <p:cNvSpPr txBox="true"/>
            <p:nvPr/>
          </p:nvSpPr>
          <p:spPr>
            <a:xfrm rot="0">
              <a:off x="0" y="811629"/>
              <a:ext cx="15344253" cy="547159"/>
            </a:xfrm>
            <a:prstGeom prst="rect">
              <a:avLst/>
            </a:prstGeom>
          </p:spPr>
          <p:txBody>
            <a:bodyPr anchor="t" rtlCol="false" tIns="0" lIns="0" bIns="0" rIns="0">
              <a:spAutoFit/>
            </a:bodyPr>
            <a:lstStyle/>
            <a:p>
              <a:pPr algn="l" marL="0" indent="0" lvl="0">
                <a:lnSpc>
                  <a:spcPts val="3499"/>
                </a:lnSpc>
              </a:pPr>
            </a:p>
          </p:txBody>
        </p:sp>
      </p:grpSp>
      <p:grpSp>
        <p:nvGrpSpPr>
          <p:cNvPr name="Group 13" id="13"/>
          <p:cNvGrpSpPr/>
          <p:nvPr/>
        </p:nvGrpSpPr>
        <p:grpSpPr>
          <a:xfrm rot="0">
            <a:off x="4651606" y="4958782"/>
            <a:ext cx="7755681" cy="809642"/>
            <a:chOff x="0" y="0"/>
            <a:chExt cx="10340909" cy="1079522"/>
          </a:xfrm>
        </p:grpSpPr>
        <p:sp>
          <p:nvSpPr>
            <p:cNvPr name="TextBox 14" id="14"/>
            <p:cNvSpPr txBox="true"/>
            <p:nvPr/>
          </p:nvSpPr>
          <p:spPr>
            <a:xfrm rot="0">
              <a:off x="0" y="-9525"/>
              <a:ext cx="10340909" cy="413118"/>
            </a:xfrm>
            <a:prstGeom prst="rect">
              <a:avLst/>
            </a:prstGeom>
          </p:spPr>
          <p:txBody>
            <a:bodyPr anchor="t" rtlCol="false" tIns="0" lIns="0" bIns="0" rIns="0">
              <a:spAutoFit/>
            </a:bodyPr>
            <a:lstStyle/>
            <a:p>
              <a:pPr algn="l" marL="0" indent="0" lvl="0">
                <a:lnSpc>
                  <a:spcPts val="2383"/>
                </a:lnSpc>
                <a:spcBef>
                  <a:spcPct val="0"/>
                </a:spcBef>
              </a:pPr>
            </a:p>
          </p:txBody>
        </p:sp>
        <p:sp>
          <p:nvSpPr>
            <p:cNvPr name="TextBox 15" id="15"/>
            <p:cNvSpPr txBox="true"/>
            <p:nvPr/>
          </p:nvSpPr>
          <p:spPr>
            <a:xfrm rot="0">
              <a:off x="0" y="635031"/>
              <a:ext cx="8095794" cy="444492"/>
            </a:xfrm>
            <a:prstGeom prst="rect">
              <a:avLst/>
            </a:prstGeom>
          </p:spPr>
          <p:txBody>
            <a:bodyPr anchor="t" rtlCol="false" tIns="0" lIns="0" bIns="0" rIns="0">
              <a:spAutoFit/>
            </a:bodyPr>
            <a:lstStyle/>
            <a:p>
              <a:pPr algn="l" marL="0" indent="0" lvl="0">
                <a:lnSpc>
                  <a:spcPts val="2780"/>
                </a:lnSpc>
              </a:pPr>
            </a:p>
          </p:txBody>
        </p:sp>
      </p:grpSp>
      <p:sp>
        <p:nvSpPr>
          <p:cNvPr name="Freeform 16" id="16"/>
          <p:cNvSpPr/>
          <p:nvPr/>
        </p:nvSpPr>
        <p:spPr>
          <a:xfrm flipH="false" flipV="false" rot="0">
            <a:off x="11945321" y="734535"/>
            <a:ext cx="5313979" cy="8817929"/>
          </a:xfrm>
          <a:custGeom>
            <a:avLst/>
            <a:gdLst/>
            <a:ahLst/>
            <a:cxnLst/>
            <a:rect r="r" b="b" t="t" l="l"/>
            <a:pathLst>
              <a:path h="8817929" w="5313979">
                <a:moveTo>
                  <a:pt x="0" y="0"/>
                </a:moveTo>
                <a:lnTo>
                  <a:pt x="5313979" y="0"/>
                </a:lnTo>
                <a:lnTo>
                  <a:pt x="5313979" y="8817930"/>
                </a:lnTo>
                <a:lnTo>
                  <a:pt x="0" y="8817930"/>
                </a:lnTo>
                <a:lnTo>
                  <a:pt x="0" y="0"/>
                </a:lnTo>
                <a:close/>
              </a:path>
            </a:pathLst>
          </a:custGeom>
          <a:blipFill>
            <a:blip r:embed="rId4"/>
            <a:stretch>
              <a:fillRect l="0" t="-11868" r="0" b="-8358"/>
            </a:stretch>
          </a:blipFill>
        </p:spPr>
      </p:sp>
      <p:sp>
        <p:nvSpPr>
          <p:cNvPr name="TextBox 17" id="17"/>
          <p:cNvSpPr txBox="true"/>
          <p:nvPr/>
        </p:nvSpPr>
        <p:spPr>
          <a:xfrm rot="0">
            <a:off x="1206913" y="981075"/>
            <a:ext cx="8625711" cy="8012899"/>
          </a:xfrm>
          <a:prstGeom prst="rect">
            <a:avLst/>
          </a:prstGeom>
        </p:spPr>
        <p:txBody>
          <a:bodyPr anchor="t" rtlCol="false" tIns="0" lIns="0" bIns="0" rIns="0">
            <a:spAutoFit/>
          </a:bodyPr>
          <a:lstStyle/>
          <a:p>
            <a:pPr algn="l">
              <a:lnSpc>
                <a:spcPts val="3007"/>
              </a:lnSpc>
            </a:pPr>
            <a:r>
              <a:rPr lang="en-US" sz="2148">
                <a:solidFill>
                  <a:srgbClr val="FFFFFF"/>
                </a:solidFill>
                <a:latin typeface="Helvetica World"/>
                <a:ea typeface="Helvetica World"/>
                <a:cs typeface="Helvetica World"/>
                <a:sym typeface="Helvetica World"/>
              </a:rPr>
              <a:t>Main Execution Block</a:t>
            </a:r>
          </a:p>
          <a:p>
            <a:pPr algn="l">
              <a:lnSpc>
                <a:spcPts val="3007"/>
              </a:lnSpc>
            </a:pPr>
            <a:r>
              <a:rPr lang="en-US" sz="2148">
                <a:solidFill>
                  <a:srgbClr val="FFFFFF"/>
                </a:solidFill>
                <a:latin typeface="Helvetica World"/>
                <a:ea typeface="Helvetica World"/>
                <a:cs typeface="Helvetica World"/>
                <a:sym typeface="Helvetica World"/>
              </a:rPr>
              <a:t>Purpose:</a:t>
            </a:r>
          </a:p>
          <a:p>
            <a:pPr algn="l">
              <a:lnSpc>
                <a:spcPts val="3007"/>
              </a:lnSpc>
            </a:pPr>
            <a:r>
              <a:rPr lang="en-US" sz="2148">
                <a:solidFill>
                  <a:srgbClr val="FFFFFF"/>
                </a:solidFill>
                <a:latin typeface="Helvetica World"/>
                <a:ea typeface="Helvetica World"/>
                <a:cs typeface="Helvetica World"/>
                <a:sym typeface="Helvetica World"/>
              </a:rPr>
              <a:t> Runs when the script is executed directly. Handles the full workflow: generating frames for the tree and Voronoi diagram, combining them, and producing the final video.</a:t>
            </a:r>
          </a:p>
          <a:p>
            <a:pPr algn="l">
              <a:lnSpc>
                <a:spcPts val="3007"/>
              </a:lnSpc>
            </a:pPr>
            <a:r>
              <a:rPr lang="en-US" sz="2148">
                <a:solidFill>
                  <a:srgbClr val="FFFFFF"/>
                </a:solidFill>
                <a:latin typeface="Helvetica World"/>
                <a:ea typeface="Helvetica World"/>
                <a:cs typeface="Helvetica World"/>
                <a:sym typeface="Helvetica World"/>
              </a:rPr>
              <a:t>Steps:</a:t>
            </a:r>
          </a:p>
          <a:p>
            <a:pPr algn="l">
              <a:lnSpc>
                <a:spcPts val="3007"/>
              </a:lnSpc>
            </a:pPr>
            <a:r>
              <a:rPr lang="en-US" sz="2148">
                <a:solidFill>
                  <a:srgbClr val="FFFFFF"/>
                </a:solidFill>
                <a:latin typeface="Helvetica World"/>
                <a:ea typeface="Helvetica World"/>
                <a:cs typeface="Helvetica World"/>
                <a:sym typeface="Helvetica World"/>
              </a:rPr>
              <a:t>1️⃣ Run Voronoi Algorithm</a:t>
            </a:r>
          </a:p>
          <a:p>
            <a:pPr algn="l">
              <a:lnSpc>
                <a:spcPts val="3007"/>
              </a:lnSpc>
            </a:pPr>
            <a:r>
              <a:rPr lang="en-US" sz="2148">
                <a:solidFill>
                  <a:srgbClr val="FFFFFF"/>
                </a:solidFill>
                <a:latin typeface="Helvetica World"/>
                <a:ea typeface="Helvetica World"/>
                <a:cs typeface="Helvetica World"/>
                <a:sym typeface="Helvetica World"/>
              </a:rPr>
              <a:t>Executes the algorithm on the defined points.</a:t>
            </a:r>
          </a:p>
          <a:p>
            <a:pPr algn="l">
              <a:lnSpc>
                <a:spcPts val="3007"/>
              </a:lnSpc>
            </a:pPr>
            <a:r>
              <a:rPr lang="en-US" sz="2148">
                <a:solidFill>
                  <a:srgbClr val="FFFFFF"/>
                </a:solidFill>
                <a:latin typeface="Helvetica World"/>
                <a:ea typeface="Helvetica World"/>
                <a:cs typeface="Helvetica World"/>
                <a:sym typeface="Helvetica World"/>
              </a:rPr>
              <a:t>Saves intermediate tree frames and Voronoi frames via their callbacks.</a:t>
            </a:r>
          </a:p>
          <a:p>
            <a:pPr algn="l">
              <a:lnSpc>
                <a:spcPts val="3007"/>
              </a:lnSpc>
            </a:pPr>
            <a:r>
              <a:rPr lang="en-US" sz="2148">
                <a:solidFill>
                  <a:srgbClr val="FFFFFF"/>
                </a:solidFill>
                <a:latin typeface="Helvetica World"/>
                <a:ea typeface="Helvetica World"/>
                <a:cs typeface="Helvetica World"/>
                <a:sym typeface="Helvetica World"/>
              </a:rPr>
              <a:t>2️⃣ Combine Frames Side-by-Side</a:t>
            </a:r>
          </a:p>
          <a:p>
            <a:pPr algn="l">
              <a:lnSpc>
                <a:spcPts val="3007"/>
              </a:lnSpc>
            </a:pPr>
            <a:r>
              <a:rPr lang="en-US" sz="2148">
                <a:solidFill>
                  <a:srgbClr val="FFFFFF"/>
                </a:solidFill>
                <a:latin typeface="Helvetica World"/>
                <a:ea typeface="Helvetica World"/>
                <a:cs typeface="Helvetica World"/>
                <a:sym typeface="Helvetica World"/>
              </a:rPr>
              <a:t>Merges corresponding tree and Voronoi frames horizontally.</a:t>
            </a:r>
          </a:p>
          <a:p>
            <a:pPr algn="l">
              <a:lnSpc>
                <a:spcPts val="3007"/>
              </a:lnSpc>
            </a:pPr>
            <a:r>
              <a:rPr lang="en-US" sz="2148">
                <a:solidFill>
                  <a:srgbClr val="FFFFFF"/>
                </a:solidFill>
                <a:latin typeface="Helvetica World"/>
                <a:ea typeface="Helvetica World"/>
                <a:cs typeface="Helvetica World"/>
                <a:sym typeface="Helvetica World"/>
              </a:rPr>
              <a:t>Ensures the first tree frame exists (creates a blank one if necessary).</a:t>
            </a:r>
          </a:p>
          <a:p>
            <a:pPr algn="l">
              <a:lnSpc>
                <a:spcPts val="3007"/>
              </a:lnSpc>
            </a:pPr>
            <a:r>
              <a:rPr lang="en-US" sz="2148">
                <a:solidFill>
                  <a:srgbClr val="FFFFFF"/>
                </a:solidFill>
                <a:latin typeface="Helvetica World"/>
                <a:ea typeface="Helvetica World"/>
                <a:cs typeface="Helvetica World"/>
                <a:sym typeface="Helvetica World"/>
              </a:rPr>
              <a:t>Handles sequences of unequal lengths by repeating the last frame of the shorter set.</a:t>
            </a:r>
          </a:p>
          <a:p>
            <a:pPr algn="l">
              <a:lnSpc>
                <a:spcPts val="3007"/>
              </a:lnSpc>
            </a:pPr>
            <a:r>
              <a:rPr lang="en-US" sz="2148">
                <a:solidFill>
                  <a:srgbClr val="FFFFFF"/>
                </a:solidFill>
                <a:latin typeface="Helvetica World"/>
                <a:ea typeface="Helvetica World"/>
                <a:cs typeface="Helvetica World"/>
                <a:sym typeface="Helvetica World"/>
              </a:rPr>
              <a:t>Saves combined frames and confirms completion with a print message.</a:t>
            </a:r>
          </a:p>
          <a:p>
            <a:pPr algn="l">
              <a:lnSpc>
                <a:spcPts val="3007"/>
              </a:lnSpc>
            </a:pPr>
            <a:r>
              <a:rPr lang="en-US" sz="2148">
                <a:solidFill>
                  <a:srgbClr val="FFFFFF"/>
                </a:solidFill>
                <a:latin typeface="Helvetica World"/>
                <a:ea typeface="Helvetica World"/>
                <a:cs typeface="Helvetica World"/>
                <a:sym typeface="Helvetica World"/>
              </a:rPr>
              <a:t>3️⃣ Call frames_to_video.py</a:t>
            </a:r>
          </a:p>
          <a:p>
            <a:pPr algn="l">
              <a:lnSpc>
                <a:spcPts val="3007"/>
              </a:lnSpc>
            </a:pPr>
            <a:r>
              <a:rPr lang="en-US" sz="2148">
                <a:solidFill>
                  <a:srgbClr val="FFFFFF"/>
                </a:solidFill>
                <a:latin typeface="Helvetica World"/>
                <a:ea typeface="Helvetica World"/>
                <a:cs typeface="Helvetica World"/>
                <a:sym typeface="Helvetica World"/>
              </a:rPr>
              <a:t>Checks if the video-building script exists.</a:t>
            </a:r>
          </a:p>
          <a:p>
            <a:pPr algn="l">
              <a:lnSpc>
                <a:spcPts val="3007"/>
              </a:lnSpc>
            </a:pPr>
            <a:r>
              <a:rPr lang="en-US" sz="2148">
                <a:solidFill>
                  <a:srgbClr val="FFFFFF"/>
                </a:solidFill>
                <a:latin typeface="Helvetica World"/>
                <a:ea typeface="Helvetica World"/>
                <a:cs typeface="Helvetica World"/>
                <a:sym typeface="Helvetica World"/>
              </a:rPr>
              <a:t>If it exists, runs it to convert the combined frames into an MP4 video at 1 fps.</a:t>
            </a:r>
          </a:p>
          <a:p>
            <a:pPr algn="l">
              <a:lnSpc>
                <a:spcPts val="3007"/>
              </a:lnSpc>
            </a:pPr>
            <a:r>
              <a:rPr lang="en-US" sz="2148">
                <a:solidFill>
                  <a:srgbClr val="FFFFFF"/>
                </a:solidFill>
                <a:latin typeface="Helvetica World"/>
                <a:ea typeface="Helvetica World"/>
                <a:cs typeface="Helvetica World"/>
                <a:sym typeface="Helvetica World"/>
              </a:rPr>
              <a:t>Prints a success message if the video is created or an error message if it fails.</a:t>
            </a:r>
          </a:p>
        </p:txBody>
      </p:sp>
    </p:spTree>
  </p:cSld>
  <p:clrMapOvr>
    <a:masterClrMapping/>
  </p:clrMapOvr>
</p:sld>
</file>

<file path=ppt/slides/slide189.xml><?xml version="1.0" encoding="utf-8"?>
<p:sld xmlns:p="http://schemas.openxmlformats.org/presentationml/2006/main" xmlns:a="http://schemas.openxmlformats.org/drawingml/2006/main" xmlns:r="http://schemas.openxmlformats.org/officeDocument/2006/relationships">
  <p:cSld>
    <p:bg>
      <p:bgPr>
        <a:solidFill>
          <a:srgbClr val="1E1E3F"/>
        </a:solidFill>
      </p:bgPr>
    </p:bg>
    <p:spTree>
      <p:nvGrpSpPr>
        <p:cNvPr id="1" name=""/>
        <p:cNvGrpSpPr/>
        <p:nvPr/>
      </p:nvGrpSpPr>
      <p:grpSpPr>
        <a:xfrm>
          <a:off x="0" y="0"/>
          <a:ext cx="0" cy="0"/>
          <a:chOff x="0" y="0"/>
          <a:chExt cx="0" cy="0"/>
        </a:xfrm>
      </p:grpSpPr>
      <p:grpSp>
        <p:nvGrpSpPr>
          <p:cNvPr name="Group 2" id="2"/>
          <p:cNvGrpSpPr/>
          <p:nvPr/>
        </p:nvGrpSpPr>
        <p:grpSpPr>
          <a:xfrm rot="0">
            <a:off x="666750" y="666750"/>
            <a:ext cx="16954500" cy="8953500"/>
            <a:chOff x="0" y="0"/>
            <a:chExt cx="4465383" cy="2358123"/>
          </a:xfrm>
        </p:grpSpPr>
        <p:sp>
          <p:nvSpPr>
            <p:cNvPr name="Freeform 3" id="3"/>
            <p:cNvSpPr/>
            <p:nvPr/>
          </p:nvSpPr>
          <p:spPr>
            <a:xfrm flipH="false" flipV="false" rot="0">
              <a:off x="0" y="0"/>
              <a:ext cx="4465383" cy="2358124"/>
            </a:xfrm>
            <a:custGeom>
              <a:avLst/>
              <a:gdLst/>
              <a:ahLst/>
              <a:cxnLst/>
              <a:rect r="r" b="b" t="t" l="l"/>
              <a:pathLst>
                <a:path h="2358124" w="4465383">
                  <a:moveTo>
                    <a:pt x="20548" y="0"/>
                  </a:moveTo>
                  <a:lnTo>
                    <a:pt x="4444835" y="0"/>
                  </a:lnTo>
                  <a:cubicBezTo>
                    <a:pt x="4456183" y="0"/>
                    <a:pt x="4465383" y="9200"/>
                    <a:pt x="4465383" y="20548"/>
                  </a:cubicBezTo>
                  <a:lnTo>
                    <a:pt x="4465383" y="2337575"/>
                  </a:lnTo>
                  <a:cubicBezTo>
                    <a:pt x="4465383" y="2348924"/>
                    <a:pt x="4456183" y="2358124"/>
                    <a:pt x="4444835" y="2358124"/>
                  </a:cubicBezTo>
                  <a:lnTo>
                    <a:pt x="20548" y="2358124"/>
                  </a:lnTo>
                  <a:cubicBezTo>
                    <a:pt x="9200" y="2358124"/>
                    <a:pt x="0" y="2348924"/>
                    <a:pt x="0" y="2337575"/>
                  </a:cubicBezTo>
                  <a:lnTo>
                    <a:pt x="0" y="20548"/>
                  </a:lnTo>
                  <a:cubicBezTo>
                    <a:pt x="0" y="9200"/>
                    <a:pt x="9200" y="0"/>
                    <a:pt x="20548" y="0"/>
                  </a:cubicBezTo>
                  <a:close/>
                </a:path>
              </a:pathLst>
            </a:custGeom>
            <a:solidFill>
              <a:srgbClr val="4F5AAF"/>
            </a:solidFill>
            <a:ln cap="rnd">
              <a:noFill/>
              <a:prstDash val="solid"/>
              <a:round/>
            </a:ln>
          </p:spPr>
        </p:sp>
        <p:sp>
          <p:nvSpPr>
            <p:cNvPr name="TextBox 4" id="4"/>
            <p:cNvSpPr txBox="true"/>
            <p:nvPr/>
          </p:nvSpPr>
          <p:spPr>
            <a:xfrm>
              <a:off x="0" y="-57150"/>
              <a:ext cx="4465383" cy="2415273"/>
            </a:xfrm>
            <a:prstGeom prst="rect">
              <a:avLst/>
            </a:prstGeom>
          </p:spPr>
          <p:txBody>
            <a:bodyPr anchor="ctr" rtlCol="false" tIns="50800" lIns="50800" bIns="50800" rIns="50800"/>
            <a:lstStyle/>
            <a:p>
              <a:pPr algn="ctr" marL="0" indent="0" lvl="0">
                <a:lnSpc>
                  <a:spcPts val="3359"/>
                </a:lnSpc>
                <a:spcBef>
                  <a:spcPct val="0"/>
                </a:spcBef>
              </a:pPr>
            </a:p>
          </p:txBody>
        </p:sp>
      </p:grpSp>
      <p:sp>
        <p:nvSpPr>
          <p:cNvPr name="Freeform 5" id="5"/>
          <p:cNvSpPr/>
          <p:nvPr/>
        </p:nvSpPr>
        <p:spPr>
          <a:xfrm flipH="false" flipV="false" rot="-3117037">
            <a:off x="16099474" y="7952721"/>
            <a:ext cx="2112604" cy="1859092"/>
          </a:xfrm>
          <a:custGeom>
            <a:avLst/>
            <a:gdLst/>
            <a:ahLst/>
            <a:cxnLst/>
            <a:rect r="r" b="b" t="t" l="l"/>
            <a:pathLst>
              <a:path h="1859092" w="2112604">
                <a:moveTo>
                  <a:pt x="0" y="0"/>
                </a:moveTo>
                <a:lnTo>
                  <a:pt x="2112605" y="0"/>
                </a:lnTo>
                <a:lnTo>
                  <a:pt x="2112605" y="1859092"/>
                </a:lnTo>
                <a:lnTo>
                  <a:pt x="0" y="185909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6" id="6"/>
          <p:cNvSpPr/>
          <p:nvPr/>
        </p:nvSpPr>
        <p:spPr>
          <a:xfrm flipH="false" flipV="false" rot="-3117037">
            <a:off x="16099474" y="7952721"/>
            <a:ext cx="2112604" cy="1859092"/>
          </a:xfrm>
          <a:custGeom>
            <a:avLst/>
            <a:gdLst/>
            <a:ahLst/>
            <a:cxnLst/>
            <a:rect r="r" b="b" t="t" l="l"/>
            <a:pathLst>
              <a:path h="1859092" w="2112604">
                <a:moveTo>
                  <a:pt x="0" y="0"/>
                </a:moveTo>
                <a:lnTo>
                  <a:pt x="2112605" y="0"/>
                </a:lnTo>
                <a:lnTo>
                  <a:pt x="2112605" y="1859092"/>
                </a:lnTo>
                <a:lnTo>
                  <a:pt x="0" y="185909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7" id="7"/>
          <p:cNvSpPr/>
          <p:nvPr/>
        </p:nvSpPr>
        <p:spPr>
          <a:xfrm flipH="false" flipV="false" rot="-3117037">
            <a:off x="16099474" y="7952721"/>
            <a:ext cx="2112604" cy="1859092"/>
          </a:xfrm>
          <a:custGeom>
            <a:avLst/>
            <a:gdLst/>
            <a:ahLst/>
            <a:cxnLst/>
            <a:rect r="r" b="b" t="t" l="l"/>
            <a:pathLst>
              <a:path h="1859092" w="2112604">
                <a:moveTo>
                  <a:pt x="0" y="0"/>
                </a:moveTo>
                <a:lnTo>
                  <a:pt x="2112605" y="0"/>
                </a:lnTo>
                <a:lnTo>
                  <a:pt x="2112605" y="1859092"/>
                </a:lnTo>
                <a:lnTo>
                  <a:pt x="0" y="185909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8" id="8"/>
          <p:cNvSpPr/>
          <p:nvPr/>
        </p:nvSpPr>
        <p:spPr>
          <a:xfrm flipH="false" flipV="false" rot="-3117037">
            <a:off x="16099474" y="7952721"/>
            <a:ext cx="2112604" cy="1859092"/>
          </a:xfrm>
          <a:custGeom>
            <a:avLst/>
            <a:gdLst/>
            <a:ahLst/>
            <a:cxnLst/>
            <a:rect r="r" b="b" t="t" l="l"/>
            <a:pathLst>
              <a:path h="1859092" w="2112604">
                <a:moveTo>
                  <a:pt x="0" y="0"/>
                </a:moveTo>
                <a:lnTo>
                  <a:pt x="2112605" y="0"/>
                </a:lnTo>
                <a:lnTo>
                  <a:pt x="2112605" y="1859092"/>
                </a:lnTo>
                <a:lnTo>
                  <a:pt x="0" y="185909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9" id="9"/>
          <p:cNvSpPr/>
          <p:nvPr/>
        </p:nvSpPr>
        <p:spPr>
          <a:xfrm flipH="false" flipV="false" rot="-3117037">
            <a:off x="16099474" y="7952721"/>
            <a:ext cx="2112604" cy="1859092"/>
          </a:xfrm>
          <a:custGeom>
            <a:avLst/>
            <a:gdLst/>
            <a:ahLst/>
            <a:cxnLst/>
            <a:rect r="r" b="b" t="t" l="l"/>
            <a:pathLst>
              <a:path h="1859092" w="2112604">
                <a:moveTo>
                  <a:pt x="0" y="0"/>
                </a:moveTo>
                <a:lnTo>
                  <a:pt x="2112605" y="0"/>
                </a:lnTo>
                <a:lnTo>
                  <a:pt x="2112605" y="1859092"/>
                </a:lnTo>
                <a:lnTo>
                  <a:pt x="0" y="185909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pic>
        <p:nvPicPr>
          <p:cNvPr name="Picture 10" id="10">
            <a:hlinkClick action="ppaction://media"/>
          </p:cNvPr>
          <p:cNvPicPr>
            <a:picLocks noChangeAspect="true"/>
          </p:cNvPicPr>
          <p:nvPr>
            <a:videoFile r:link="rId5"/>
            <p:extLst>
              <p:ext uri="{DAA4B4D4-6D71-4841-9C94-3DE7FCFB9230}">
                <p14:media xmlns:p14="http://schemas.microsoft.com/office/powerpoint/2010/main" r:embed="rId6"/>
              </p:ext>
            </p:extLst>
          </p:nvPr>
        </p:nvPicPr>
        <p:blipFill>
          <a:blip r:embed="rId4"/>
          <a:srcRect l="0" t="0" r="0" b="0"/>
          <a:stretch>
            <a:fillRect/>
          </a:stretch>
        </p:blipFill>
        <p:spPr>
          <a:xfrm flipH="false" flipV="false" rot="0">
            <a:off x="2143281" y="1458202"/>
            <a:ext cx="14001438" cy="6965889"/>
          </a:xfrm>
          <a:prstGeom prst="rect">
            <a:avLst/>
          </a:prstGeom>
        </p:spPr>
      </p:pic>
      <p:grpSp>
        <p:nvGrpSpPr>
          <p:cNvPr name="Group 11" id="11"/>
          <p:cNvGrpSpPr/>
          <p:nvPr/>
        </p:nvGrpSpPr>
        <p:grpSpPr>
          <a:xfrm rot="0">
            <a:off x="1434569" y="2794292"/>
            <a:ext cx="14699626" cy="1019091"/>
            <a:chOff x="0" y="0"/>
            <a:chExt cx="19599501" cy="1358788"/>
          </a:xfrm>
        </p:grpSpPr>
        <p:sp>
          <p:nvSpPr>
            <p:cNvPr name="TextBox 12" id="12"/>
            <p:cNvSpPr txBox="true"/>
            <p:nvPr/>
          </p:nvSpPr>
          <p:spPr>
            <a:xfrm rot="0">
              <a:off x="0" y="-9525"/>
              <a:ext cx="19599501" cy="517525"/>
            </a:xfrm>
            <a:prstGeom prst="rect">
              <a:avLst/>
            </a:prstGeom>
          </p:spPr>
          <p:txBody>
            <a:bodyPr anchor="t" rtlCol="false" tIns="0" lIns="0" bIns="0" rIns="0">
              <a:spAutoFit/>
            </a:bodyPr>
            <a:lstStyle/>
            <a:p>
              <a:pPr algn="l" marL="0" indent="0" lvl="0">
                <a:lnSpc>
                  <a:spcPts val="3000"/>
                </a:lnSpc>
                <a:spcBef>
                  <a:spcPct val="0"/>
                </a:spcBef>
              </a:pPr>
            </a:p>
          </p:txBody>
        </p:sp>
        <p:sp>
          <p:nvSpPr>
            <p:cNvPr name="TextBox 13" id="13"/>
            <p:cNvSpPr txBox="true"/>
            <p:nvPr/>
          </p:nvSpPr>
          <p:spPr>
            <a:xfrm rot="0">
              <a:off x="0" y="811629"/>
              <a:ext cx="15344253" cy="547159"/>
            </a:xfrm>
            <a:prstGeom prst="rect">
              <a:avLst/>
            </a:prstGeom>
          </p:spPr>
          <p:txBody>
            <a:bodyPr anchor="t" rtlCol="false" tIns="0" lIns="0" bIns="0" rIns="0">
              <a:spAutoFit/>
            </a:bodyPr>
            <a:lstStyle/>
            <a:p>
              <a:pPr algn="l" marL="0" indent="0" lvl="0">
                <a:lnSpc>
                  <a:spcPts val="3499"/>
                </a:lnSpc>
              </a:pPr>
            </a:p>
          </p:txBody>
        </p:sp>
      </p:grpSp>
    </p:spTree>
  </p:cSld>
  <p:clrMapOvr>
    <a:masterClrMapping/>
  </p:clrMapOvr>
  <p:timing>
    <p:tnLst>
      <p:par>
        <p:cTn dur="indefinite" restart="never" nodeType="tmRoot">
          <p:childTnLst>
            <p:video>
              <p:cMediaNode vol="100000">
                <p:cTn fill="hold" display="false">
                  <p:stCondLst>
                    <p:cond delay="indefinite"/>
                  </p:stCondLst>
                </p:cTn>
                <p:tgtEl>
                  <p:spTgt spid="10"/>
                </p:tgtEl>
              </p:cMediaNode>
            </p:video>
          </p:childTnLst>
        </p:cTn>
      </p:par>
    </p:tnLst>
  </p:timing>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1E1E3F"/>
        </a:solidFill>
      </p:bgPr>
    </p:bg>
    <p:spTree>
      <p:nvGrpSpPr>
        <p:cNvPr id="1" name=""/>
        <p:cNvGrpSpPr/>
        <p:nvPr/>
      </p:nvGrpSpPr>
      <p:grpSpPr>
        <a:xfrm>
          <a:off x="0" y="0"/>
          <a:ext cx="0" cy="0"/>
          <a:chOff x="0" y="0"/>
          <a:chExt cx="0" cy="0"/>
        </a:xfrm>
      </p:grpSpPr>
      <p:grpSp>
        <p:nvGrpSpPr>
          <p:cNvPr name="Group 2" id="2"/>
          <p:cNvGrpSpPr/>
          <p:nvPr/>
        </p:nvGrpSpPr>
        <p:grpSpPr>
          <a:xfrm rot="0">
            <a:off x="666750" y="666750"/>
            <a:ext cx="16954500" cy="8953500"/>
            <a:chOff x="0" y="0"/>
            <a:chExt cx="4465383" cy="2358123"/>
          </a:xfrm>
        </p:grpSpPr>
        <p:sp>
          <p:nvSpPr>
            <p:cNvPr name="Freeform 3" id="3"/>
            <p:cNvSpPr/>
            <p:nvPr/>
          </p:nvSpPr>
          <p:spPr>
            <a:xfrm flipH="false" flipV="false" rot="0">
              <a:off x="0" y="0"/>
              <a:ext cx="4465383" cy="2358124"/>
            </a:xfrm>
            <a:custGeom>
              <a:avLst/>
              <a:gdLst/>
              <a:ahLst/>
              <a:cxnLst/>
              <a:rect r="r" b="b" t="t" l="l"/>
              <a:pathLst>
                <a:path h="2358124" w="4465383">
                  <a:moveTo>
                    <a:pt x="20548" y="0"/>
                  </a:moveTo>
                  <a:lnTo>
                    <a:pt x="4444835" y="0"/>
                  </a:lnTo>
                  <a:cubicBezTo>
                    <a:pt x="4456183" y="0"/>
                    <a:pt x="4465383" y="9200"/>
                    <a:pt x="4465383" y="20548"/>
                  </a:cubicBezTo>
                  <a:lnTo>
                    <a:pt x="4465383" y="2337575"/>
                  </a:lnTo>
                  <a:cubicBezTo>
                    <a:pt x="4465383" y="2348924"/>
                    <a:pt x="4456183" y="2358124"/>
                    <a:pt x="4444835" y="2358124"/>
                  </a:cubicBezTo>
                  <a:lnTo>
                    <a:pt x="20548" y="2358124"/>
                  </a:lnTo>
                  <a:cubicBezTo>
                    <a:pt x="9200" y="2358124"/>
                    <a:pt x="0" y="2348924"/>
                    <a:pt x="0" y="2337575"/>
                  </a:cubicBezTo>
                  <a:lnTo>
                    <a:pt x="0" y="20548"/>
                  </a:lnTo>
                  <a:cubicBezTo>
                    <a:pt x="0" y="9200"/>
                    <a:pt x="9200" y="0"/>
                    <a:pt x="20548" y="0"/>
                  </a:cubicBezTo>
                  <a:close/>
                </a:path>
              </a:pathLst>
            </a:custGeom>
            <a:solidFill>
              <a:srgbClr val="4F5AAF"/>
            </a:solidFill>
            <a:ln cap="rnd">
              <a:noFill/>
              <a:prstDash val="solid"/>
              <a:round/>
            </a:ln>
          </p:spPr>
        </p:sp>
        <p:sp>
          <p:nvSpPr>
            <p:cNvPr name="TextBox 4" id="4"/>
            <p:cNvSpPr txBox="true"/>
            <p:nvPr/>
          </p:nvSpPr>
          <p:spPr>
            <a:xfrm>
              <a:off x="0" y="-57150"/>
              <a:ext cx="4465383" cy="2415273"/>
            </a:xfrm>
            <a:prstGeom prst="rect">
              <a:avLst/>
            </a:prstGeom>
          </p:spPr>
          <p:txBody>
            <a:bodyPr anchor="ctr" rtlCol="false" tIns="50800" lIns="50800" bIns="50800" rIns="50800"/>
            <a:lstStyle/>
            <a:p>
              <a:pPr algn="ctr" marL="0" indent="0" lvl="0">
                <a:lnSpc>
                  <a:spcPts val="3359"/>
                </a:lnSpc>
                <a:spcBef>
                  <a:spcPct val="0"/>
                </a:spcBef>
              </a:pPr>
            </a:p>
          </p:txBody>
        </p:sp>
      </p:grpSp>
      <p:sp>
        <p:nvSpPr>
          <p:cNvPr name="Freeform 5" id="5"/>
          <p:cNvSpPr/>
          <p:nvPr/>
        </p:nvSpPr>
        <p:spPr>
          <a:xfrm flipH="false" flipV="false" rot="-3117037">
            <a:off x="16099474" y="7952721"/>
            <a:ext cx="2112604" cy="1859092"/>
          </a:xfrm>
          <a:custGeom>
            <a:avLst/>
            <a:gdLst/>
            <a:ahLst/>
            <a:cxnLst/>
            <a:rect r="r" b="b" t="t" l="l"/>
            <a:pathLst>
              <a:path h="1859092" w="2112604">
                <a:moveTo>
                  <a:pt x="0" y="0"/>
                </a:moveTo>
                <a:lnTo>
                  <a:pt x="2112605" y="0"/>
                </a:lnTo>
                <a:lnTo>
                  <a:pt x="2112605" y="1859092"/>
                </a:lnTo>
                <a:lnTo>
                  <a:pt x="0" y="185909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grpSp>
        <p:nvGrpSpPr>
          <p:cNvPr name="Group 6" id="6"/>
          <p:cNvGrpSpPr/>
          <p:nvPr/>
        </p:nvGrpSpPr>
        <p:grpSpPr>
          <a:xfrm rot="0">
            <a:off x="1434569" y="2794292"/>
            <a:ext cx="14699626" cy="1019091"/>
            <a:chOff x="0" y="0"/>
            <a:chExt cx="19599501" cy="1358788"/>
          </a:xfrm>
        </p:grpSpPr>
        <p:sp>
          <p:nvSpPr>
            <p:cNvPr name="TextBox 7" id="7"/>
            <p:cNvSpPr txBox="true"/>
            <p:nvPr/>
          </p:nvSpPr>
          <p:spPr>
            <a:xfrm rot="0">
              <a:off x="0" y="-9525"/>
              <a:ext cx="19599501" cy="517525"/>
            </a:xfrm>
            <a:prstGeom prst="rect">
              <a:avLst/>
            </a:prstGeom>
          </p:spPr>
          <p:txBody>
            <a:bodyPr anchor="t" rtlCol="false" tIns="0" lIns="0" bIns="0" rIns="0">
              <a:spAutoFit/>
            </a:bodyPr>
            <a:lstStyle/>
            <a:p>
              <a:pPr algn="l" marL="0" indent="0" lvl="0">
                <a:lnSpc>
                  <a:spcPts val="3000"/>
                </a:lnSpc>
                <a:spcBef>
                  <a:spcPct val="0"/>
                </a:spcBef>
              </a:pPr>
            </a:p>
          </p:txBody>
        </p:sp>
        <p:sp>
          <p:nvSpPr>
            <p:cNvPr name="TextBox 8" id="8"/>
            <p:cNvSpPr txBox="true"/>
            <p:nvPr/>
          </p:nvSpPr>
          <p:spPr>
            <a:xfrm rot="0">
              <a:off x="0" y="811629"/>
              <a:ext cx="15344253" cy="547159"/>
            </a:xfrm>
            <a:prstGeom prst="rect">
              <a:avLst/>
            </a:prstGeom>
          </p:spPr>
          <p:txBody>
            <a:bodyPr anchor="t" rtlCol="false" tIns="0" lIns="0" bIns="0" rIns="0">
              <a:spAutoFit/>
            </a:bodyPr>
            <a:lstStyle/>
            <a:p>
              <a:pPr algn="l" marL="0" indent="0" lvl="0">
                <a:lnSpc>
                  <a:spcPts val="3499"/>
                </a:lnSpc>
              </a:pPr>
            </a:p>
          </p:txBody>
        </p:sp>
      </p:grpSp>
      <p:grpSp>
        <p:nvGrpSpPr>
          <p:cNvPr name="Group 9" id="9"/>
          <p:cNvGrpSpPr/>
          <p:nvPr/>
        </p:nvGrpSpPr>
        <p:grpSpPr>
          <a:xfrm rot="0">
            <a:off x="1028700" y="1274537"/>
            <a:ext cx="10010920" cy="2704082"/>
            <a:chOff x="0" y="0"/>
            <a:chExt cx="13347893" cy="3605442"/>
          </a:xfrm>
        </p:grpSpPr>
        <p:sp>
          <p:nvSpPr>
            <p:cNvPr name="TextBox 10" id="10"/>
            <p:cNvSpPr txBox="true"/>
            <p:nvPr/>
          </p:nvSpPr>
          <p:spPr>
            <a:xfrm rot="0">
              <a:off x="0" y="-57150"/>
              <a:ext cx="13347893" cy="2638546"/>
            </a:xfrm>
            <a:prstGeom prst="rect">
              <a:avLst/>
            </a:prstGeom>
          </p:spPr>
          <p:txBody>
            <a:bodyPr anchor="t" rtlCol="false" tIns="0" lIns="0" bIns="0" rIns="0">
              <a:spAutoFit/>
            </a:bodyPr>
            <a:lstStyle/>
            <a:p>
              <a:pPr algn="l" marL="0" indent="0" lvl="0">
                <a:lnSpc>
                  <a:spcPts val="7943"/>
                </a:lnSpc>
                <a:spcBef>
                  <a:spcPct val="0"/>
                </a:spcBef>
              </a:pPr>
              <a:r>
                <a:rPr lang="en-US" sz="6110" spc="-183">
                  <a:solidFill>
                    <a:srgbClr val="FF6161"/>
                  </a:solidFill>
                  <a:latin typeface="Playfair Display SC"/>
                  <a:ea typeface="Playfair Display SC"/>
                  <a:cs typeface="Playfair Display SC"/>
                  <a:sym typeface="Playfair Display SC"/>
                </a:rPr>
                <a:t>Explanation of Fortune’s Algorithm</a:t>
              </a:r>
            </a:p>
          </p:txBody>
        </p:sp>
        <p:sp>
          <p:nvSpPr>
            <p:cNvPr name="TextBox 11" id="11"/>
            <p:cNvSpPr txBox="true"/>
            <p:nvPr/>
          </p:nvSpPr>
          <p:spPr>
            <a:xfrm rot="0">
              <a:off x="0" y="2887775"/>
              <a:ext cx="13347893" cy="268309"/>
            </a:xfrm>
            <a:prstGeom prst="rect">
              <a:avLst/>
            </a:prstGeom>
          </p:spPr>
          <p:txBody>
            <a:bodyPr anchor="t" rtlCol="false" tIns="0" lIns="0" bIns="0" rIns="0">
              <a:spAutoFit/>
            </a:bodyPr>
            <a:lstStyle/>
            <a:p>
              <a:pPr algn="l" marL="0" indent="0" lvl="0">
                <a:lnSpc>
                  <a:spcPts val="1584"/>
                </a:lnSpc>
                <a:spcBef>
                  <a:spcPct val="0"/>
                </a:spcBef>
              </a:pPr>
            </a:p>
          </p:txBody>
        </p:sp>
        <p:sp>
          <p:nvSpPr>
            <p:cNvPr name="TextBox 12" id="12"/>
            <p:cNvSpPr txBox="true"/>
            <p:nvPr/>
          </p:nvSpPr>
          <p:spPr>
            <a:xfrm rot="0">
              <a:off x="0" y="3313030"/>
              <a:ext cx="10449932" cy="292413"/>
            </a:xfrm>
            <a:prstGeom prst="rect">
              <a:avLst/>
            </a:prstGeom>
          </p:spPr>
          <p:txBody>
            <a:bodyPr anchor="t" rtlCol="false" tIns="0" lIns="0" bIns="0" rIns="0">
              <a:spAutoFit/>
            </a:bodyPr>
            <a:lstStyle/>
            <a:p>
              <a:pPr algn="l" marL="0" indent="0" lvl="0">
                <a:lnSpc>
                  <a:spcPts val="1848"/>
                </a:lnSpc>
              </a:pPr>
            </a:p>
          </p:txBody>
        </p:sp>
      </p:grpSp>
      <p:sp>
        <p:nvSpPr>
          <p:cNvPr name="TextBox 13" id="13"/>
          <p:cNvSpPr txBox="true"/>
          <p:nvPr/>
        </p:nvSpPr>
        <p:spPr>
          <a:xfrm rot="0">
            <a:off x="1058456" y="3911944"/>
            <a:ext cx="17229544" cy="4538922"/>
          </a:xfrm>
          <a:prstGeom prst="rect">
            <a:avLst/>
          </a:prstGeom>
        </p:spPr>
        <p:txBody>
          <a:bodyPr anchor="t" rtlCol="false" tIns="0" lIns="0" bIns="0" rIns="0">
            <a:spAutoFit/>
          </a:bodyPr>
          <a:lstStyle/>
          <a:p>
            <a:pPr algn="l" marL="0" indent="0" lvl="0">
              <a:lnSpc>
                <a:spcPts val="4521"/>
              </a:lnSpc>
              <a:spcBef>
                <a:spcPct val="0"/>
              </a:spcBef>
            </a:pPr>
            <a:r>
              <a:rPr lang="en-US" sz="3229" strike="noStrike" u="none">
                <a:solidFill>
                  <a:srgbClr val="FFFFFF"/>
                </a:solidFill>
                <a:latin typeface="Canva Sans"/>
                <a:ea typeface="Canva Sans"/>
                <a:cs typeface="Canva Sans"/>
                <a:sym typeface="Canva Sans"/>
              </a:rPr>
              <a:t>Fortune’s Algorithm is one of the most elegant and powerful algorithms in Computational Geometry.</a:t>
            </a:r>
          </a:p>
          <a:p>
            <a:pPr algn="l" marL="0" indent="0" lvl="0">
              <a:lnSpc>
                <a:spcPts val="4521"/>
              </a:lnSpc>
              <a:spcBef>
                <a:spcPct val="0"/>
              </a:spcBef>
            </a:pPr>
          </a:p>
          <a:p>
            <a:pPr algn="l" marL="0" indent="0" lvl="0">
              <a:lnSpc>
                <a:spcPts val="4521"/>
              </a:lnSpc>
              <a:spcBef>
                <a:spcPct val="0"/>
              </a:spcBef>
            </a:pPr>
            <a:r>
              <a:rPr lang="en-US" sz="3229" strike="noStrike" u="none">
                <a:solidFill>
                  <a:srgbClr val="FFFFFF"/>
                </a:solidFill>
                <a:latin typeface="Canva Sans"/>
                <a:ea typeface="Canva Sans"/>
                <a:cs typeface="Canva Sans"/>
                <a:sym typeface="Canva Sans"/>
              </a:rPr>
              <a:t>primary goal: is to construct the Voronoi Diagram for a set of points in a 2D plane.</a:t>
            </a:r>
          </a:p>
          <a:p>
            <a:pPr algn="l" marL="0" indent="0" lvl="0">
              <a:lnSpc>
                <a:spcPts val="4521"/>
              </a:lnSpc>
              <a:spcBef>
                <a:spcPct val="0"/>
              </a:spcBef>
            </a:pPr>
          </a:p>
          <a:p>
            <a:pPr algn="l" marL="0" indent="0" lvl="0">
              <a:lnSpc>
                <a:spcPts val="4521"/>
              </a:lnSpc>
              <a:spcBef>
                <a:spcPct val="0"/>
              </a:spcBef>
            </a:pPr>
            <a:r>
              <a:rPr lang="en-US" sz="3229" strike="noStrike" u="none">
                <a:solidFill>
                  <a:srgbClr val="FFFFFF"/>
                </a:solidFill>
                <a:latin typeface="Canva Sans"/>
                <a:ea typeface="Canva Sans"/>
                <a:cs typeface="Canva Sans"/>
                <a:sym typeface="Canva Sans"/>
              </a:rPr>
              <a:t>What makes it exceptional? it achieves the optimal time &amp; Space complexity</a:t>
            </a:r>
          </a:p>
          <a:p>
            <a:pPr algn="l" marL="0" indent="0" lvl="0">
              <a:lnSpc>
                <a:spcPts val="4521"/>
              </a:lnSpc>
              <a:spcBef>
                <a:spcPct val="0"/>
              </a:spcBef>
            </a:pPr>
            <a:r>
              <a:rPr lang="en-US" sz="3229" strike="noStrike" u="none">
                <a:solidFill>
                  <a:srgbClr val="FFFFFF"/>
                </a:solidFill>
                <a:latin typeface="Canva Sans"/>
                <a:ea typeface="Canva Sans"/>
                <a:cs typeface="Canva Sans"/>
                <a:sym typeface="Canva Sans"/>
              </a:rPr>
              <a:t>This makes Fortune’s Algorithm the fastest known and theoretically optimal method</a:t>
            </a:r>
          </a:p>
          <a:p>
            <a:pPr algn="l" marL="0" indent="0" lvl="0">
              <a:lnSpc>
                <a:spcPts val="4521"/>
              </a:lnSpc>
              <a:spcBef>
                <a:spcPct val="0"/>
              </a:spcBef>
            </a:pPr>
            <a:r>
              <a:rPr lang="en-US" sz="3229" strike="noStrike" u="none">
                <a:solidFill>
                  <a:srgbClr val="FFFFFF"/>
                </a:solidFill>
                <a:latin typeface="Canva Sans"/>
                <a:ea typeface="Canva Sans"/>
                <a:cs typeface="Canva Sans"/>
                <a:sym typeface="Canva Sans"/>
              </a:rPr>
              <a:t> for constructing Voronoi diagrams.</a:t>
            </a:r>
          </a:p>
        </p:txBody>
      </p:sp>
    </p:spTree>
  </p:cSld>
  <p:clrMapOvr>
    <a:masterClrMapping/>
  </p:clrMapOvr>
</p:sld>
</file>

<file path=ppt/slides/slide190.xml><?xml version="1.0" encoding="utf-8"?>
<p:sld xmlns:p="http://schemas.openxmlformats.org/presentationml/2006/main" xmlns:a="http://schemas.openxmlformats.org/drawingml/2006/main" xmlns:r="http://schemas.openxmlformats.org/officeDocument/2006/relationships">
  <p:cSld>
    <p:bg>
      <p:bgPr>
        <a:solidFill>
          <a:srgbClr val="1E1E3F"/>
        </a:solidFill>
      </p:bgPr>
    </p:bg>
    <p:spTree>
      <p:nvGrpSpPr>
        <p:cNvPr id="1" name=""/>
        <p:cNvGrpSpPr/>
        <p:nvPr/>
      </p:nvGrpSpPr>
      <p:grpSpPr>
        <a:xfrm>
          <a:off x="0" y="0"/>
          <a:ext cx="0" cy="0"/>
          <a:chOff x="0" y="0"/>
          <a:chExt cx="0" cy="0"/>
        </a:xfrm>
      </p:grpSpPr>
      <p:grpSp>
        <p:nvGrpSpPr>
          <p:cNvPr name="Group 2" id="2"/>
          <p:cNvGrpSpPr/>
          <p:nvPr/>
        </p:nvGrpSpPr>
        <p:grpSpPr>
          <a:xfrm rot="0">
            <a:off x="0" y="0"/>
            <a:ext cx="7858125" cy="10287000"/>
            <a:chOff x="0" y="0"/>
            <a:chExt cx="1031988" cy="1350966"/>
          </a:xfrm>
        </p:grpSpPr>
        <p:sp>
          <p:nvSpPr>
            <p:cNvPr name="Freeform 3" id="3"/>
            <p:cNvSpPr/>
            <p:nvPr/>
          </p:nvSpPr>
          <p:spPr>
            <a:xfrm flipH="false" flipV="false" rot="0">
              <a:off x="0" y="0"/>
              <a:ext cx="1031988" cy="1350966"/>
            </a:xfrm>
            <a:custGeom>
              <a:avLst/>
              <a:gdLst/>
              <a:ahLst/>
              <a:cxnLst/>
              <a:rect r="r" b="b" t="t" l="l"/>
              <a:pathLst>
                <a:path h="1350966" w="1031988">
                  <a:moveTo>
                    <a:pt x="0" y="0"/>
                  </a:moveTo>
                  <a:lnTo>
                    <a:pt x="1031988" y="0"/>
                  </a:lnTo>
                  <a:lnTo>
                    <a:pt x="1031988" y="1350966"/>
                  </a:lnTo>
                  <a:lnTo>
                    <a:pt x="0" y="1350966"/>
                  </a:lnTo>
                  <a:close/>
                </a:path>
              </a:pathLst>
            </a:custGeom>
            <a:solidFill>
              <a:srgbClr val="4F5AAF"/>
            </a:solidFill>
            <a:ln w="12700">
              <a:solidFill>
                <a:srgbClr val="000000"/>
              </a:solidFill>
            </a:ln>
          </p:spPr>
        </p:sp>
      </p:grpSp>
      <p:grpSp>
        <p:nvGrpSpPr>
          <p:cNvPr name="Group 4" id="4"/>
          <p:cNvGrpSpPr/>
          <p:nvPr/>
        </p:nvGrpSpPr>
        <p:grpSpPr>
          <a:xfrm rot="0">
            <a:off x="1052512" y="666750"/>
            <a:ext cx="5753100" cy="8953500"/>
            <a:chOff x="0" y="0"/>
            <a:chExt cx="814724" cy="1267949"/>
          </a:xfrm>
        </p:grpSpPr>
        <p:sp>
          <p:nvSpPr>
            <p:cNvPr name="Freeform 5" id="5"/>
            <p:cNvSpPr/>
            <p:nvPr/>
          </p:nvSpPr>
          <p:spPr>
            <a:xfrm flipH="false" flipV="false" rot="0">
              <a:off x="0" y="0"/>
              <a:ext cx="814724" cy="1267949"/>
            </a:xfrm>
            <a:custGeom>
              <a:avLst/>
              <a:gdLst/>
              <a:ahLst/>
              <a:cxnLst/>
              <a:rect r="r" b="b" t="t" l="l"/>
              <a:pathLst>
                <a:path h="1267949" w="814724">
                  <a:moveTo>
                    <a:pt x="26914" y="0"/>
                  </a:moveTo>
                  <a:lnTo>
                    <a:pt x="787810" y="0"/>
                  </a:lnTo>
                  <a:cubicBezTo>
                    <a:pt x="802675" y="0"/>
                    <a:pt x="814724" y="12050"/>
                    <a:pt x="814724" y="26914"/>
                  </a:cubicBezTo>
                  <a:lnTo>
                    <a:pt x="814724" y="1241035"/>
                  </a:lnTo>
                  <a:cubicBezTo>
                    <a:pt x="814724" y="1255899"/>
                    <a:pt x="802675" y="1267949"/>
                    <a:pt x="787810" y="1267949"/>
                  </a:cubicBezTo>
                  <a:lnTo>
                    <a:pt x="26914" y="1267949"/>
                  </a:lnTo>
                  <a:cubicBezTo>
                    <a:pt x="12050" y="1267949"/>
                    <a:pt x="0" y="1255899"/>
                    <a:pt x="0" y="1241035"/>
                  </a:cubicBezTo>
                  <a:lnTo>
                    <a:pt x="0" y="26914"/>
                  </a:lnTo>
                  <a:cubicBezTo>
                    <a:pt x="0" y="12050"/>
                    <a:pt x="12050" y="0"/>
                    <a:pt x="26914" y="0"/>
                  </a:cubicBezTo>
                  <a:close/>
                </a:path>
              </a:pathLst>
            </a:custGeom>
            <a:blipFill>
              <a:blip r:embed="rId2"/>
              <a:stretch>
                <a:fillRect l="0" t="-199" r="0" b="-199"/>
              </a:stretch>
            </a:blipFill>
          </p:spPr>
        </p:sp>
      </p:grpSp>
      <p:sp>
        <p:nvSpPr>
          <p:cNvPr name="TextBox 6" id="6"/>
          <p:cNvSpPr txBox="true"/>
          <p:nvPr/>
        </p:nvSpPr>
        <p:spPr>
          <a:xfrm rot="0">
            <a:off x="9144000" y="4095073"/>
            <a:ext cx="8317491" cy="1999134"/>
          </a:xfrm>
          <a:prstGeom prst="rect">
            <a:avLst/>
          </a:prstGeom>
        </p:spPr>
        <p:txBody>
          <a:bodyPr anchor="t" rtlCol="false" tIns="0" lIns="0" bIns="0" rIns="0">
            <a:spAutoFit/>
          </a:bodyPr>
          <a:lstStyle/>
          <a:p>
            <a:pPr algn="l" marL="0" indent="0" lvl="0">
              <a:lnSpc>
                <a:spcPts val="14956"/>
              </a:lnSpc>
            </a:pPr>
            <a:r>
              <a:rPr lang="en-US" sz="14956" spc="-523">
                <a:solidFill>
                  <a:srgbClr val="FFFFFF"/>
                </a:solidFill>
                <a:latin typeface="Georgia Pro Condensed"/>
                <a:ea typeface="Georgia Pro Condensed"/>
                <a:cs typeface="Georgia Pro Condensed"/>
                <a:sym typeface="Georgia Pro Condensed"/>
              </a:rPr>
              <a:t>Thank You</a:t>
            </a:r>
          </a:p>
        </p:txBody>
      </p:sp>
      <p:sp>
        <p:nvSpPr>
          <p:cNvPr name="Freeform 7" id="7"/>
          <p:cNvSpPr/>
          <p:nvPr/>
        </p:nvSpPr>
        <p:spPr>
          <a:xfrm flipH="false" flipV="false" rot="-3117037">
            <a:off x="5418783" y="7952721"/>
            <a:ext cx="2112604" cy="1859092"/>
          </a:xfrm>
          <a:custGeom>
            <a:avLst/>
            <a:gdLst/>
            <a:ahLst/>
            <a:cxnLst/>
            <a:rect r="r" b="b" t="t" l="l"/>
            <a:pathLst>
              <a:path h="1859092" w="2112604">
                <a:moveTo>
                  <a:pt x="0" y="0"/>
                </a:moveTo>
                <a:lnTo>
                  <a:pt x="2112604" y="0"/>
                </a:lnTo>
                <a:lnTo>
                  <a:pt x="2112604" y="1859092"/>
                </a:lnTo>
                <a:lnTo>
                  <a:pt x="0" y="185909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2E2E58"/>
        </a:solidFill>
      </p:bgPr>
    </p:bg>
    <p:spTree>
      <p:nvGrpSpPr>
        <p:cNvPr id="1" name=""/>
        <p:cNvGrpSpPr/>
        <p:nvPr/>
      </p:nvGrpSpPr>
      <p:grpSpPr>
        <a:xfrm>
          <a:off x="0" y="0"/>
          <a:ext cx="0" cy="0"/>
          <a:chOff x="0" y="0"/>
          <a:chExt cx="0" cy="0"/>
        </a:xfrm>
      </p:grpSpPr>
      <p:grpSp>
        <p:nvGrpSpPr>
          <p:cNvPr name="Group 2" id="2"/>
          <p:cNvGrpSpPr/>
          <p:nvPr/>
        </p:nvGrpSpPr>
        <p:grpSpPr>
          <a:xfrm rot="0">
            <a:off x="666750" y="666750"/>
            <a:ext cx="16954500" cy="8953500"/>
            <a:chOff x="0" y="0"/>
            <a:chExt cx="4465383" cy="2358123"/>
          </a:xfrm>
        </p:grpSpPr>
        <p:sp>
          <p:nvSpPr>
            <p:cNvPr name="Freeform 3" id="3"/>
            <p:cNvSpPr/>
            <p:nvPr/>
          </p:nvSpPr>
          <p:spPr>
            <a:xfrm flipH="false" flipV="false" rot="0">
              <a:off x="0" y="0"/>
              <a:ext cx="4465383" cy="2358124"/>
            </a:xfrm>
            <a:custGeom>
              <a:avLst/>
              <a:gdLst/>
              <a:ahLst/>
              <a:cxnLst/>
              <a:rect r="r" b="b" t="t" l="l"/>
              <a:pathLst>
                <a:path h="2358124" w="4465383">
                  <a:moveTo>
                    <a:pt x="20548" y="0"/>
                  </a:moveTo>
                  <a:lnTo>
                    <a:pt x="4444835" y="0"/>
                  </a:lnTo>
                  <a:cubicBezTo>
                    <a:pt x="4456183" y="0"/>
                    <a:pt x="4465383" y="9200"/>
                    <a:pt x="4465383" y="20548"/>
                  </a:cubicBezTo>
                  <a:lnTo>
                    <a:pt x="4465383" y="2337575"/>
                  </a:lnTo>
                  <a:cubicBezTo>
                    <a:pt x="4465383" y="2348924"/>
                    <a:pt x="4456183" y="2358124"/>
                    <a:pt x="4444835" y="2358124"/>
                  </a:cubicBezTo>
                  <a:lnTo>
                    <a:pt x="20548" y="2358124"/>
                  </a:lnTo>
                  <a:cubicBezTo>
                    <a:pt x="9200" y="2358124"/>
                    <a:pt x="0" y="2348924"/>
                    <a:pt x="0" y="2337575"/>
                  </a:cubicBezTo>
                  <a:lnTo>
                    <a:pt x="0" y="20548"/>
                  </a:lnTo>
                  <a:cubicBezTo>
                    <a:pt x="0" y="9200"/>
                    <a:pt x="9200" y="0"/>
                    <a:pt x="20548" y="0"/>
                  </a:cubicBezTo>
                  <a:close/>
                </a:path>
              </a:pathLst>
            </a:custGeom>
            <a:solidFill>
              <a:srgbClr val="6E74BF"/>
            </a:solidFill>
            <a:ln cap="rnd">
              <a:noFill/>
              <a:prstDash val="solid"/>
              <a:round/>
            </a:ln>
          </p:spPr>
        </p:sp>
        <p:sp>
          <p:nvSpPr>
            <p:cNvPr name="TextBox 4" id="4"/>
            <p:cNvSpPr txBox="true"/>
            <p:nvPr/>
          </p:nvSpPr>
          <p:spPr>
            <a:xfrm>
              <a:off x="0" y="-57150"/>
              <a:ext cx="4465383" cy="2415273"/>
            </a:xfrm>
            <a:prstGeom prst="rect">
              <a:avLst/>
            </a:prstGeom>
          </p:spPr>
          <p:txBody>
            <a:bodyPr anchor="ctr" rtlCol="false" tIns="50800" lIns="50800" bIns="50800" rIns="50800"/>
            <a:lstStyle/>
            <a:p>
              <a:pPr algn="ctr" marL="0" indent="0" lvl="0">
                <a:lnSpc>
                  <a:spcPts val="3359"/>
                </a:lnSpc>
                <a:spcBef>
                  <a:spcPct val="0"/>
                </a:spcBef>
              </a:pPr>
            </a:p>
          </p:txBody>
        </p:sp>
      </p:grpSp>
      <p:grpSp>
        <p:nvGrpSpPr>
          <p:cNvPr name="Group 5" id="5"/>
          <p:cNvGrpSpPr/>
          <p:nvPr/>
        </p:nvGrpSpPr>
        <p:grpSpPr>
          <a:xfrm rot="0">
            <a:off x="1028700" y="1028700"/>
            <a:ext cx="13249275" cy="2067009"/>
            <a:chOff x="0" y="0"/>
            <a:chExt cx="17665700" cy="2756012"/>
          </a:xfrm>
        </p:grpSpPr>
        <p:sp>
          <p:nvSpPr>
            <p:cNvPr name="TextBox 6" id="6"/>
            <p:cNvSpPr txBox="true"/>
            <p:nvPr/>
          </p:nvSpPr>
          <p:spPr>
            <a:xfrm rot="0">
              <a:off x="0" y="-76200"/>
              <a:ext cx="17665700" cy="1693333"/>
            </a:xfrm>
            <a:prstGeom prst="rect">
              <a:avLst/>
            </a:prstGeom>
          </p:spPr>
          <p:txBody>
            <a:bodyPr anchor="t" rtlCol="false" tIns="0" lIns="0" bIns="0" rIns="0">
              <a:spAutoFit/>
            </a:bodyPr>
            <a:lstStyle/>
            <a:p>
              <a:pPr algn="l" marL="0" indent="0" lvl="0">
                <a:lnSpc>
                  <a:spcPts val="10400"/>
                </a:lnSpc>
              </a:pPr>
              <a:r>
                <a:rPr lang="en-US" sz="8000" spc="-240">
                  <a:solidFill>
                    <a:srgbClr val="FF6161"/>
                  </a:solidFill>
                  <a:latin typeface="Playfair Display SC"/>
                  <a:ea typeface="Playfair Display SC"/>
                  <a:cs typeface="Playfair Display SC"/>
                  <a:sym typeface="Playfair Display SC"/>
                </a:rPr>
                <a:t>Pr</a:t>
              </a:r>
              <a:r>
                <a:rPr lang="en-US" sz="8000" spc="-240">
                  <a:solidFill>
                    <a:srgbClr val="FF6161"/>
                  </a:solidFill>
                  <a:latin typeface="Playfair Display SC"/>
                  <a:ea typeface="Playfair Display SC"/>
                  <a:cs typeface="Playfair Display SC"/>
                  <a:sym typeface="Playfair Display SC"/>
                </a:rPr>
                <a:t>esented by:</a:t>
              </a:r>
            </a:p>
          </p:txBody>
        </p:sp>
        <p:sp>
          <p:nvSpPr>
            <p:cNvPr name="TextBox 7" id="7"/>
            <p:cNvSpPr txBox="true"/>
            <p:nvPr/>
          </p:nvSpPr>
          <p:spPr>
            <a:xfrm rot="0">
              <a:off x="0" y="2187687"/>
              <a:ext cx="17665700" cy="568325"/>
            </a:xfrm>
            <a:prstGeom prst="rect">
              <a:avLst/>
            </a:prstGeom>
          </p:spPr>
          <p:txBody>
            <a:bodyPr anchor="t" rtlCol="false" tIns="0" lIns="0" bIns="0" rIns="0">
              <a:spAutoFit/>
            </a:bodyPr>
            <a:lstStyle/>
            <a:p>
              <a:pPr algn="l" marL="0" indent="0" lvl="0">
                <a:lnSpc>
                  <a:spcPts val="3000"/>
                </a:lnSpc>
                <a:spcBef>
                  <a:spcPct val="0"/>
                </a:spcBef>
              </a:pPr>
              <a:r>
                <a:rPr lang="en-US" b="true" sz="2500" spc="-37">
                  <a:solidFill>
                    <a:srgbClr val="2E2E58"/>
                  </a:solidFill>
                  <a:latin typeface="Helvetica World Bold"/>
                  <a:ea typeface="Helvetica World Bold"/>
                  <a:cs typeface="Helvetica World Bold"/>
                  <a:sym typeface="Helvetica World Bold"/>
                </a:rPr>
                <a:t>Te</a:t>
              </a:r>
              <a:r>
                <a:rPr lang="en-US" b="true" sz="2500" spc="-37">
                  <a:solidFill>
                    <a:srgbClr val="2E2E58"/>
                  </a:solidFill>
                  <a:latin typeface="Helvetica World Bold"/>
                  <a:ea typeface="Helvetica World Bold"/>
                  <a:cs typeface="Helvetica World Bold"/>
                  <a:sym typeface="Helvetica World Bold"/>
                </a:rPr>
                <a:t>am Names</a:t>
              </a:r>
            </a:p>
          </p:txBody>
        </p:sp>
      </p:grpSp>
      <p:sp>
        <p:nvSpPr>
          <p:cNvPr name="Freeform 8" id="8"/>
          <p:cNvSpPr/>
          <p:nvPr/>
        </p:nvSpPr>
        <p:spPr>
          <a:xfrm flipH="false" flipV="false" rot="-3117037">
            <a:off x="16099474" y="7952721"/>
            <a:ext cx="2112604" cy="1859092"/>
          </a:xfrm>
          <a:custGeom>
            <a:avLst/>
            <a:gdLst/>
            <a:ahLst/>
            <a:cxnLst/>
            <a:rect r="r" b="b" t="t" l="l"/>
            <a:pathLst>
              <a:path h="1859092" w="2112604">
                <a:moveTo>
                  <a:pt x="0" y="0"/>
                </a:moveTo>
                <a:lnTo>
                  <a:pt x="2112605" y="0"/>
                </a:lnTo>
                <a:lnTo>
                  <a:pt x="2112605" y="1859092"/>
                </a:lnTo>
                <a:lnTo>
                  <a:pt x="0" y="185909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TextBox 9" id="9"/>
          <p:cNvSpPr txBox="true"/>
          <p:nvPr/>
        </p:nvSpPr>
        <p:spPr>
          <a:xfrm rot="0">
            <a:off x="10055318" y="1539648"/>
            <a:ext cx="7100458" cy="3795178"/>
          </a:xfrm>
          <a:prstGeom prst="rect">
            <a:avLst/>
          </a:prstGeom>
        </p:spPr>
        <p:txBody>
          <a:bodyPr anchor="t" rtlCol="false" tIns="0" lIns="0" bIns="0" rIns="0">
            <a:spAutoFit/>
          </a:bodyPr>
          <a:lstStyle/>
          <a:p>
            <a:pPr algn="l">
              <a:lnSpc>
                <a:spcPts val="5050"/>
              </a:lnSpc>
            </a:pPr>
            <a:r>
              <a:rPr lang="en-US" b="true" sz="3607">
                <a:solidFill>
                  <a:srgbClr val="FFFFFF"/>
                </a:solidFill>
                <a:latin typeface="Canva Sans Bold"/>
                <a:ea typeface="Canva Sans Bold"/>
                <a:cs typeface="Canva Sans Bold"/>
                <a:sym typeface="Canva Sans Bold"/>
              </a:rPr>
              <a:t>Mo’men Mohsen Mashhout</a:t>
            </a:r>
          </a:p>
          <a:p>
            <a:pPr algn="l">
              <a:lnSpc>
                <a:spcPts val="5050"/>
              </a:lnSpc>
            </a:pPr>
            <a:r>
              <a:rPr lang="en-US" b="true" sz="3607">
                <a:solidFill>
                  <a:srgbClr val="FFFFFF"/>
                </a:solidFill>
                <a:latin typeface="Canva Sans Bold"/>
                <a:ea typeface="Canva Sans Bold"/>
                <a:cs typeface="Canva Sans Bold"/>
                <a:sym typeface="Canva Sans Bold"/>
              </a:rPr>
              <a:t>Mohammed Maher Abdelfattah</a:t>
            </a:r>
          </a:p>
          <a:p>
            <a:pPr algn="l">
              <a:lnSpc>
                <a:spcPts val="5050"/>
              </a:lnSpc>
            </a:pPr>
            <a:r>
              <a:rPr lang="en-US" b="true" sz="3607">
                <a:solidFill>
                  <a:srgbClr val="FFFFFF"/>
                </a:solidFill>
                <a:latin typeface="Canva Sans Bold"/>
                <a:ea typeface="Canva Sans Bold"/>
                <a:cs typeface="Canva Sans Bold"/>
                <a:sym typeface="Canva Sans Bold"/>
              </a:rPr>
              <a:t>Mohammed Amr Abdelfattah</a:t>
            </a:r>
          </a:p>
          <a:p>
            <a:pPr algn="l">
              <a:lnSpc>
                <a:spcPts val="5050"/>
              </a:lnSpc>
            </a:pPr>
            <a:r>
              <a:rPr lang="en-US" b="true" sz="3607">
                <a:solidFill>
                  <a:srgbClr val="FFFFFF"/>
                </a:solidFill>
                <a:latin typeface="Canva Sans Bold"/>
                <a:ea typeface="Canva Sans Bold"/>
                <a:cs typeface="Canva Sans Bold"/>
                <a:sym typeface="Canva Sans Bold"/>
              </a:rPr>
              <a:t>Ahmad Tarek Ahmed</a:t>
            </a:r>
          </a:p>
          <a:p>
            <a:pPr algn="l">
              <a:lnSpc>
                <a:spcPts val="5050"/>
              </a:lnSpc>
            </a:pPr>
            <a:r>
              <a:rPr lang="en-US" b="true" sz="3607">
                <a:solidFill>
                  <a:srgbClr val="FFFFFF"/>
                </a:solidFill>
                <a:latin typeface="Canva Sans Bold"/>
                <a:ea typeface="Canva Sans Bold"/>
                <a:cs typeface="Canva Sans Bold"/>
                <a:sym typeface="Canva Sans Bold"/>
              </a:rPr>
              <a:t>Khaled Emad Ezz Eldeen</a:t>
            </a:r>
          </a:p>
          <a:p>
            <a:pPr algn="l">
              <a:lnSpc>
                <a:spcPts val="5050"/>
              </a:lnSpc>
            </a:pPr>
          </a:p>
        </p:txBody>
      </p:sp>
      <p:sp>
        <p:nvSpPr>
          <p:cNvPr name="TextBox 10" id="10"/>
          <p:cNvSpPr txBox="true"/>
          <p:nvPr/>
        </p:nvSpPr>
        <p:spPr>
          <a:xfrm rot="0">
            <a:off x="1028700" y="4085283"/>
            <a:ext cx="7075957" cy="5173017"/>
          </a:xfrm>
          <a:prstGeom prst="rect">
            <a:avLst/>
          </a:prstGeom>
        </p:spPr>
        <p:txBody>
          <a:bodyPr anchor="t" rtlCol="false" tIns="0" lIns="0" bIns="0" rIns="0">
            <a:spAutoFit/>
          </a:bodyPr>
          <a:lstStyle/>
          <a:p>
            <a:pPr algn="l">
              <a:lnSpc>
                <a:spcPts val="4569"/>
              </a:lnSpc>
            </a:pPr>
            <a:r>
              <a:rPr lang="en-US" b="true" sz="3263">
                <a:solidFill>
                  <a:srgbClr val="FFFFFF"/>
                </a:solidFill>
                <a:latin typeface="Canva Sans Bold"/>
                <a:ea typeface="Canva Sans Bold"/>
                <a:cs typeface="Canva Sans Bold"/>
                <a:sym typeface="Canva Sans Bold"/>
              </a:rPr>
              <a:t>Aya Mohamed Abdelmonim Yousef</a:t>
            </a:r>
          </a:p>
          <a:p>
            <a:pPr algn="l">
              <a:lnSpc>
                <a:spcPts val="4569"/>
              </a:lnSpc>
            </a:pPr>
            <a:r>
              <a:rPr lang="en-US" b="true" sz="3263">
                <a:solidFill>
                  <a:srgbClr val="FFFFFF"/>
                </a:solidFill>
                <a:latin typeface="Canva Sans Bold"/>
                <a:ea typeface="Canva Sans Bold"/>
                <a:cs typeface="Canva Sans Bold"/>
                <a:sym typeface="Canva Sans Bold"/>
              </a:rPr>
              <a:t>Esraa Karam Rashad</a:t>
            </a:r>
          </a:p>
          <a:p>
            <a:pPr algn="l">
              <a:lnSpc>
                <a:spcPts val="4569"/>
              </a:lnSpc>
            </a:pPr>
            <a:r>
              <a:rPr lang="en-US" b="true" sz="3263">
                <a:solidFill>
                  <a:srgbClr val="FFFFFF"/>
                </a:solidFill>
                <a:latin typeface="Canva Sans Bold"/>
                <a:ea typeface="Canva Sans Bold"/>
                <a:cs typeface="Canva Sans Bold"/>
                <a:sym typeface="Canva Sans Bold"/>
              </a:rPr>
              <a:t>Bassant Ashraf Fawzy</a:t>
            </a:r>
          </a:p>
          <a:p>
            <a:pPr algn="l">
              <a:lnSpc>
                <a:spcPts val="4569"/>
              </a:lnSpc>
            </a:pPr>
            <a:r>
              <a:rPr lang="en-US" b="true" sz="3263">
                <a:solidFill>
                  <a:srgbClr val="FFFFFF"/>
                </a:solidFill>
                <a:latin typeface="Canva Sans Bold"/>
                <a:ea typeface="Canva Sans Bold"/>
                <a:cs typeface="Canva Sans Bold"/>
                <a:sym typeface="Canva Sans Bold"/>
              </a:rPr>
              <a:t>Cathrine Email</a:t>
            </a:r>
          </a:p>
          <a:p>
            <a:pPr algn="l">
              <a:lnSpc>
                <a:spcPts val="4569"/>
              </a:lnSpc>
            </a:pPr>
            <a:r>
              <a:rPr lang="en-US" b="true" sz="3263">
                <a:solidFill>
                  <a:srgbClr val="FFFFFF"/>
                </a:solidFill>
                <a:latin typeface="Canva Sans Bold"/>
                <a:ea typeface="Canva Sans Bold"/>
                <a:cs typeface="Canva Sans Bold"/>
                <a:sym typeface="Canva Sans Bold"/>
              </a:rPr>
              <a:t>Yousef Morsi Mohamed</a:t>
            </a:r>
          </a:p>
          <a:p>
            <a:pPr algn="l">
              <a:lnSpc>
                <a:spcPts val="4569"/>
              </a:lnSpc>
            </a:pPr>
            <a:r>
              <a:rPr lang="en-US" b="true" sz="3263">
                <a:solidFill>
                  <a:srgbClr val="FFFFFF"/>
                </a:solidFill>
                <a:latin typeface="Canva Sans Bold"/>
                <a:ea typeface="Canva Sans Bold"/>
                <a:cs typeface="Canva Sans Bold"/>
                <a:sym typeface="Canva Sans Bold"/>
              </a:rPr>
              <a:t>Girgis Essam</a:t>
            </a:r>
          </a:p>
          <a:p>
            <a:pPr algn="l">
              <a:lnSpc>
                <a:spcPts val="4569"/>
              </a:lnSpc>
            </a:pPr>
            <a:r>
              <a:rPr lang="en-US" b="true" sz="3263">
                <a:solidFill>
                  <a:srgbClr val="FFFFFF"/>
                </a:solidFill>
                <a:latin typeface="Canva Sans Bold"/>
                <a:ea typeface="Canva Sans Bold"/>
                <a:cs typeface="Canva Sans Bold"/>
                <a:sym typeface="Canva Sans Bold"/>
              </a:rPr>
              <a:t>Shahd Khaled Musa</a:t>
            </a:r>
          </a:p>
          <a:p>
            <a:pPr algn="l">
              <a:lnSpc>
                <a:spcPts val="4569"/>
              </a:lnSpc>
            </a:pPr>
            <a:r>
              <a:rPr lang="en-US" b="true" sz="3263">
                <a:solidFill>
                  <a:srgbClr val="FFFFFF"/>
                </a:solidFill>
                <a:latin typeface="Canva Sans Bold"/>
                <a:ea typeface="Canva Sans Bold"/>
                <a:cs typeface="Canva Sans Bold"/>
                <a:sym typeface="Canva Sans Bold"/>
              </a:rPr>
              <a:t>Ahmed Ebrahim Abdelkader</a:t>
            </a:r>
          </a:p>
          <a:p>
            <a:pPr algn="l">
              <a:lnSpc>
                <a:spcPts val="4569"/>
              </a:lnSpc>
            </a:pPr>
          </a:p>
        </p:txBody>
      </p:sp>
      <p:sp>
        <p:nvSpPr>
          <p:cNvPr name="TextBox 11" id="11"/>
          <p:cNvSpPr txBox="true"/>
          <p:nvPr/>
        </p:nvSpPr>
        <p:spPr>
          <a:xfrm rot="0">
            <a:off x="8104657" y="4477385"/>
            <a:ext cx="6091659" cy="4780915"/>
          </a:xfrm>
          <a:prstGeom prst="rect">
            <a:avLst/>
          </a:prstGeom>
        </p:spPr>
        <p:txBody>
          <a:bodyPr anchor="t" rtlCol="false" tIns="0" lIns="0" bIns="0" rIns="0">
            <a:spAutoFit/>
          </a:bodyPr>
          <a:lstStyle/>
          <a:p>
            <a:pPr algn="l">
              <a:lnSpc>
                <a:spcPts val="4759"/>
              </a:lnSpc>
            </a:pPr>
          </a:p>
          <a:p>
            <a:pPr algn="l">
              <a:lnSpc>
                <a:spcPts val="4759"/>
              </a:lnSpc>
            </a:pPr>
            <a:r>
              <a:rPr lang="en-US" sz="3399" b="true">
                <a:solidFill>
                  <a:srgbClr val="FFFFFF"/>
                </a:solidFill>
                <a:latin typeface="Canva Sans Bold"/>
                <a:ea typeface="Canva Sans Bold"/>
                <a:cs typeface="Canva Sans Bold"/>
                <a:sym typeface="Canva Sans Bold"/>
              </a:rPr>
              <a:t>Yahia mohamed mohamed</a:t>
            </a:r>
          </a:p>
          <a:p>
            <a:pPr algn="l">
              <a:lnSpc>
                <a:spcPts val="4759"/>
              </a:lnSpc>
            </a:pPr>
            <a:r>
              <a:rPr lang="en-US" b="true" sz="3399">
                <a:solidFill>
                  <a:srgbClr val="FFFFFF"/>
                </a:solidFill>
                <a:latin typeface="Canva Sans Bold"/>
                <a:ea typeface="Canva Sans Bold"/>
                <a:cs typeface="Canva Sans Bold"/>
                <a:sym typeface="Canva Sans Bold"/>
              </a:rPr>
              <a:t>Hashem mohame</a:t>
            </a:r>
            <a:r>
              <a:rPr lang="en-US" b="true" sz="3399">
                <a:solidFill>
                  <a:srgbClr val="FFFFFF"/>
                </a:solidFill>
                <a:latin typeface="Canva Sans Bold"/>
                <a:ea typeface="Canva Sans Bold"/>
                <a:cs typeface="Canva Sans Bold"/>
                <a:sym typeface="Canva Sans Bold"/>
              </a:rPr>
              <a:t>d fahem</a:t>
            </a:r>
          </a:p>
          <a:p>
            <a:pPr algn="l">
              <a:lnSpc>
                <a:spcPts val="4759"/>
              </a:lnSpc>
            </a:pPr>
            <a:r>
              <a:rPr lang="en-US" b="true" sz="3399">
                <a:solidFill>
                  <a:srgbClr val="FFFFFF"/>
                </a:solidFill>
                <a:latin typeface="Canva Sans Bold"/>
                <a:ea typeface="Canva Sans Bold"/>
                <a:cs typeface="Canva Sans Bold"/>
                <a:sym typeface="Canva Sans Bold"/>
              </a:rPr>
              <a:t>Mohamed atress mohamed</a:t>
            </a:r>
          </a:p>
          <a:p>
            <a:pPr algn="l">
              <a:lnSpc>
                <a:spcPts val="4759"/>
              </a:lnSpc>
            </a:pPr>
            <a:r>
              <a:rPr lang="en-US" b="true" sz="3399">
                <a:solidFill>
                  <a:srgbClr val="FFFFFF"/>
                </a:solidFill>
                <a:latin typeface="Canva Sans Bold"/>
                <a:ea typeface="Canva Sans Bold"/>
                <a:cs typeface="Canva Sans Bold"/>
                <a:sym typeface="Canva Sans Bold"/>
              </a:rPr>
              <a:t>Mohamed hesham ismael</a:t>
            </a:r>
          </a:p>
          <a:p>
            <a:pPr algn="l">
              <a:lnSpc>
                <a:spcPts val="4759"/>
              </a:lnSpc>
            </a:pPr>
            <a:r>
              <a:rPr lang="en-US" b="true" sz="3399">
                <a:solidFill>
                  <a:srgbClr val="FFFFFF"/>
                </a:solidFill>
                <a:latin typeface="Canva Sans Bold"/>
                <a:ea typeface="Canva Sans Bold"/>
                <a:cs typeface="Canva Sans Bold"/>
                <a:sym typeface="Canva Sans Bold"/>
              </a:rPr>
              <a:t>Nada Magdy Hussein</a:t>
            </a:r>
          </a:p>
          <a:p>
            <a:pPr algn="l">
              <a:lnSpc>
                <a:spcPts val="4759"/>
              </a:lnSpc>
            </a:pPr>
            <a:r>
              <a:rPr lang="en-US" b="true" sz="3399">
                <a:solidFill>
                  <a:srgbClr val="FFFFFF"/>
                </a:solidFill>
                <a:latin typeface="Canva Sans Bold"/>
                <a:ea typeface="Canva Sans Bold"/>
                <a:cs typeface="Canva Sans Bold"/>
                <a:sym typeface="Canva Sans Bold"/>
              </a:rPr>
              <a:t>Ashrakat Hazem Mohamed</a:t>
            </a:r>
          </a:p>
          <a:p>
            <a:pPr algn="l">
              <a:lnSpc>
                <a:spcPts val="4759"/>
              </a:lnSpc>
            </a:pP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1E1E3F"/>
        </a:solidFill>
      </p:bgPr>
    </p:bg>
    <p:spTree>
      <p:nvGrpSpPr>
        <p:cNvPr id="1" name=""/>
        <p:cNvGrpSpPr/>
        <p:nvPr/>
      </p:nvGrpSpPr>
      <p:grpSpPr>
        <a:xfrm>
          <a:off x="0" y="0"/>
          <a:ext cx="0" cy="0"/>
          <a:chOff x="0" y="0"/>
          <a:chExt cx="0" cy="0"/>
        </a:xfrm>
      </p:grpSpPr>
      <p:grpSp>
        <p:nvGrpSpPr>
          <p:cNvPr name="Group 2" id="2"/>
          <p:cNvGrpSpPr/>
          <p:nvPr/>
        </p:nvGrpSpPr>
        <p:grpSpPr>
          <a:xfrm rot="0">
            <a:off x="666750" y="666750"/>
            <a:ext cx="16954500" cy="8953500"/>
            <a:chOff x="0" y="0"/>
            <a:chExt cx="4465383" cy="2358123"/>
          </a:xfrm>
        </p:grpSpPr>
        <p:sp>
          <p:nvSpPr>
            <p:cNvPr name="Freeform 3" id="3"/>
            <p:cNvSpPr/>
            <p:nvPr/>
          </p:nvSpPr>
          <p:spPr>
            <a:xfrm flipH="false" flipV="false" rot="0">
              <a:off x="0" y="0"/>
              <a:ext cx="4465383" cy="2358124"/>
            </a:xfrm>
            <a:custGeom>
              <a:avLst/>
              <a:gdLst/>
              <a:ahLst/>
              <a:cxnLst/>
              <a:rect r="r" b="b" t="t" l="l"/>
              <a:pathLst>
                <a:path h="2358124" w="4465383">
                  <a:moveTo>
                    <a:pt x="20548" y="0"/>
                  </a:moveTo>
                  <a:lnTo>
                    <a:pt x="4444835" y="0"/>
                  </a:lnTo>
                  <a:cubicBezTo>
                    <a:pt x="4456183" y="0"/>
                    <a:pt x="4465383" y="9200"/>
                    <a:pt x="4465383" y="20548"/>
                  </a:cubicBezTo>
                  <a:lnTo>
                    <a:pt x="4465383" y="2337575"/>
                  </a:lnTo>
                  <a:cubicBezTo>
                    <a:pt x="4465383" y="2348924"/>
                    <a:pt x="4456183" y="2358124"/>
                    <a:pt x="4444835" y="2358124"/>
                  </a:cubicBezTo>
                  <a:lnTo>
                    <a:pt x="20548" y="2358124"/>
                  </a:lnTo>
                  <a:cubicBezTo>
                    <a:pt x="9200" y="2358124"/>
                    <a:pt x="0" y="2348924"/>
                    <a:pt x="0" y="2337575"/>
                  </a:cubicBezTo>
                  <a:lnTo>
                    <a:pt x="0" y="20548"/>
                  </a:lnTo>
                  <a:cubicBezTo>
                    <a:pt x="0" y="9200"/>
                    <a:pt x="9200" y="0"/>
                    <a:pt x="20548" y="0"/>
                  </a:cubicBezTo>
                  <a:close/>
                </a:path>
              </a:pathLst>
            </a:custGeom>
            <a:solidFill>
              <a:srgbClr val="4F5AAF"/>
            </a:solidFill>
            <a:ln cap="rnd">
              <a:noFill/>
              <a:prstDash val="solid"/>
              <a:round/>
            </a:ln>
          </p:spPr>
        </p:sp>
        <p:sp>
          <p:nvSpPr>
            <p:cNvPr name="TextBox 4" id="4"/>
            <p:cNvSpPr txBox="true"/>
            <p:nvPr/>
          </p:nvSpPr>
          <p:spPr>
            <a:xfrm>
              <a:off x="0" y="-57150"/>
              <a:ext cx="4465383" cy="2415273"/>
            </a:xfrm>
            <a:prstGeom prst="rect">
              <a:avLst/>
            </a:prstGeom>
          </p:spPr>
          <p:txBody>
            <a:bodyPr anchor="ctr" rtlCol="false" tIns="50800" lIns="50800" bIns="50800" rIns="50800"/>
            <a:lstStyle/>
            <a:p>
              <a:pPr algn="ctr" marL="0" indent="0" lvl="0">
                <a:lnSpc>
                  <a:spcPts val="3359"/>
                </a:lnSpc>
                <a:spcBef>
                  <a:spcPct val="0"/>
                </a:spcBef>
              </a:pPr>
            </a:p>
          </p:txBody>
        </p:sp>
      </p:grpSp>
      <p:sp>
        <p:nvSpPr>
          <p:cNvPr name="Freeform 5" id="5"/>
          <p:cNvSpPr/>
          <p:nvPr/>
        </p:nvSpPr>
        <p:spPr>
          <a:xfrm flipH="false" flipV="false" rot="-3117037">
            <a:off x="16099474" y="7952721"/>
            <a:ext cx="2112604" cy="1859092"/>
          </a:xfrm>
          <a:custGeom>
            <a:avLst/>
            <a:gdLst/>
            <a:ahLst/>
            <a:cxnLst/>
            <a:rect r="r" b="b" t="t" l="l"/>
            <a:pathLst>
              <a:path h="1859092" w="2112604">
                <a:moveTo>
                  <a:pt x="0" y="0"/>
                </a:moveTo>
                <a:lnTo>
                  <a:pt x="2112605" y="0"/>
                </a:lnTo>
                <a:lnTo>
                  <a:pt x="2112605" y="1859092"/>
                </a:lnTo>
                <a:lnTo>
                  <a:pt x="0" y="185909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grpSp>
        <p:nvGrpSpPr>
          <p:cNvPr name="Group 6" id="6"/>
          <p:cNvGrpSpPr/>
          <p:nvPr/>
        </p:nvGrpSpPr>
        <p:grpSpPr>
          <a:xfrm rot="0">
            <a:off x="1434569" y="2794292"/>
            <a:ext cx="14699626" cy="1019091"/>
            <a:chOff x="0" y="0"/>
            <a:chExt cx="19599501" cy="1358788"/>
          </a:xfrm>
        </p:grpSpPr>
        <p:sp>
          <p:nvSpPr>
            <p:cNvPr name="TextBox 7" id="7"/>
            <p:cNvSpPr txBox="true"/>
            <p:nvPr/>
          </p:nvSpPr>
          <p:spPr>
            <a:xfrm rot="0">
              <a:off x="0" y="-9525"/>
              <a:ext cx="19599501" cy="517525"/>
            </a:xfrm>
            <a:prstGeom prst="rect">
              <a:avLst/>
            </a:prstGeom>
          </p:spPr>
          <p:txBody>
            <a:bodyPr anchor="t" rtlCol="false" tIns="0" lIns="0" bIns="0" rIns="0">
              <a:spAutoFit/>
            </a:bodyPr>
            <a:lstStyle/>
            <a:p>
              <a:pPr algn="l" marL="0" indent="0" lvl="0">
                <a:lnSpc>
                  <a:spcPts val="3000"/>
                </a:lnSpc>
                <a:spcBef>
                  <a:spcPct val="0"/>
                </a:spcBef>
              </a:pPr>
            </a:p>
          </p:txBody>
        </p:sp>
        <p:sp>
          <p:nvSpPr>
            <p:cNvPr name="TextBox 8" id="8"/>
            <p:cNvSpPr txBox="true"/>
            <p:nvPr/>
          </p:nvSpPr>
          <p:spPr>
            <a:xfrm rot="0">
              <a:off x="0" y="811629"/>
              <a:ext cx="15344253" cy="547159"/>
            </a:xfrm>
            <a:prstGeom prst="rect">
              <a:avLst/>
            </a:prstGeom>
          </p:spPr>
          <p:txBody>
            <a:bodyPr anchor="t" rtlCol="false" tIns="0" lIns="0" bIns="0" rIns="0">
              <a:spAutoFit/>
            </a:bodyPr>
            <a:lstStyle/>
            <a:p>
              <a:pPr algn="l" marL="0" indent="0" lvl="0">
                <a:lnSpc>
                  <a:spcPts val="3499"/>
                </a:lnSpc>
              </a:pPr>
            </a:p>
          </p:txBody>
        </p:sp>
      </p:grpSp>
      <p:grpSp>
        <p:nvGrpSpPr>
          <p:cNvPr name="Group 9" id="9"/>
          <p:cNvGrpSpPr/>
          <p:nvPr/>
        </p:nvGrpSpPr>
        <p:grpSpPr>
          <a:xfrm rot="0">
            <a:off x="1058456" y="930688"/>
            <a:ext cx="10010920" cy="3710907"/>
            <a:chOff x="0" y="0"/>
            <a:chExt cx="13347893" cy="4947875"/>
          </a:xfrm>
        </p:grpSpPr>
        <p:sp>
          <p:nvSpPr>
            <p:cNvPr name="TextBox 10" id="10"/>
            <p:cNvSpPr txBox="true"/>
            <p:nvPr/>
          </p:nvSpPr>
          <p:spPr>
            <a:xfrm rot="0">
              <a:off x="0" y="-57150"/>
              <a:ext cx="13347893" cy="3980979"/>
            </a:xfrm>
            <a:prstGeom prst="rect">
              <a:avLst/>
            </a:prstGeom>
          </p:spPr>
          <p:txBody>
            <a:bodyPr anchor="t" rtlCol="false" tIns="0" lIns="0" bIns="0" rIns="0">
              <a:spAutoFit/>
            </a:bodyPr>
            <a:lstStyle/>
            <a:p>
              <a:pPr algn="l" marL="0" indent="0" lvl="0">
                <a:lnSpc>
                  <a:spcPts val="7943"/>
                </a:lnSpc>
                <a:spcBef>
                  <a:spcPct val="0"/>
                </a:spcBef>
              </a:pPr>
              <a:r>
                <a:rPr lang="en-US" sz="6110" spc="-183">
                  <a:solidFill>
                    <a:srgbClr val="FF6161"/>
                  </a:solidFill>
                  <a:latin typeface="Playfair Display SC"/>
                  <a:ea typeface="Playfair Display SC"/>
                  <a:cs typeface="Playfair Display SC"/>
                  <a:sym typeface="Playfair Display SC"/>
                </a:rPr>
                <a:t>Are There Other Algorithms for Voronoi Diagrams?</a:t>
              </a:r>
            </a:p>
          </p:txBody>
        </p:sp>
        <p:sp>
          <p:nvSpPr>
            <p:cNvPr name="TextBox 11" id="11"/>
            <p:cNvSpPr txBox="true"/>
            <p:nvPr/>
          </p:nvSpPr>
          <p:spPr>
            <a:xfrm rot="0">
              <a:off x="0" y="4230208"/>
              <a:ext cx="13347893" cy="268309"/>
            </a:xfrm>
            <a:prstGeom prst="rect">
              <a:avLst/>
            </a:prstGeom>
          </p:spPr>
          <p:txBody>
            <a:bodyPr anchor="t" rtlCol="false" tIns="0" lIns="0" bIns="0" rIns="0">
              <a:spAutoFit/>
            </a:bodyPr>
            <a:lstStyle/>
            <a:p>
              <a:pPr algn="l" marL="0" indent="0" lvl="0">
                <a:lnSpc>
                  <a:spcPts val="1584"/>
                </a:lnSpc>
                <a:spcBef>
                  <a:spcPct val="0"/>
                </a:spcBef>
              </a:pPr>
            </a:p>
          </p:txBody>
        </p:sp>
        <p:sp>
          <p:nvSpPr>
            <p:cNvPr name="TextBox 12" id="12"/>
            <p:cNvSpPr txBox="true"/>
            <p:nvPr/>
          </p:nvSpPr>
          <p:spPr>
            <a:xfrm rot="0">
              <a:off x="0" y="4655463"/>
              <a:ext cx="10449932" cy="292413"/>
            </a:xfrm>
            <a:prstGeom prst="rect">
              <a:avLst/>
            </a:prstGeom>
          </p:spPr>
          <p:txBody>
            <a:bodyPr anchor="t" rtlCol="false" tIns="0" lIns="0" bIns="0" rIns="0">
              <a:spAutoFit/>
            </a:bodyPr>
            <a:lstStyle/>
            <a:p>
              <a:pPr algn="l" marL="0" indent="0" lvl="0">
                <a:lnSpc>
                  <a:spcPts val="1848"/>
                </a:lnSpc>
              </a:pPr>
            </a:p>
          </p:txBody>
        </p:sp>
      </p:grpSp>
      <p:sp>
        <p:nvSpPr>
          <p:cNvPr name="TextBox 13" id="13"/>
          <p:cNvSpPr txBox="true"/>
          <p:nvPr/>
        </p:nvSpPr>
        <p:spPr>
          <a:xfrm rot="0">
            <a:off x="1058456" y="4115321"/>
            <a:ext cx="14359594" cy="3969638"/>
          </a:xfrm>
          <a:prstGeom prst="rect">
            <a:avLst/>
          </a:prstGeom>
        </p:spPr>
        <p:txBody>
          <a:bodyPr anchor="t" rtlCol="false" tIns="0" lIns="0" bIns="0" rIns="0">
            <a:spAutoFit/>
          </a:bodyPr>
          <a:lstStyle/>
          <a:p>
            <a:pPr algn="l">
              <a:lnSpc>
                <a:spcPts val="4521"/>
              </a:lnSpc>
            </a:pPr>
            <a:r>
              <a:rPr lang="en-US" sz="3229">
                <a:solidFill>
                  <a:srgbClr val="FFFFFF"/>
                </a:solidFill>
                <a:latin typeface="Canva Sans"/>
                <a:ea typeface="Canva Sans"/>
                <a:cs typeface="Canva Sans"/>
                <a:sym typeface="Canva Sans"/>
              </a:rPr>
              <a:t>Yes, several alternative techniques can compute Voronoi diagrams:</a:t>
            </a:r>
          </a:p>
          <a:p>
            <a:pPr algn="l">
              <a:lnSpc>
                <a:spcPts val="4521"/>
              </a:lnSpc>
            </a:pPr>
          </a:p>
          <a:p>
            <a:pPr algn="l">
              <a:lnSpc>
                <a:spcPts val="4521"/>
              </a:lnSpc>
            </a:pPr>
            <a:r>
              <a:rPr lang="en-US" sz="3229">
                <a:solidFill>
                  <a:srgbClr val="FFFFFF"/>
                </a:solidFill>
                <a:latin typeface="Canva Sans"/>
                <a:ea typeface="Canva Sans"/>
                <a:cs typeface="Canva Sans"/>
                <a:sym typeface="Canva Sans"/>
              </a:rPr>
              <a:t>• Divide and Conquer</a:t>
            </a:r>
          </a:p>
          <a:p>
            <a:pPr algn="l">
              <a:lnSpc>
                <a:spcPts val="4521"/>
              </a:lnSpc>
            </a:pPr>
            <a:r>
              <a:rPr lang="en-US" sz="3229">
                <a:solidFill>
                  <a:srgbClr val="FFFFFF"/>
                </a:solidFill>
                <a:latin typeface="Canva Sans"/>
                <a:ea typeface="Canva Sans"/>
                <a:cs typeface="Canva Sans"/>
                <a:sym typeface="Canva Sans"/>
              </a:rPr>
              <a:t>• Incremental Construction</a:t>
            </a:r>
          </a:p>
          <a:p>
            <a:pPr algn="l">
              <a:lnSpc>
                <a:spcPts val="4521"/>
              </a:lnSpc>
            </a:pPr>
            <a:r>
              <a:rPr lang="en-US" sz="3229">
                <a:solidFill>
                  <a:srgbClr val="FFFFFF"/>
                </a:solidFill>
                <a:latin typeface="Canva Sans"/>
                <a:ea typeface="Canva Sans"/>
                <a:cs typeface="Canva Sans"/>
                <a:sym typeface="Canva Sans"/>
              </a:rPr>
              <a:t>• Brute-Force Half-Plane Intersection</a:t>
            </a:r>
          </a:p>
          <a:p>
            <a:pPr algn="l">
              <a:lnSpc>
                <a:spcPts val="4521"/>
              </a:lnSpc>
            </a:pPr>
          </a:p>
          <a:p>
            <a:pPr algn="l" marL="0" indent="0" lvl="0">
              <a:lnSpc>
                <a:spcPts val="4521"/>
              </a:lnSpc>
              <a:spcBef>
                <a:spcPct val="0"/>
              </a:spcBef>
            </a:pPr>
            <a:r>
              <a:rPr lang="en-US" sz="3229">
                <a:solidFill>
                  <a:srgbClr val="FFFFFF"/>
                </a:solidFill>
                <a:latin typeface="Canva Sans"/>
                <a:ea typeface="Canva Sans"/>
                <a:cs typeface="Canva Sans"/>
                <a:sym typeface="Canva Sans"/>
              </a:rPr>
              <a:t>However, these algorithms are generally slower or less stable in practice:</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1E1E3F"/>
        </a:solidFill>
      </p:bgPr>
    </p:bg>
    <p:spTree>
      <p:nvGrpSpPr>
        <p:cNvPr id="1" name=""/>
        <p:cNvGrpSpPr/>
        <p:nvPr/>
      </p:nvGrpSpPr>
      <p:grpSpPr>
        <a:xfrm>
          <a:off x="0" y="0"/>
          <a:ext cx="0" cy="0"/>
          <a:chOff x="0" y="0"/>
          <a:chExt cx="0" cy="0"/>
        </a:xfrm>
      </p:grpSpPr>
      <p:grpSp>
        <p:nvGrpSpPr>
          <p:cNvPr name="Group 2" id="2"/>
          <p:cNvGrpSpPr/>
          <p:nvPr/>
        </p:nvGrpSpPr>
        <p:grpSpPr>
          <a:xfrm rot="0">
            <a:off x="354316" y="313071"/>
            <a:ext cx="17579368" cy="9660858"/>
            <a:chOff x="0" y="0"/>
            <a:chExt cx="4629957" cy="2544423"/>
          </a:xfrm>
        </p:grpSpPr>
        <p:sp>
          <p:nvSpPr>
            <p:cNvPr name="Freeform 3" id="3"/>
            <p:cNvSpPr/>
            <p:nvPr/>
          </p:nvSpPr>
          <p:spPr>
            <a:xfrm flipH="false" flipV="false" rot="0">
              <a:off x="0" y="0"/>
              <a:ext cx="4629957" cy="2544423"/>
            </a:xfrm>
            <a:custGeom>
              <a:avLst/>
              <a:gdLst/>
              <a:ahLst/>
              <a:cxnLst/>
              <a:rect r="r" b="b" t="t" l="l"/>
              <a:pathLst>
                <a:path h="2544423" w="4629957">
                  <a:moveTo>
                    <a:pt x="19818" y="0"/>
                  </a:moveTo>
                  <a:lnTo>
                    <a:pt x="4610139" y="0"/>
                  </a:lnTo>
                  <a:cubicBezTo>
                    <a:pt x="4621084" y="0"/>
                    <a:pt x="4629957" y="8873"/>
                    <a:pt x="4629957" y="19818"/>
                  </a:cubicBezTo>
                  <a:lnTo>
                    <a:pt x="4629957" y="2524605"/>
                  </a:lnTo>
                  <a:cubicBezTo>
                    <a:pt x="4629957" y="2535551"/>
                    <a:pt x="4621084" y="2544423"/>
                    <a:pt x="4610139" y="2544423"/>
                  </a:cubicBezTo>
                  <a:lnTo>
                    <a:pt x="19818" y="2544423"/>
                  </a:lnTo>
                  <a:cubicBezTo>
                    <a:pt x="8873" y="2544423"/>
                    <a:pt x="0" y="2535551"/>
                    <a:pt x="0" y="2524605"/>
                  </a:cubicBezTo>
                  <a:lnTo>
                    <a:pt x="0" y="19818"/>
                  </a:lnTo>
                  <a:cubicBezTo>
                    <a:pt x="0" y="8873"/>
                    <a:pt x="8873" y="0"/>
                    <a:pt x="19818" y="0"/>
                  </a:cubicBezTo>
                  <a:close/>
                </a:path>
              </a:pathLst>
            </a:custGeom>
            <a:solidFill>
              <a:srgbClr val="4F5AAF"/>
            </a:solidFill>
            <a:ln cap="rnd">
              <a:noFill/>
              <a:prstDash val="solid"/>
              <a:round/>
            </a:ln>
          </p:spPr>
        </p:sp>
        <p:sp>
          <p:nvSpPr>
            <p:cNvPr name="TextBox 4" id="4"/>
            <p:cNvSpPr txBox="true"/>
            <p:nvPr/>
          </p:nvSpPr>
          <p:spPr>
            <a:xfrm>
              <a:off x="0" y="-57150"/>
              <a:ext cx="4629957" cy="2601573"/>
            </a:xfrm>
            <a:prstGeom prst="rect">
              <a:avLst/>
            </a:prstGeom>
          </p:spPr>
          <p:txBody>
            <a:bodyPr anchor="t" rtlCol="false" tIns="25400" lIns="25400" bIns="25400" rIns="25400"/>
            <a:lstStyle/>
            <a:p>
              <a:pPr algn="l">
                <a:lnSpc>
                  <a:spcPts val="7943"/>
                </a:lnSpc>
              </a:pPr>
              <a:r>
                <a:rPr lang="en-US" sz="6110" spc="-183" strike="noStrike" u="none">
                  <a:solidFill>
                    <a:srgbClr val="FF6161"/>
                  </a:solidFill>
                  <a:latin typeface="Playfair Display SC"/>
                  <a:ea typeface="Playfair Display SC"/>
                  <a:cs typeface="Playfair Display SC"/>
                  <a:sym typeface="Playfair Display SC"/>
                </a:rPr>
                <a:t>Components of the Fortune’s algorithm?</a:t>
              </a:r>
            </a:p>
            <a:p>
              <a:pPr algn="l" marL="0" indent="0" lvl="0">
                <a:lnSpc>
                  <a:spcPts val="7943"/>
                </a:lnSpc>
                <a:spcBef>
                  <a:spcPct val="0"/>
                </a:spcBef>
              </a:pPr>
              <a:r>
                <a:rPr lang="en-US" sz="6110" spc="-183" strike="noStrike" u="none">
                  <a:solidFill>
                    <a:srgbClr val="FF6161"/>
                  </a:solidFill>
                  <a:latin typeface="Canva Sans"/>
                  <a:ea typeface="Canva Sans"/>
                  <a:cs typeface="Canva Sans"/>
                  <a:sym typeface="Canva Sans"/>
                </a:rPr>
                <a:t>  </a:t>
              </a:r>
            </a:p>
            <a:p>
              <a:pPr algn="l" marL="0" indent="0" lvl="0">
                <a:lnSpc>
                  <a:spcPts val="7943"/>
                </a:lnSpc>
                <a:spcBef>
                  <a:spcPct val="0"/>
                </a:spcBef>
              </a:pPr>
            </a:p>
            <a:p>
              <a:pPr algn="l" marL="0" indent="0" lvl="0">
                <a:lnSpc>
                  <a:spcPts val="7943"/>
                </a:lnSpc>
                <a:spcBef>
                  <a:spcPct val="0"/>
                </a:spcBef>
              </a:pPr>
            </a:p>
            <a:p>
              <a:pPr algn="l" marL="0" indent="0" lvl="0">
                <a:lnSpc>
                  <a:spcPts val="7943"/>
                </a:lnSpc>
                <a:spcBef>
                  <a:spcPct val="0"/>
                </a:spcBef>
              </a:pPr>
            </a:p>
            <a:p>
              <a:pPr algn="l" marL="0" indent="0" lvl="0">
                <a:lnSpc>
                  <a:spcPts val="7943"/>
                </a:lnSpc>
                <a:spcBef>
                  <a:spcPct val="0"/>
                </a:spcBef>
              </a:pPr>
            </a:p>
            <a:p>
              <a:pPr algn="l" marL="0" indent="0" lvl="0">
                <a:lnSpc>
                  <a:spcPts val="7943"/>
                </a:lnSpc>
                <a:spcBef>
                  <a:spcPct val="0"/>
                </a:spcBef>
              </a:pPr>
            </a:p>
            <a:p>
              <a:pPr algn="l" marL="0" indent="0" lvl="0">
                <a:lnSpc>
                  <a:spcPts val="4074"/>
                </a:lnSpc>
              </a:pPr>
              <a:r>
                <a:rPr lang="en-US" sz="2910" spc="-87" strike="noStrike" u="none">
                  <a:solidFill>
                    <a:srgbClr val="FFFFFF"/>
                  </a:solidFill>
                  <a:latin typeface="Canva Sans"/>
                  <a:ea typeface="Canva Sans"/>
                  <a:cs typeface="Canva Sans"/>
                  <a:sym typeface="Canva Sans"/>
                </a:rPr>
                <a:t>Fortune’s algorithm→ sweep-line algorithm used to construct Voronoi diagrams efficiently.</a:t>
              </a:r>
            </a:p>
            <a:p>
              <a:pPr algn="l" marL="0" indent="0" lvl="0">
                <a:lnSpc>
                  <a:spcPts val="4074"/>
                </a:lnSpc>
              </a:pPr>
              <a:r>
                <a:rPr lang="en-US" sz="2910" spc="-87" strike="noStrike" u="none">
                  <a:solidFill>
                    <a:srgbClr val="FFFFFF"/>
                  </a:solidFill>
                  <a:latin typeface="Canva Sans"/>
                  <a:ea typeface="Canva Sans"/>
                  <a:cs typeface="Canva Sans"/>
                  <a:sym typeface="Canva Sans"/>
                </a:rPr>
                <a:t>we have three main components:</a:t>
              </a:r>
            </a:p>
            <a:p>
              <a:pPr algn="l" marL="585205" indent="-292603" lvl="1">
                <a:lnSpc>
                  <a:spcPts val="3794"/>
                </a:lnSpc>
                <a:buFont typeface="Arial"/>
                <a:buChar char="•"/>
              </a:pPr>
              <a:r>
                <a:rPr lang="en-US" sz="2710" spc="-81" strike="noStrike" u="none">
                  <a:solidFill>
                    <a:srgbClr val="FFFFFF"/>
                  </a:solidFill>
                  <a:latin typeface="Canva Sans"/>
                  <a:ea typeface="Canva Sans"/>
                  <a:cs typeface="Canva Sans"/>
                  <a:sym typeface="Canva Sans"/>
                </a:rPr>
                <a:t>Events</a:t>
              </a:r>
            </a:p>
            <a:p>
              <a:pPr algn="l" marL="585205" indent="-292603" lvl="1">
                <a:lnSpc>
                  <a:spcPts val="3794"/>
                </a:lnSpc>
                <a:buFont typeface="Arial"/>
                <a:buChar char="•"/>
              </a:pPr>
              <a:r>
                <a:rPr lang="en-US" sz="2710" spc="-81" strike="noStrike" u="none">
                  <a:solidFill>
                    <a:srgbClr val="FFFFFF"/>
                  </a:solidFill>
                  <a:latin typeface="Canva Sans"/>
                  <a:ea typeface="Canva Sans"/>
                  <a:cs typeface="Canva Sans"/>
                  <a:sym typeface="Canva Sans"/>
                </a:rPr>
                <a:t>Sweep line</a:t>
              </a:r>
            </a:p>
            <a:p>
              <a:pPr algn="l" marL="585205" indent="-292603" lvl="1">
                <a:lnSpc>
                  <a:spcPts val="3794"/>
                </a:lnSpc>
                <a:buFont typeface="Arial"/>
                <a:buChar char="•"/>
              </a:pPr>
              <a:r>
                <a:rPr lang="en-US" sz="2710" spc="-81" strike="noStrike" u="none">
                  <a:solidFill>
                    <a:srgbClr val="FFFFFF"/>
                  </a:solidFill>
                  <a:latin typeface="Canva Sans"/>
                  <a:ea typeface="Canva Sans"/>
                  <a:cs typeface="Canva Sans"/>
                  <a:sym typeface="Canva Sans"/>
                </a:rPr>
                <a:t>Beach line</a:t>
              </a:r>
            </a:p>
          </p:txBody>
        </p:sp>
      </p:grpSp>
      <p:pic>
        <p:nvPicPr>
          <p:cNvPr name="Picture 5" id="5">
            <a:hlinkClick action="ppaction://media"/>
          </p:cNvPr>
          <p:cNvPicPr>
            <a:picLocks noChangeAspect="true"/>
          </p:cNvPicPr>
          <p:nvPr>
            <a:videoFile r:link="rId3"/>
            <p:extLst>
              <p:ext uri="{DAA4B4D4-6D71-4841-9C94-3DE7FCFB9230}">
                <p14:media xmlns:p14="http://schemas.microsoft.com/office/powerpoint/2010/main" r:embed="rId4"/>
              </p:ext>
            </p:extLst>
          </p:nvPr>
        </p:nvPicPr>
        <p:blipFill>
          <a:blip r:embed="rId2"/>
          <a:srcRect l="0" t="0" r="0" b="0"/>
          <a:stretch>
            <a:fillRect/>
          </a:stretch>
        </p:blipFill>
        <p:spPr>
          <a:xfrm flipH="false" flipV="false" rot="0">
            <a:off x="5617734" y="1626369"/>
            <a:ext cx="6829365" cy="5439529"/>
          </a:xfrm>
          <a:prstGeom prst="rect">
            <a:avLst/>
          </a:prstGeom>
        </p:spPr>
      </p:pic>
      <p:sp>
        <p:nvSpPr>
          <p:cNvPr name="Freeform 6" id="6"/>
          <p:cNvSpPr/>
          <p:nvPr/>
        </p:nvSpPr>
        <p:spPr>
          <a:xfrm flipH="false" flipV="false" rot="-3117037">
            <a:off x="16456542" y="8175888"/>
            <a:ext cx="2112604" cy="1859092"/>
          </a:xfrm>
          <a:custGeom>
            <a:avLst/>
            <a:gdLst/>
            <a:ahLst/>
            <a:cxnLst/>
            <a:rect r="r" b="b" t="t" l="l"/>
            <a:pathLst>
              <a:path h="1859092" w="2112604">
                <a:moveTo>
                  <a:pt x="0" y="0"/>
                </a:moveTo>
                <a:lnTo>
                  <a:pt x="2112604" y="0"/>
                </a:lnTo>
                <a:lnTo>
                  <a:pt x="2112604" y="1859092"/>
                </a:lnTo>
                <a:lnTo>
                  <a:pt x="0" y="185909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Tree>
  </p:cSld>
  <p:clrMapOvr>
    <a:masterClrMapping/>
  </p:clrMapOvr>
  <p:timing>
    <p:tnLst>
      <p:par>
        <p:cTn dur="indefinite" restart="never" nodeType="tmRoot">
          <p:childTnLst>
            <p:video>
              <p:cMediaNode vol="0">
                <p:cTn fill="hold" display="false">
                  <p:stCondLst>
                    <p:cond delay="indefinite"/>
                  </p:stCondLst>
                </p:cTn>
                <p:tgtEl>
                  <p:spTgt spid="5"/>
                </p:tgtEl>
              </p:cMediaNode>
            </p:video>
          </p:childTnLst>
        </p:cTn>
      </p:par>
    </p:tnLst>
  </p:timing>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1E1E3F"/>
        </a:solidFill>
      </p:bgPr>
    </p:bg>
    <p:spTree>
      <p:nvGrpSpPr>
        <p:cNvPr id="1" name=""/>
        <p:cNvGrpSpPr/>
        <p:nvPr/>
      </p:nvGrpSpPr>
      <p:grpSpPr>
        <a:xfrm>
          <a:off x="0" y="0"/>
          <a:ext cx="0" cy="0"/>
          <a:chOff x="0" y="0"/>
          <a:chExt cx="0" cy="0"/>
        </a:xfrm>
      </p:grpSpPr>
      <p:grpSp>
        <p:nvGrpSpPr>
          <p:cNvPr name="Group 2" id="2"/>
          <p:cNvGrpSpPr/>
          <p:nvPr/>
        </p:nvGrpSpPr>
        <p:grpSpPr>
          <a:xfrm rot="0">
            <a:off x="555166" y="467625"/>
            <a:ext cx="17066084" cy="8953500"/>
            <a:chOff x="0" y="0"/>
            <a:chExt cx="4494771" cy="2358123"/>
          </a:xfrm>
        </p:grpSpPr>
        <p:sp>
          <p:nvSpPr>
            <p:cNvPr name="Freeform 3" id="3"/>
            <p:cNvSpPr/>
            <p:nvPr/>
          </p:nvSpPr>
          <p:spPr>
            <a:xfrm flipH="false" flipV="false" rot="0">
              <a:off x="0" y="0"/>
              <a:ext cx="4494771" cy="2358124"/>
            </a:xfrm>
            <a:custGeom>
              <a:avLst/>
              <a:gdLst/>
              <a:ahLst/>
              <a:cxnLst/>
              <a:rect r="r" b="b" t="t" l="l"/>
              <a:pathLst>
                <a:path h="2358124" w="4494771">
                  <a:moveTo>
                    <a:pt x="20414" y="0"/>
                  </a:moveTo>
                  <a:lnTo>
                    <a:pt x="4474357" y="0"/>
                  </a:lnTo>
                  <a:cubicBezTo>
                    <a:pt x="4479771" y="0"/>
                    <a:pt x="4484963" y="2151"/>
                    <a:pt x="4488792" y="5979"/>
                  </a:cubicBezTo>
                  <a:cubicBezTo>
                    <a:pt x="4492620" y="9807"/>
                    <a:pt x="4494771" y="15000"/>
                    <a:pt x="4494771" y="20414"/>
                  </a:cubicBezTo>
                  <a:lnTo>
                    <a:pt x="4494771" y="2337710"/>
                  </a:lnTo>
                  <a:cubicBezTo>
                    <a:pt x="4494771" y="2348984"/>
                    <a:pt x="4485631" y="2358124"/>
                    <a:pt x="4474357" y="2358124"/>
                  </a:cubicBezTo>
                  <a:lnTo>
                    <a:pt x="20414" y="2358124"/>
                  </a:lnTo>
                  <a:cubicBezTo>
                    <a:pt x="15000" y="2358124"/>
                    <a:pt x="9807" y="2355973"/>
                    <a:pt x="5979" y="2352144"/>
                  </a:cubicBezTo>
                  <a:cubicBezTo>
                    <a:pt x="2151" y="2348316"/>
                    <a:pt x="0" y="2343124"/>
                    <a:pt x="0" y="2337710"/>
                  </a:cubicBezTo>
                  <a:lnTo>
                    <a:pt x="0" y="20414"/>
                  </a:lnTo>
                  <a:cubicBezTo>
                    <a:pt x="0" y="15000"/>
                    <a:pt x="2151" y="9807"/>
                    <a:pt x="5979" y="5979"/>
                  </a:cubicBezTo>
                  <a:cubicBezTo>
                    <a:pt x="9807" y="2151"/>
                    <a:pt x="15000" y="0"/>
                    <a:pt x="20414" y="0"/>
                  </a:cubicBezTo>
                  <a:close/>
                </a:path>
              </a:pathLst>
            </a:custGeom>
            <a:solidFill>
              <a:srgbClr val="4F5AAF"/>
            </a:solidFill>
            <a:ln cap="rnd">
              <a:noFill/>
              <a:prstDash val="solid"/>
              <a:round/>
            </a:ln>
          </p:spPr>
        </p:sp>
        <p:sp>
          <p:nvSpPr>
            <p:cNvPr name="TextBox 4" id="4"/>
            <p:cNvSpPr txBox="true"/>
            <p:nvPr/>
          </p:nvSpPr>
          <p:spPr>
            <a:xfrm>
              <a:off x="0" y="-66675"/>
              <a:ext cx="4494771" cy="2424798"/>
            </a:xfrm>
            <a:prstGeom prst="rect">
              <a:avLst/>
            </a:prstGeom>
          </p:spPr>
          <p:txBody>
            <a:bodyPr anchor="ctr" rtlCol="false" tIns="50800" lIns="50800" bIns="50800" rIns="50800"/>
            <a:lstStyle/>
            <a:p>
              <a:pPr algn="l" marL="0" indent="0" lvl="0">
                <a:lnSpc>
                  <a:spcPts val="5278"/>
                </a:lnSpc>
                <a:spcBef>
                  <a:spcPct val="0"/>
                </a:spcBef>
              </a:pPr>
              <a:r>
                <a:rPr lang="en-US" sz="3770" strike="noStrike" u="none">
                  <a:solidFill>
                    <a:srgbClr val="FFFFFF"/>
                  </a:solidFill>
                  <a:latin typeface="Canva Sans"/>
                  <a:ea typeface="Canva Sans"/>
                  <a:cs typeface="Canva Sans"/>
                  <a:sym typeface="Canva Sans"/>
                </a:rPr>
                <a:t> </a:t>
              </a:r>
              <a:r>
                <a:rPr lang="en-US" b="true" sz="3770" strike="noStrike" u="none">
                  <a:solidFill>
                    <a:srgbClr val="FFFFFF"/>
                  </a:solidFill>
                  <a:latin typeface="Canva Sans Bold"/>
                  <a:ea typeface="Canva Sans Bold"/>
                  <a:cs typeface="Canva Sans Bold"/>
                  <a:sym typeface="Canva Sans Bold"/>
                </a:rPr>
                <a:t>Events</a:t>
              </a:r>
              <a:r>
                <a:rPr lang="en-US" sz="3770" strike="noStrike" u="none">
                  <a:solidFill>
                    <a:srgbClr val="FFFFFF"/>
                  </a:solidFill>
                  <a:latin typeface="Canva Sans"/>
                  <a:ea typeface="Canva Sans"/>
                  <a:cs typeface="Canva Sans"/>
                  <a:sym typeface="Canva Sans"/>
                </a:rPr>
                <a:t>: Site and Circle</a:t>
              </a:r>
            </a:p>
            <a:p>
              <a:pPr algn="l" marL="0" indent="0" lvl="0">
                <a:lnSpc>
                  <a:spcPts val="4858"/>
                </a:lnSpc>
                <a:spcBef>
                  <a:spcPct val="0"/>
                </a:spcBef>
              </a:pPr>
              <a:r>
                <a:rPr lang="en-US" sz="3470" strike="noStrike" u="none">
                  <a:solidFill>
                    <a:srgbClr val="FFFFFF"/>
                  </a:solidFill>
                  <a:latin typeface="Canva Sans"/>
                  <a:ea typeface="Canva Sans"/>
                  <a:cs typeface="Canva Sans"/>
                  <a:sym typeface="Canva Sans"/>
                </a:rPr>
                <a:t> </a:t>
              </a:r>
              <a:r>
                <a:rPr lang="en-US" sz="3470" strike="noStrike" u="none">
                  <a:solidFill>
                    <a:srgbClr val="FFFFFF"/>
                  </a:solidFill>
                  <a:latin typeface="Canva Sans"/>
                  <a:ea typeface="Canva Sans"/>
                  <a:cs typeface="Canva Sans"/>
                  <a:sym typeface="Canva Sans"/>
                </a:rPr>
                <a:t>Events are points in time when the diagram structure needs to be updated.</a:t>
              </a:r>
            </a:p>
            <a:p>
              <a:pPr algn="l" marL="0" indent="0" lvl="0">
                <a:lnSpc>
                  <a:spcPts val="4858"/>
                </a:lnSpc>
                <a:spcBef>
                  <a:spcPct val="0"/>
                </a:spcBef>
              </a:pPr>
              <a:r>
                <a:rPr lang="en-US" sz="3470" strike="noStrike" u="none">
                  <a:solidFill>
                    <a:srgbClr val="FFFFFF"/>
                  </a:solidFill>
                  <a:latin typeface="Canva Sans"/>
                  <a:ea typeface="Canva Sans"/>
                  <a:cs typeface="Canva Sans"/>
                  <a:sym typeface="Canva Sans"/>
                </a:rPr>
                <a:t>  Two types:</a:t>
              </a:r>
            </a:p>
            <a:p>
              <a:pPr algn="l" marL="0" indent="0" lvl="0">
                <a:lnSpc>
                  <a:spcPts val="4858"/>
                </a:lnSpc>
                <a:spcBef>
                  <a:spcPct val="0"/>
                </a:spcBef>
              </a:pPr>
              <a:r>
                <a:rPr lang="en-US" sz="3470" strike="noStrike" u="none">
                  <a:solidFill>
                    <a:srgbClr val="FFFFFF"/>
                  </a:solidFill>
                  <a:latin typeface="Canva Sans"/>
                  <a:ea typeface="Canva Sans"/>
                  <a:cs typeface="Canva Sans"/>
                  <a:sym typeface="Canva Sans"/>
                </a:rPr>
                <a:t>  </a:t>
              </a:r>
              <a:r>
                <a:rPr lang="en-US" b="true" sz="3470" strike="noStrike" u="none">
                  <a:solidFill>
                    <a:srgbClr val="1E1E3F"/>
                  </a:solidFill>
                  <a:latin typeface="Canva Sans Bold"/>
                  <a:ea typeface="Canva Sans Bold"/>
                  <a:cs typeface="Canva Sans Bold"/>
                  <a:sym typeface="Canva Sans Bold"/>
                </a:rPr>
                <a:t>Site Events</a:t>
              </a:r>
              <a:r>
                <a:rPr lang="en-US" b="true" sz="3470" strike="noStrike" u="none">
                  <a:solidFill>
                    <a:srgbClr val="FFFFFF"/>
                  </a:solidFill>
                  <a:latin typeface="Canva Sans Bold"/>
                  <a:ea typeface="Canva Sans Bold"/>
                  <a:cs typeface="Canva Sans Bold"/>
                  <a:sym typeface="Canva Sans Bold"/>
                </a:rPr>
                <a:t>:</a:t>
              </a:r>
              <a:r>
                <a:rPr lang="en-US" sz="3470" strike="noStrike" u="none">
                  <a:solidFill>
                    <a:srgbClr val="FFFFFF"/>
                  </a:solidFill>
                  <a:latin typeface="Canva Sans"/>
                  <a:ea typeface="Canva Sans"/>
                  <a:cs typeface="Canva Sans"/>
                  <a:sym typeface="Canva Sans"/>
                </a:rPr>
                <a:t> which occur when the sweep line reaches a new site.</a:t>
              </a:r>
            </a:p>
            <a:p>
              <a:pPr algn="l" marL="0" indent="0" lvl="0">
                <a:lnSpc>
                  <a:spcPts val="4858"/>
                </a:lnSpc>
                <a:spcBef>
                  <a:spcPct val="0"/>
                </a:spcBef>
              </a:pPr>
              <a:r>
                <a:rPr lang="en-US" sz="3470" strike="noStrike" u="none">
                  <a:solidFill>
                    <a:srgbClr val="FFFFFF"/>
                  </a:solidFill>
                  <a:latin typeface="Canva Sans"/>
                  <a:ea typeface="Canva Sans"/>
                  <a:cs typeface="Canva Sans"/>
                  <a:sym typeface="Canva Sans"/>
                </a:rPr>
                <a:t>  → A new parabolic arc is added to the beach line.</a:t>
              </a:r>
            </a:p>
            <a:p>
              <a:pPr algn="l" marL="0" indent="0" lvl="0">
                <a:lnSpc>
                  <a:spcPts val="4858"/>
                </a:lnSpc>
                <a:spcBef>
                  <a:spcPct val="0"/>
                </a:spcBef>
              </a:pPr>
              <a:r>
                <a:rPr lang="en-US" sz="3470" strike="noStrike" u="none">
                  <a:solidFill>
                    <a:srgbClr val="FFFFFF"/>
                  </a:solidFill>
                  <a:latin typeface="Canva Sans"/>
                  <a:ea typeface="Canva Sans"/>
                  <a:cs typeface="Canva Sans"/>
                  <a:sym typeface="Canva Sans"/>
                </a:rPr>
                <a:t>  </a:t>
              </a:r>
              <a:r>
                <a:rPr lang="en-US" b="true" sz="3470" strike="noStrike" u="none">
                  <a:solidFill>
                    <a:srgbClr val="000000"/>
                  </a:solidFill>
                  <a:latin typeface="Canva Sans Bold"/>
                  <a:ea typeface="Canva Sans Bold"/>
                  <a:cs typeface="Canva Sans Bold"/>
                  <a:sym typeface="Canva Sans Bold"/>
                </a:rPr>
                <a:t>Circle Events</a:t>
              </a:r>
              <a:r>
                <a:rPr lang="en-US" sz="3470" strike="noStrike" u="none">
                  <a:solidFill>
                    <a:srgbClr val="FFFFFF"/>
                  </a:solidFill>
                  <a:latin typeface="Canva Sans"/>
                  <a:ea typeface="Canva Sans"/>
                  <a:cs typeface="Canva Sans"/>
                  <a:sym typeface="Canva Sans"/>
                </a:rPr>
                <a:t>: happen when </a:t>
              </a:r>
              <a:r>
                <a:rPr lang="en-US" sz="3470" strike="noStrike" u="none">
                  <a:solidFill>
                    <a:srgbClr val="FEB110"/>
                  </a:solidFill>
                  <a:latin typeface="Canva Sans"/>
                  <a:ea typeface="Canva Sans"/>
                  <a:cs typeface="Canva Sans"/>
                  <a:sym typeface="Canva Sans"/>
                </a:rPr>
                <a:t>three</a:t>
              </a:r>
              <a:r>
                <a:rPr lang="en-US" sz="3470" strike="noStrike" u="none">
                  <a:solidFill>
                    <a:srgbClr val="FFFFFF"/>
                  </a:solidFill>
                  <a:latin typeface="Canva Sans"/>
                  <a:ea typeface="Canva Sans"/>
                  <a:cs typeface="Canva Sans"/>
                  <a:sym typeface="Canva Sans"/>
                </a:rPr>
                <a:t> consecutive arcs form a circle tha</a:t>
              </a:r>
              <a:r>
                <a:rPr lang="en-US" sz="3470" strike="noStrike" u="none">
                  <a:solidFill>
                    <a:srgbClr val="FFFFFF"/>
                  </a:solidFill>
                  <a:latin typeface="Canva Sans"/>
                  <a:ea typeface="Canva Sans"/>
                  <a:cs typeface="Canva Sans"/>
                  <a:sym typeface="Canva Sans"/>
                </a:rPr>
                <a:t>t </a:t>
              </a:r>
              <a:r>
                <a:rPr lang="en-US" sz="3470" strike="noStrike" u="none">
                  <a:solidFill>
                    <a:srgbClr val="FFFFFF"/>
                  </a:solidFill>
                  <a:latin typeface="Canva Sans"/>
                  <a:ea typeface="Canva Sans"/>
                  <a:cs typeface="Canva Sans"/>
                  <a:sym typeface="Canva Sans"/>
                </a:rPr>
                <a:t>             shrinks to a point.  </a:t>
              </a:r>
            </a:p>
            <a:p>
              <a:pPr algn="l" marL="0" indent="0" lvl="0">
                <a:lnSpc>
                  <a:spcPts val="4858"/>
                </a:lnSpc>
                <a:spcBef>
                  <a:spcPct val="0"/>
                </a:spcBef>
              </a:pPr>
              <a:r>
                <a:rPr lang="en-US" sz="3470" strike="noStrike" u="none">
                  <a:solidFill>
                    <a:srgbClr val="FFFFFF"/>
                  </a:solidFill>
                  <a:latin typeface="Canva Sans"/>
                  <a:ea typeface="Canva Sans"/>
                  <a:cs typeface="Canva Sans"/>
                  <a:sym typeface="Canva Sans"/>
                </a:rPr>
                <a:t>  → The middle arc disappears, and this marks the creation of a Voronoi        vertex.</a:t>
              </a:r>
            </a:p>
            <a:p>
              <a:pPr algn="l" marL="0" indent="0" lvl="0">
                <a:lnSpc>
                  <a:spcPts val="4858"/>
                </a:lnSpc>
                <a:spcBef>
                  <a:spcPct val="0"/>
                </a:spcBef>
              </a:pPr>
            </a:p>
            <a:p>
              <a:pPr algn="l" marL="0" indent="0" lvl="0">
                <a:lnSpc>
                  <a:spcPts val="4858"/>
                </a:lnSpc>
                <a:spcBef>
                  <a:spcPct val="0"/>
                </a:spcBef>
              </a:pPr>
            </a:p>
            <a:p>
              <a:pPr algn="l" marL="0" indent="0" lvl="0">
                <a:lnSpc>
                  <a:spcPts val="4858"/>
                </a:lnSpc>
                <a:spcBef>
                  <a:spcPct val="0"/>
                </a:spcBef>
              </a:pPr>
            </a:p>
            <a:p>
              <a:pPr algn="l" marL="0" indent="0" lvl="0">
                <a:lnSpc>
                  <a:spcPts val="4858"/>
                </a:lnSpc>
                <a:spcBef>
                  <a:spcPct val="0"/>
                </a:spcBef>
              </a:pPr>
              <a:r>
                <a:rPr lang="en-US" sz="3470" strike="noStrike" u="none">
                  <a:solidFill>
                    <a:srgbClr val="FFFFFF"/>
                  </a:solidFill>
                  <a:latin typeface="Canva Sans"/>
                  <a:ea typeface="Canva Sans"/>
                  <a:cs typeface="Canva Sans"/>
                  <a:sym typeface="Canva Sans"/>
                </a:rPr>
                <a:t>  </a:t>
              </a:r>
            </a:p>
            <a:p>
              <a:pPr algn="l" marL="0" indent="0" lvl="0">
                <a:lnSpc>
                  <a:spcPts val="4858"/>
                </a:lnSpc>
                <a:spcBef>
                  <a:spcPct val="0"/>
                </a:spcBef>
              </a:pPr>
            </a:p>
          </p:txBody>
        </p:sp>
      </p:grpSp>
      <p:sp>
        <p:nvSpPr>
          <p:cNvPr name="Freeform 5" id="5"/>
          <p:cNvSpPr/>
          <p:nvPr/>
        </p:nvSpPr>
        <p:spPr>
          <a:xfrm flipH="false" flipV="false" rot="0">
            <a:off x="3437579" y="5660304"/>
            <a:ext cx="11301259" cy="2090733"/>
          </a:xfrm>
          <a:custGeom>
            <a:avLst/>
            <a:gdLst/>
            <a:ahLst/>
            <a:cxnLst/>
            <a:rect r="r" b="b" t="t" l="l"/>
            <a:pathLst>
              <a:path h="2090733" w="11301259">
                <a:moveTo>
                  <a:pt x="0" y="0"/>
                </a:moveTo>
                <a:lnTo>
                  <a:pt x="11301259" y="0"/>
                </a:lnTo>
                <a:lnTo>
                  <a:pt x="11301259" y="2090733"/>
                </a:lnTo>
                <a:lnTo>
                  <a:pt x="0" y="2090733"/>
                </a:lnTo>
                <a:lnTo>
                  <a:pt x="0" y="0"/>
                </a:lnTo>
                <a:close/>
              </a:path>
            </a:pathLst>
          </a:custGeom>
          <a:blipFill>
            <a:blip r:embed="rId2"/>
            <a:stretch>
              <a:fillRect l="0" t="0" r="0" b="0"/>
            </a:stretch>
          </a:blipFill>
        </p:spPr>
      </p:sp>
      <p:sp>
        <p:nvSpPr>
          <p:cNvPr name="Freeform 6" id="6"/>
          <p:cNvSpPr/>
          <p:nvPr/>
        </p:nvSpPr>
        <p:spPr>
          <a:xfrm flipH="false" flipV="false" rot="-3117037">
            <a:off x="16099474" y="7952721"/>
            <a:ext cx="2112604" cy="1859092"/>
          </a:xfrm>
          <a:custGeom>
            <a:avLst/>
            <a:gdLst/>
            <a:ahLst/>
            <a:cxnLst/>
            <a:rect r="r" b="b" t="t" l="l"/>
            <a:pathLst>
              <a:path h="1859092" w="2112604">
                <a:moveTo>
                  <a:pt x="0" y="0"/>
                </a:moveTo>
                <a:lnTo>
                  <a:pt x="2112605" y="0"/>
                </a:lnTo>
                <a:lnTo>
                  <a:pt x="2112605" y="1859092"/>
                </a:lnTo>
                <a:lnTo>
                  <a:pt x="0" y="185909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1E1E3F"/>
        </a:solidFill>
      </p:bgPr>
    </p:bg>
    <p:spTree>
      <p:nvGrpSpPr>
        <p:cNvPr id="1" name=""/>
        <p:cNvGrpSpPr/>
        <p:nvPr/>
      </p:nvGrpSpPr>
      <p:grpSpPr>
        <a:xfrm>
          <a:off x="0" y="0"/>
          <a:ext cx="0" cy="0"/>
          <a:chOff x="0" y="0"/>
          <a:chExt cx="0" cy="0"/>
        </a:xfrm>
      </p:grpSpPr>
      <p:grpSp>
        <p:nvGrpSpPr>
          <p:cNvPr name="Group 2" id="2"/>
          <p:cNvGrpSpPr/>
          <p:nvPr/>
        </p:nvGrpSpPr>
        <p:grpSpPr>
          <a:xfrm rot="0">
            <a:off x="666750" y="666750"/>
            <a:ext cx="16954500" cy="8953500"/>
            <a:chOff x="0" y="0"/>
            <a:chExt cx="4465383" cy="2358123"/>
          </a:xfrm>
        </p:grpSpPr>
        <p:sp>
          <p:nvSpPr>
            <p:cNvPr name="Freeform 3" id="3"/>
            <p:cNvSpPr/>
            <p:nvPr/>
          </p:nvSpPr>
          <p:spPr>
            <a:xfrm flipH="false" flipV="false" rot="0">
              <a:off x="0" y="0"/>
              <a:ext cx="4465383" cy="2358124"/>
            </a:xfrm>
            <a:custGeom>
              <a:avLst/>
              <a:gdLst/>
              <a:ahLst/>
              <a:cxnLst/>
              <a:rect r="r" b="b" t="t" l="l"/>
              <a:pathLst>
                <a:path h="2358124" w="4465383">
                  <a:moveTo>
                    <a:pt x="20548" y="0"/>
                  </a:moveTo>
                  <a:lnTo>
                    <a:pt x="4444835" y="0"/>
                  </a:lnTo>
                  <a:cubicBezTo>
                    <a:pt x="4456183" y="0"/>
                    <a:pt x="4465383" y="9200"/>
                    <a:pt x="4465383" y="20548"/>
                  </a:cubicBezTo>
                  <a:lnTo>
                    <a:pt x="4465383" y="2337575"/>
                  </a:lnTo>
                  <a:cubicBezTo>
                    <a:pt x="4465383" y="2348924"/>
                    <a:pt x="4456183" y="2358124"/>
                    <a:pt x="4444835" y="2358124"/>
                  </a:cubicBezTo>
                  <a:lnTo>
                    <a:pt x="20548" y="2358124"/>
                  </a:lnTo>
                  <a:cubicBezTo>
                    <a:pt x="9200" y="2358124"/>
                    <a:pt x="0" y="2348924"/>
                    <a:pt x="0" y="2337575"/>
                  </a:cubicBezTo>
                  <a:lnTo>
                    <a:pt x="0" y="20548"/>
                  </a:lnTo>
                  <a:cubicBezTo>
                    <a:pt x="0" y="9200"/>
                    <a:pt x="9200" y="0"/>
                    <a:pt x="20548" y="0"/>
                  </a:cubicBezTo>
                  <a:close/>
                </a:path>
              </a:pathLst>
            </a:custGeom>
            <a:solidFill>
              <a:srgbClr val="4F5AAF"/>
            </a:solidFill>
            <a:ln cap="rnd">
              <a:noFill/>
              <a:prstDash val="solid"/>
              <a:round/>
            </a:ln>
          </p:spPr>
        </p:sp>
        <p:sp>
          <p:nvSpPr>
            <p:cNvPr name="TextBox 4" id="4"/>
            <p:cNvSpPr txBox="true"/>
            <p:nvPr/>
          </p:nvSpPr>
          <p:spPr>
            <a:xfrm>
              <a:off x="0" y="-66675"/>
              <a:ext cx="4465383" cy="2424798"/>
            </a:xfrm>
            <a:prstGeom prst="rect">
              <a:avLst/>
            </a:prstGeom>
          </p:spPr>
          <p:txBody>
            <a:bodyPr anchor="ctr" rtlCol="false" tIns="50800" lIns="50800" bIns="50800" rIns="50800"/>
            <a:lstStyle/>
            <a:p>
              <a:pPr algn="ctr">
                <a:lnSpc>
                  <a:spcPts val="8262"/>
                </a:lnSpc>
              </a:pPr>
              <a:r>
                <a:rPr lang="en-US" sz="6355" spc="-190">
                  <a:solidFill>
                    <a:srgbClr val="FFFFFF"/>
                  </a:solidFill>
                  <a:latin typeface="Georgia Pro Condensed"/>
                  <a:ea typeface="Georgia Pro Condensed"/>
                  <a:cs typeface="Georgia Pro Condensed"/>
                  <a:sym typeface="Georgia Pro Condensed"/>
                </a:rPr>
                <a:t> </a:t>
              </a:r>
            </a:p>
            <a:p>
              <a:pPr algn="ctr">
                <a:lnSpc>
                  <a:spcPts val="8262"/>
                </a:lnSpc>
              </a:pPr>
            </a:p>
            <a:p>
              <a:pPr algn="ctr">
                <a:lnSpc>
                  <a:spcPts val="8262"/>
                </a:lnSpc>
              </a:pPr>
            </a:p>
            <a:p>
              <a:pPr algn="ctr" marL="0" indent="0" lvl="0">
                <a:lnSpc>
                  <a:spcPts val="8262"/>
                </a:lnSpc>
                <a:spcBef>
                  <a:spcPct val="0"/>
                </a:spcBef>
              </a:pPr>
            </a:p>
          </p:txBody>
        </p:sp>
      </p:grpSp>
      <p:sp>
        <p:nvSpPr>
          <p:cNvPr name="TextBox 5" id="5"/>
          <p:cNvSpPr txBox="true"/>
          <p:nvPr/>
        </p:nvSpPr>
        <p:spPr>
          <a:xfrm rot="0">
            <a:off x="844802" y="1080859"/>
            <a:ext cx="8809377" cy="7583565"/>
          </a:xfrm>
          <a:prstGeom prst="rect">
            <a:avLst/>
          </a:prstGeom>
        </p:spPr>
        <p:txBody>
          <a:bodyPr anchor="t" rtlCol="false" tIns="0" lIns="0" bIns="0" rIns="0">
            <a:spAutoFit/>
          </a:bodyPr>
          <a:lstStyle/>
          <a:p>
            <a:pPr algn="l" marL="0" indent="0" lvl="0">
              <a:lnSpc>
                <a:spcPts val="6159"/>
              </a:lnSpc>
              <a:spcBef>
                <a:spcPct val="0"/>
              </a:spcBef>
            </a:pPr>
            <a:r>
              <a:rPr lang="en-US" b="true" sz="4399">
                <a:solidFill>
                  <a:srgbClr val="FFFFFF"/>
                </a:solidFill>
                <a:latin typeface="Canva Sans Bold"/>
                <a:ea typeface="Canva Sans Bold"/>
                <a:cs typeface="Canva Sans Bold"/>
                <a:sym typeface="Canva Sans Bold"/>
              </a:rPr>
              <a:t> </a:t>
            </a:r>
            <a:r>
              <a:rPr lang="en-US" b="true" sz="4399" strike="noStrike" u="none">
                <a:solidFill>
                  <a:srgbClr val="FFFFFF"/>
                </a:solidFill>
                <a:latin typeface="Canva Sans Bold"/>
                <a:ea typeface="Canva Sans Bold"/>
                <a:cs typeface="Canva Sans Bold"/>
                <a:sym typeface="Canva Sans Bold"/>
              </a:rPr>
              <a:t>Sweep line</a:t>
            </a:r>
          </a:p>
          <a:p>
            <a:pPr algn="l" marL="0" indent="0" lvl="0">
              <a:lnSpc>
                <a:spcPts val="4157"/>
              </a:lnSpc>
              <a:spcBef>
                <a:spcPct val="0"/>
              </a:spcBef>
            </a:pPr>
          </a:p>
          <a:p>
            <a:pPr algn="l" marL="0" indent="0" lvl="0">
              <a:lnSpc>
                <a:spcPts val="4157"/>
              </a:lnSpc>
              <a:spcBef>
                <a:spcPct val="0"/>
              </a:spcBef>
            </a:pPr>
            <a:r>
              <a:rPr lang="en-US" sz="2969" strike="noStrike" u="none">
                <a:solidFill>
                  <a:srgbClr val="FFFFFF"/>
                </a:solidFill>
                <a:latin typeface="Canva Sans"/>
                <a:ea typeface="Canva Sans"/>
                <a:cs typeface="Canva Sans"/>
                <a:sym typeface="Canva Sans"/>
              </a:rPr>
              <a:t>   An imaginary horizontal line that moves from             the top of the plane downward.</a:t>
            </a:r>
          </a:p>
          <a:p>
            <a:pPr algn="l" marL="0" indent="0" lvl="0">
              <a:lnSpc>
                <a:spcPts val="4157"/>
              </a:lnSpc>
              <a:spcBef>
                <a:spcPct val="0"/>
              </a:spcBef>
            </a:pPr>
            <a:r>
              <a:rPr lang="en-US" sz="2969" strike="noStrike" u="none">
                <a:solidFill>
                  <a:srgbClr val="FFFFFF"/>
                </a:solidFill>
                <a:latin typeface="Canva Sans"/>
                <a:ea typeface="Canva Sans"/>
                <a:cs typeface="Canva Sans"/>
                <a:sym typeface="Canva Sans"/>
              </a:rPr>
              <a:t>  </a:t>
            </a:r>
            <a:r>
              <a:rPr lang="en-US" sz="2969" strike="noStrike" u="none">
                <a:solidFill>
                  <a:srgbClr val="FEB110"/>
                </a:solidFill>
                <a:latin typeface="Canva Sans"/>
                <a:ea typeface="Canva Sans"/>
                <a:cs typeface="Canva Sans"/>
                <a:sym typeface="Canva Sans"/>
              </a:rPr>
              <a:t>Main role</a:t>
            </a:r>
            <a:r>
              <a:rPr lang="en-US" sz="2969" strike="noStrike" u="none">
                <a:solidFill>
                  <a:srgbClr val="FFFFFF"/>
                </a:solidFill>
                <a:latin typeface="Canva Sans"/>
                <a:ea typeface="Canva Sans"/>
                <a:cs typeface="Canva Sans"/>
                <a:sym typeface="Canva Sans"/>
              </a:rPr>
              <a:t>: to determine which sites have been Activated and to order events as the line moves.</a:t>
            </a:r>
          </a:p>
          <a:p>
            <a:pPr algn="l" marL="0" indent="0" lvl="0">
              <a:lnSpc>
                <a:spcPts val="4157"/>
              </a:lnSpc>
              <a:spcBef>
                <a:spcPct val="0"/>
              </a:spcBef>
            </a:pPr>
            <a:r>
              <a:rPr lang="en-US" sz="2969" strike="noStrike" u="none">
                <a:solidFill>
                  <a:srgbClr val="FFFFFF"/>
                </a:solidFill>
                <a:latin typeface="Canva Sans"/>
                <a:ea typeface="Canva Sans"/>
                <a:cs typeface="Canva Sans"/>
                <a:sym typeface="Canva Sans"/>
              </a:rPr>
              <a:t>  It </a:t>
            </a:r>
            <a:r>
              <a:rPr lang="en-US" sz="2969" strike="noStrike" u="none">
                <a:solidFill>
                  <a:srgbClr val="7A0000"/>
                </a:solidFill>
                <a:latin typeface="Canva Sans"/>
                <a:ea typeface="Canva Sans"/>
                <a:cs typeface="Canva Sans"/>
                <a:sym typeface="Canva Sans"/>
              </a:rPr>
              <a:t>doesn’t store data</a:t>
            </a:r>
            <a:r>
              <a:rPr lang="en-US" sz="2969" strike="noStrike" u="none">
                <a:solidFill>
                  <a:srgbClr val="FFFFFF"/>
                </a:solidFill>
                <a:latin typeface="Canva Sans"/>
                <a:ea typeface="Canva Sans"/>
                <a:cs typeface="Canva Sans"/>
                <a:sym typeface="Canva Sans"/>
              </a:rPr>
              <a:t> but give </a:t>
            </a:r>
            <a:r>
              <a:rPr lang="en-US" sz="2969" strike="noStrike" u="none">
                <a:solidFill>
                  <a:srgbClr val="7A0000"/>
                </a:solidFill>
                <a:latin typeface="Canva Sans"/>
                <a:ea typeface="Canva Sans"/>
                <a:cs typeface="Canva Sans"/>
                <a:sym typeface="Canva Sans"/>
              </a:rPr>
              <a:t>updates </a:t>
            </a:r>
            <a:r>
              <a:rPr lang="en-US" sz="2969" strike="noStrike" u="none">
                <a:solidFill>
                  <a:srgbClr val="FFFFFF"/>
                </a:solidFill>
                <a:latin typeface="Canva Sans"/>
                <a:ea typeface="Canva Sans"/>
                <a:cs typeface="Canva Sans"/>
                <a:sym typeface="Canva Sans"/>
              </a:rPr>
              <a:t>to the beach line.</a:t>
            </a:r>
          </a:p>
          <a:p>
            <a:pPr algn="l" marL="641127" indent="-320564" lvl="1">
              <a:lnSpc>
                <a:spcPts val="4157"/>
              </a:lnSpc>
              <a:buFont typeface="Arial"/>
              <a:buChar char="•"/>
            </a:pPr>
            <a:r>
              <a:rPr lang="en-US" sz="2969" strike="noStrike" u="none">
                <a:solidFill>
                  <a:srgbClr val="FFFFFF"/>
                </a:solidFill>
                <a:latin typeface="Canva Sans"/>
                <a:ea typeface="Canva Sans"/>
                <a:cs typeface="Canva Sans"/>
                <a:sym typeface="Canva Sans"/>
              </a:rPr>
              <a:t>  When a site event occurs, a new arc appears</a:t>
            </a:r>
          </a:p>
          <a:p>
            <a:pPr algn="l" marL="641127" indent="-320564" lvl="1">
              <a:lnSpc>
                <a:spcPts val="4157"/>
              </a:lnSpc>
              <a:buFont typeface="Arial"/>
              <a:buChar char="•"/>
            </a:pPr>
            <a:r>
              <a:rPr lang="en-US" sz="2969" strike="noStrike" u="none">
                <a:solidFill>
                  <a:srgbClr val="FFFFFF"/>
                </a:solidFill>
                <a:latin typeface="Canva Sans"/>
                <a:ea typeface="Canva Sans"/>
                <a:cs typeface="Canva Sans"/>
                <a:sym typeface="Canva Sans"/>
              </a:rPr>
              <a:t>  When a circle event occurs, an arc is removed and a Voronoi vertex is created.</a:t>
            </a:r>
          </a:p>
          <a:p>
            <a:pPr algn="l" marL="0" indent="0" lvl="0">
              <a:lnSpc>
                <a:spcPts val="4157"/>
              </a:lnSpc>
              <a:spcBef>
                <a:spcPct val="0"/>
              </a:spcBef>
            </a:pPr>
            <a:r>
              <a:rPr lang="en-US" sz="2969" strike="noStrike" u="none">
                <a:solidFill>
                  <a:srgbClr val="FFFFFF"/>
                </a:solidFill>
                <a:latin typeface="Canva Sans"/>
                <a:ea typeface="Canva Sans"/>
                <a:cs typeface="Canva Sans"/>
                <a:sym typeface="Canva Sans"/>
              </a:rPr>
              <a:t>In short, it converts a 2D problem into an ordered steps.</a:t>
            </a:r>
          </a:p>
        </p:txBody>
      </p:sp>
      <p:sp>
        <p:nvSpPr>
          <p:cNvPr name="Freeform 6" id="6"/>
          <p:cNvSpPr/>
          <p:nvPr/>
        </p:nvSpPr>
        <p:spPr>
          <a:xfrm flipH="false" flipV="false" rot="0">
            <a:off x="9654179" y="2395546"/>
            <a:ext cx="7783655" cy="5039917"/>
          </a:xfrm>
          <a:custGeom>
            <a:avLst/>
            <a:gdLst/>
            <a:ahLst/>
            <a:cxnLst/>
            <a:rect r="r" b="b" t="t" l="l"/>
            <a:pathLst>
              <a:path h="5039917" w="7783655">
                <a:moveTo>
                  <a:pt x="0" y="0"/>
                </a:moveTo>
                <a:lnTo>
                  <a:pt x="7783655" y="0"/>
                </a:lnTo>
                <a:lnTo>
                  <a:pt x="7783655" y="5039916"/>
                </a:lnTo>
                <a:lnTo>
                  <a:pt x="0" y="5039916"/>
                </a:lnTo>
                <a:lnTo>
                  <a:pt x="0" y="0"/>
                </a:lnTo>
                <a:close/>
              </a:path>
            </a:pathLst>
          </a:custGeom>
          <a:blipFill>
            <a:blip r:embed="rId2"/>
            <a:stretch>
              <a:fillRect l="0" t="0" r="0" b="0"/>
            </a:stretch>
          </a:blipFill>
        </p:spPr>
      </p:sp>
      <p:sp>
        <p:nvSpPr>
          <p:cNvPr name="Freeform 7" id="7"/>
          <p:cNvSpPr/>
          <p:nvPr/>
        </p:nvSpPr>
        <p:spPr>
          <a:xfrm flipH="false" flipV="false" rot="-3117037">
            <a:off x="16202998" y="7952721"/>
            <a:ext cx="2112604" cy="1859092"/>
          </a:xfrm>
          <a:custGeom>
            <a:avLst/>
            <a:gdLst/>
            <a:ahLst/>
            <a:cxnLst/>
            <a:rect r="r" b="b" t="t" l="l"/>
            <a:pathLst>
              <a:path h="1859092" w="2112604">
                <a:moveTo>
                  <a:pt x="0" y="0"/>
                </a:moveTo>
                <a:lnTo>
                  <a:pt x="2112604" y="0"/>
                </a:lnTo>
                <a:lnTo>
                  <a:pt x="2112604" y="1859092"/>
                </a:lnTo>
                <a:lnTo>
                  <a:pt x="0" y="185909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1E1E3F"/>
        </a:solidFill>
      </p:bgPr>
    </p:bg>
    <p:spTree>
      <p:nvGrpSpPr>
        <p:cNvPr id="1" name=""/>
        <p:cNvGrpSpPr/>
        <p:nvPr/>
      </p:nvGrpSpPr>
      <p:grpSpPr>
        <a:xfrm>
          <a:off x="0" y="0"/>
          <a:ext cx="0" cy="0"/>
          <a:chOff x="0" y="0"/>
          <a:chExt cx="0" cy="0"/>
        </a:xfrm>
      </p:grpSpPr>
      <p:grpSp>
        <p:nvGrpSpPr>
          <p:cNvPr name="Group 2" id="2"/>
          <p:cNvGrpSpPr/>
          <p:nvPr/>
        </p:nvGrpSpPr>
        <p:grpSpPr>
          <a:xfrm rot="0">
            <a:off x="465899" y="488216"/>
            <a:ext cx="17155351" cy="9355201"/>
            <a:chOff x="0" y="0"/>
            <a:chExt cx="4518282" cy="2463921"/>
          </a:xfrm>
        </p:grpSpPr>
        <p:sp>
          <p:nvSpPr>
            <p:cNvPr name="Freeform 3" id="3"/>
            <p:cNvSpPr/>
            <p:nvPr/>
          </p:nvSpPr>
          <p:spPr>
            <a:xfrm flipH="false" flipV="false" rot="0">
              <a:off x="0" y="0"/>
              <a:ext cx="4518282" cy="2463921"/>
            </a:xfrm>
            <a:custGeom>
              <a:avLst/>
              <a:gdLst/>
              <a:ahLst/>
              <a:cxnLst/>
              <a:rect r="r" b="b" t="t" l="l"/>
              <a:pathLst>
                <a:path h="2463921" w="4518282">
                  <a:moveTo>
                    <a:pt x="20308" y="0"/>
                  </a:moveTo>
                  <a:lnTo>
                    <a:pt x="4497974" y="0"/>
                  </a:lnTo>
                  <a:cubicBezTo>
                    <a:pt x="4503360" y="0"/>
                    <a:pt x="4508525" y="2140"/>
                    <a:pt x="4512333" y="5948"/>
                  </a:cubicBezTo>
                  <a:cubicBezTo>
                    <a:pt x="4516142" y="9756"/>
                    <a:pt x="4518282" y="14922"/>
                    <a:pt x="4518282" y="20308"/>
                  </a:cubicBezTo>
                  <a:lnTo>
                    <a:pt x="4518282" y="2443614"/>
                  </a:lnTo>
                  <a:cubicBezTo>
                    <a:pt x="4518282" y="2449000"/>
                    <a:pt x="4516142" y="2454165"/>
                    <a:pt x="4512333" y="2457973"/>
                  </a:cubicBezTo>
                  <a:cubicBezTo>
                    <a:pt x="4508525" y="2461782"/>
                    <a:pt x="4503360" y="2463921"/>
                    <a:pt x="4497974" y="2463921"/>
                  </a:cubicBezTo>
                  <a:lnTo>
                    <a:pt x="20308" y="2463921"/>
                  </a:lnTo>
                  <a:cubicBezTo>
                    <a:pt x="14922" y="2463921"/>
                    <a:pt x="9756" y="2461782"/>
                    <a:pt x="5948" y="2457973"/>
                  </a:cubicBezTo>
                  <a:cubicBezTo>
                    <a:pt x="2140" y="2454165"/>
                    <a:pt x="0" y="2449000"/>
                    <a:pt x="0" y="2443614"/>
                  </a:cubicBezTo>
                  <a:lnTo>
                    <a:pt x="0" y="20308"/>
                  </a:lnTo>
                  <a:cubicBezTo>
                    <a:pt x="0" y="14922"/>
                    <a:pt x="2140" y="9756"/>
                    <a:pt x="5948" y="5948"/>
                  </a:cubicBezTo>
                  <a:cubicBezTo>
                    <a:pt x="9756" y="2140"/>
                    <a:pt x="14922" y="0"/>
                    <a:pt x="20308" y="0"/>
                  </a:cubicBezTo>
                  <a:close/>
                </a:path>
              </a:pathLst>
            </a:custGeom>
            <a:solidFill>
              <a:srgbClr val="4F5AAF"/>
            </a:solidFill>
            <a:ln cap="rnd">
              <a:noFill/>
              <a:prstDash val="solid"/>
              <a:round/>
            </a:ln>
          </p:spPr>
        </p:sp>
        <p:sp>
          <p:nvSpPr>
            <p:cNvPr name="TextBox 4" id="4"/>
            <p:cNvSpPr txBox="true"/>
            <p:nvPr/>
          </p:nvSpPr>
          <p:spPr>
            <a:xfrm>
              <a:off x="0" y="-95250"/>
              <a:ext cx="4518282" cy="2559171"/>
            </a:xfrm>
            <a:prstGeom prst="rect">
              <a:avLst/>
            </a:prstGeom>
          </p:spPr>
          <p:txBody>
            <a:bodyPr anchor="t" rtlCol="false" tIns="50800" lIns="50800" bIns="50800" rIns="50800"/>
            <a:lstStyle/>
            <a:p>
              <a:pPr algn="l" marL="0" indent="0" lvl="0">
                <a:lnSpc>
                  <a:spcPts val="7798"/>
                </a:lnSpc>
                <a:spcBef>
                  <a:spcPct val="0"/>
                </a:spcBef>
              </a:pPr>
              <a:r>
                <a:rPr lang="en-US" b="true" sz="5570">
                  <a:solidFill>
                    <a:srgbClr val="FFFFFF"/>
                  </a:solidFill>
                  <a:latin typeface="Canva Sans Bold"/>
                  <a:ea typeface="Canva Sans Bold"/>
                  <a:cs typeface="Canva Sans Bold"/>
                  <a:sym typeface="Canva Sans Bold"/>
                </a:rPr>
                <a:t> </a:t>
              </a:r>
              <a:r>
                <a:rPr lang="en-US" b="true" sz="5570" strike="noStrike" u="none">
                  <a:solidFill>
                    <a:srgbClr val="FFFFFF"/>
                  </a:solidFill>
                  <a:latin typeface="Canva Sans Bold"/>
                  <a:ea typeface="Canva Sans Bold"/>
                  <a:cs typeface="Canva Sans Bold"/>
                  <a:sym typeface="Canva Sans Bold"/>
                </a:rPr>
                <a:t>Beach line</a:t>
              </a:r>
            </a:p>
            <a:p>
              <a:pPr algn="l" marL="0" indent="0" lvl="0">
                <a:lnSpc>
                  <a:spcPts val="5138"/>
                </a:lnSpc>
                <a:spcBef>
                  <a:spcPct val="0"/>
                </a:spcBef>
              </a:pPr>
            </a:p>
            <a:p>
              <a:pPr algn="l" marL="0" indent="0" lvl="0">
                <a:lnSpc>
                  <a:spcPts val="4718"/>
                </a:lnSpc>
                <a:spcBef>
                  <a:spcPct val="0"/>
                </a:spcBef>
              </a:pPr>
              <a:r>
                <a:rPr lang="en-US" sz="3370" strike="noStrike" u="none">
                  <a:solidFill>
                    <a:srgbClr val="FFFFFF"/>
                  </a:solidFill>
                  <a:latin typeface="Canva Sans"/>
                  <a:ea typeface="Canva Sans"/>
                  <a:cs typeface="Canva Sans"/>
                  <a:sym typeface="Canva Sans"/>
                </a:rPr>
                <a:t>   it's the dynamic curve formed by parabolic</a:t>
              </a:r>
            </a:p>
            <a:p>
              <a:pPr algn="l" marL="0" indent="0" lvl="0">
                <a:lnSpc>
                  <a:spcPts val="4718"/>
                </a:lnSpc>
                <a:spcBef>
                  <a:spcPct val="0"/>
                </a:spcBef>
              </a:pPr>
              <a:r>
                <a:rPr lang="en-US" sz="3370" strike="noStrike" u="none">
                  <a:solidFill>
                    <a:srgbClr val="FFFFFF"/>
                  </a:solidFill>
                  <a:latin typeface="Canva Sans"/>
                  <a:ea typeface="Canva Sans"/>
                  <a:cs typeface="Canva Sans"/>
                  <a:sym typeface="Canva Sans"/>
                </a:rPr>
                <a:t>arcs representing the current influence regions  </a:t>
              </a:r>
            </a:p>
            <a:p>
              <a:pPr algn="l" marL="0" indent="0" lvl="0">
                <a:lnSpc>
                  <a:spcPts val="4718"/>
                </a:lnSpc>
                <a:spcBef>
                  <a:spcPct val="0"/>
                </a:spcBef>
              </a:pPr>
              <a:r>
                <a:rPr lang="en-US" sz="3370" strike="noStrike" u="none">
                  <a:solidFill>
                    <a:srgbClr val="FFFFFF"/>
                  </a:solidFill>
                  <a:latin typeface="Canva Sans"/>
                  <a:ea typeface="Canva Sans"/>
                  <a:cs typeface="Canva Sans"/>
                  <a:sym typeface="Canva Sans"/>
                </a:rPr>
                <a:t>of all processed sites.</a:t>
              </a:r>
            </a:p>
            <a:p>
              <a:pPr algn="l" marL="0" indent="0" lvl="0">
                <a:lnSpc>
                  <a:spcPts val="4718"/>
                </a:lnSpc>
                <a:spcBef>
                  <a:spcPct val="0"/>
                </a:spcBef>
              </a:pPr>
              <a:r>
                <a:rPr lang="en-US" sz="3370" strike="noStrike" u="none">
                  <a:solidFill>
                    <a:srgbClr val="FFFFFF"/>
                  </a:solidFill>
                  <a:latin typeface="Canva Sans"/>
                  <a:ea typeface="Canva Sans"/>
                  <a:cs typeface="Canva Sans"/>
                  <a:sym typeface="Canva Sans"/>
                </a:rPr>
                <a:t> </a:t>
              </a:r>
            </a:p>
            <a:p>
              <a:pPr algn="l" marL="727649" indent="-363824" lvl="1">
                <a:lnSpc>
                  <a:spcPts val="4718"/>
                </a:lnSpc>
                <a:buFont typeface="Arial"/>
                <a:buChar char="•"/>
              </a:pPr>
              <a:r>
                <a:rPr lang="en-US" sz="3370" strike="noStrike" u="none">
                  <a:solidFill>
                    <a:srgbClr val="FFFFFF"/>
                  </a:solidFill>
                  <a:latin typeface="Canva Sans"/>
                  <a:ea typeface="Canva Sans"/>
                  <a:cs typeface="Canva Sans"/>
                  <a:sym typeface="Canva Sans"/>
                </a:rPr>
                <a:t>When a site event occurs, we insert a new arc.</a:t>
              </a:r>
            </a:p>
            <a:p>
              <a:pPr algn="l" marL="727649" indent="-363824" lvl="1">
                <a:lnSpc>
                  <a:spcPts val="4718"/>
                </a:lnSpc>
                <a:buFont typeface="Arial"/>
                <a:buChar char="•"/>
              </a:pPr>
              <a:r>
                <a:rPr lang="en-US" sz="3370" strike="noStrike" u="none">
                  <a:solidFill>
                    <a:srgbClr val="FFFFFF"/>
                  </a:solidFill>
                  <a:latin typeface="Canva Sans"/>
                  <a:ea typeface="Canva Sans"/>
                  <a:cs typeface="Canva Sans"/>
                  <a:sym typeface="Canva Sans"/>
                </a:rPr>
                <a:t>When a circle event occurs, we remove an arc.</a:t>
              </a:r>
            </a:p>
            <a:p>
              <a:pPr algn="l" marL="0" indent="0" lvl="0">
                <a:lnSpc>
                  <a:spcPts val="4718"/>
                </a:lnSpc>
                <a:spcBef>
                  <a:spcPct val="0"/>
                </a:spcBef>
              </a:pPr>
              <a:r>
                <a:rPr lang="en-US" sz="3370" strike="noStrike" u="none">
                  <a:solidFill>
                    <a:srgbClr val="FFFFFF"/>
                  </a:solidFill>
                  <a:latin typeface="Canva Sans"/>
                  <a:ea typeface="Canva Sans"/>
                  <a:cs typeface="Canva Sans"/>
                  <a:sym typeface="Canva Sans"/>
                </a:rPr>
                <a:t>As the sweep line moves, the breakpoints shift,</a:t>
              </a:r>
            </a:p>
            <a:p>
              <a:pPr algn="l" marL="0" indent="0" lvl="0">
                <a:lnSpc>
                  <a:spcPts val="4718"/>
                </a:lnSpc>
                <a:spcBef>
                  <a:spcPct val="0"/>
                </a:spcBef>
              </a:pPr>
              <a:r>
                <a:rPr lang="en-US" sz="3370" strike="noStrike" u="none">
                  <a:solidFill>
                    <a:srgbClr val="FFFFFF"/>
                  </a:solidFill>
                  <a:latin typeface="Canva Sans"/>
                  <a:ea typeface="Canva Sans"/>
                  <a:cs typeface="Canva Sans"/>
                  <a:sym typeface="Canva Sans"/>
                </a:rPr>
                <a:t> tracing out the edges of the Voronoi diagram.</a:t>
              </a:r>
            </a:p>
          </p:txBody>
        </p:sp>
      </p:grpSp>
      <p:sp>
        <p:nvSpPr>
          <p:cNvPr name="Freeform 5" id="5"/>
          <p:cNvSpPr/>
          <p:nvPr/>
        </p:nvSpPr>
        <p:spPr>
          <a:xfrm flipH="false" flipV="false" rot="0">
            <a:off x="10705744" y="488216"/>
            <a:ext cx="6553556" cy="4341731"/>
          </a:xfrm>
          <a:custGeom>
            <a:avLst/>
            <a:gdLst/>
            <a:ahLst/>
            <a:cxnLst/>
            <a:rect r="r" b="b" t="t" l="l"/>
            <a:pathLst>
              <a:path h="4341731" w="6553556">
                <a:moveTo>
                  <a:pt x="0" y="0"/>
                </a:moveTo>
                <a:lnTo>
                  <a:pt x="6553556" y="0"/>
                </a:lnTo>
                <a:lnTo>
                  <a:pt x="6553556" y="4341731"/>
                </a:lnTo>
                <a:lnTo>
                  <a:pt x="0" y="4341731"/>
                </a:lnTo>
                <a:lnTo>
                  <a:pt x="0" y="0"/>
                </a:lnTo>
                <a:close/>
              </a:path>
            </a:pathLst>
          </a:custGeom>
          <a:blipFill>
            <a:blip r:embed="rId2"/>
            <a:stretch>
              <a:fillRect l="0" t="0" r="0" b="0"/>
            </a:stretch>
          </a:blipFill>
        </p:spPr>
      </p:sp>
      <p:sp>
        <p:nvSpPr>
          <p:cNvPr name="Freeform 6" id="6"/>
          <p:cNvSpPr/>
          <p:nvPr/>
        </p:nvSpPr>
        <p:spPr>
          <a:xfrm flipH="false" flipV="false" rot="0">
            <a:off x="10705744" y="5165817"/>
            <a:ext cx="6553556" cy="4677601"/>
          </a:xfrm>
          <a:custGeom>
            <a:avLst/>
            <a:gdLst/>
            <a:ahLst/>
            <a:cxnLst/>
            <a:rect r="r" b="b" t="t" l="l"/>
            <a:pathLst>
              <a:path h="4677601" w="6553556">
                <a:moveTo>
                  <a:pt x="0" y="0"/>
                </a:moveTo>
                <a:lnTo>
                  <a:pt x="6553556" y="0"/>
                </a:lnTo>
                <a:lnTo>
                  <a:pt x="6553556" y="4677600"/>
                </a:lnTo>
                <a:lnTo>
                  <a:pt x="0" y="4677600"/>
                </a:lnTo>
                <a:lnTo>
                  <a:pt x="0" y="0"/>
                </a:lnTo>
                <a:close/>
              </a:path>
            </a:pathLst>
          </a:custGeom>
          <a:blipFill>
            <a:blip r:embed="rId3"/>
            <a:stretch>
              <a:fillRect l="0" t="0" r="0" b="0"/>
            </a:stretch>
          </a:blipFill>
        </p:spPr>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1E1E3F"/>
        </a:solidFill>
      </p:bgPr>
    </p:bg>
    <p:spTree>
      <p:nvGrpSpPr>
        <p:cNvPr id="1" name=""/>
        <p:cNvGrpSpPr/>
        <p:nvPr/>
      </p:nvGrpSpPr>
      <p:grpSpPr>
        <a:xfrm>
          <a:off x="0" y="0"/>
          <a:ext cx="0" cy="0"/>
          <a:chOff x="0" y="0"/>
          <a:chExt cx="0" cy="0"/>
        </a:xfrm>
      </p:grpSpPr>
      <p:grpSp>
        <p:nvGrpSpPr>
          <p:cNvPr name="Group 2" id="2"/>
          <p:cNvGrpSpPr/>
          <p:nvPr/>
        </p:nvGrpSpPr>
        <p:grpSpPr>
          <a:xfrm rot="0">
            <a:off x="666750" y="666750"/>
            <a:ext cx="16954500" cy="8953500"/>
            <a:chOff x="0" y="0"/>
            <a:chExt cx="4465383" cy="2358123"/>
          </a:xfrm>
        </p:grpSpPr>
        <p:sp>
          <p:nvSpPr>
            <p:cNvPr name="Freeform 3" id="3"/>
            <p:cNvSpPr/>
            <p:nvPr/>
          </p:nvSpPr>
          <p:spPr>
            <a:xfrm flipH="false" flipV="false" rot="0">
              <a:off x="0" y="0"/>
              <a:ext cx="4465383" cy="2358124"/>
            </a:xfrm>
            <a:custGeom>
              <a:avLst/>
              <a:gdLst/>
              <a:ahLst/>
              <a:cxnLst/>
              <a:rect r="r" b="b" t="t" l="l"/>
              <a:pathLst>
                <a:path h="2358124" w="4465383">
                  <a:moveTo>
                    <a:pt x="20548" y="0"/>
                  </a:moveTo>
                  <a:lnTo>
                    <a:pt x="4444835" y="0"/>
                  </a:lnTo>
                  <a:cubicBezTo>
                    <a:pt x="4456183" y="0"/>
                    <a:pt x="4465383" y="9200"/>
                    <a:pt x="4465383" y="20548"/>
                  </a:cubicBezTo>
                  <a:lnTo>
                    <a:pt x="4465383" y="2337575"/>
                  </a:lnTo>
                  <a:cubicBezTo>
                    <a:pt x="4465383" y="2348924"/>
                    <a:pt x="4456183" y="2358124"/>
                    <a:pt x="4444835" y="2358124"/>
                  </a:cubicBezTo>
                  <a:lnTo>
                    <a:pt x="20548" y="2358124"/>
                  </a:lnTo>
                  <a:cubicBezTo>
                    <a:pt x="9200" y="2358124"/>
                    <a:pt x="0" y="2348924"/>
                    <a:pt x="0" y="2337575"/>
                  </a:cubicBezTo>
                  <a:lnTo>
                    <a:pt x="0" y="20548"/>
                  </a:lnTo>
                  <a:cubicBezTo>
                    <a:pt x="0" y="9200"/>
                    <a:pt x="9200" y="0"/>
                    <a:pt x="20548" y="0"/>
                  </a:cubicBezTo>
                  <a:close/>
                </a:path>
              </a:pathLst>
            </a:custGeom>
            <a:solidFill>
              <a:srgbClr val="4F5AAF"/>
            </a:solidFill>
            <a:ln cap="rnd">
              <a:noFill/>
              <a:prstDash val="solid"/>
              <a:round/>
            </a:ln>
          </p:spPr>
        </p:sp>
        <p:sp>
          <p:nvSpPr>
            <p:cNvPr name="TextBox 4" id="4"/>
            <p:cNvSpPr txBox="true"/>
            <p:nvPr/>
          </p:nvSpPr>
          <p:spPr>
            <a:xfrm>
              <a:off x="0" y="-66675"/>
              <a:ext cx="4465383" cy="2424798"/>
            </a:xfrm>
            <a:prstGeom prst="rect">
              <a:avLst/>
            </a:prstGeom>
          </p:spPr>
          <p:txBody>
            <a:bodyPr anchor="ctr" rtlCol="false" tIns="50800" lIns="50800" bIns="50800" rIns="50800"/>
            <a:lstStyle/>
            <a:p>
              <a:pPr algn="l" marL="0" indent="0" lvl="0">
                <a:lnSpc>
                  <a:spcPts val="4718"/>
                </a:lnSpc>
                <a:spcBef>
                  <a:spcPct val="0"/>
                </a:spcBef>
              </a:pPr>
              <a:r>
                <a:rPr lang="en-US" sz="3370" strike="noStrike" u="none">
                  <a:solidFill>
                    <a:srgbClr val="FFFFFF"/>
                  </a:solidFill>
                  <a:latin typeface="Canva Sans"/>
                  <a:ea typeface="Canva Sans"/>
                  <a:cs typeface="Canva Sans"/>
                  <a:sym typeface="Canva Sans"/>
                </a:rPr>
                <a:t> </a:t>
              </a:r>
            </a:p>
            <a:p>
              <a:pPr algn="l" marL="0" indent="0" lvl="0">
                <a:lnSpc>
                  <a:spcPts val="4718"/>
                </a:lnSpc>
                <a:spcBef>
                  <a:spcPct val="0"/>
                </a:spcBef>
              </a:pPr>
            </a:p>
            <a:p>
              <a:pPr algn="l" marL="0" indent="0" lvl="0">
                <a:lnSpc>
                  <a:spcPts val="4718"/>
                </a:lnSpc>
                <a:spcBef>
                  <a:spcPct val="0"/>
                </a:spcBef>
              </a:pPr>
            </a:p>
            <a:p>
              <a:pPr algn="l" marL="0" indent="0" lvl="0">
                <a:lnSpc>
                  <a:spcPts val="4718"/>
                </a:lnSpc>
                <a:spcBef>
                  <a:spcPct val="0"/>
                </a:spcBef>
              </a:pPr>
            </a:p>
          </p:txBody>
        </p:sp>
      </p:grpSp>
      <p:sp>
        <p:nvSpPr>
          <p:cNvPr name="TextBox 5" id="5"/>
          <p:cNvSpPr txBox="true"/>
          <p:nvPr/>
        </p:nvSpPr>
        <p:spPr>
          <a:xfrm rot="0">
            <a:off x="1028700" y="2660214"/>
            <a:ext cx="14914007" cy="4497176"/>
          </a:xfrm>
          <a:prstGeom prst="rect">
            <a:avLst/>
          </a:prstGeom>
        </p:spPr>
        <p:txBody>
          <a:bodyPr anchor="t" rtlCol="false" tIns="0" lIns="0" bIns="0" rIns="0">
            <a:spAutoFit/>
          </a:bodyPr>
          <a:lstStyle/>
          <a:p>
            <a:pPr algn="l" marL="0" indent="0" lvl="0">
              <a:lnSpc>
                <a:spcPts val="8541"/>
              </a:lnSpc>
              <a:spcBef>
                <a:spcPct val="0"/>
              </a:spcBef>
            </a:pPr>
            <a:r>
              <a:rPr lang="en-US" b="true" sz="6100" strike="noStrike" u="none">
                <a:solidFill>
                  <a:srgbClr val="DD6C69"/>
                </a:solidFill>
                <a:latin typeface="Playfair Display SC Bold"/>
                <a:ea typeface="Playfair Display SC Bold"/>
                <a:cs typeface="Playfair Display SC Bold"/>
                <a:sym typeface="Playfair Display SC Bold"/>
              </a:rPr>
              <a:t>conclusion:</a:t>
            </a:r>
          </a:p>
          <a:p>
            <a:pPr algn="l" marL="0" indent="0" lvl="0">
              <a:lnSpc>
                <a:spcPts val="3081"/>
              </a:lnSpc>
              <a:spcBef>
                <a:spcPct val="0"/>
              </a:spcBef>
            </a:pPr>
          </a:p>
          <a:p>
            <a:pPr algn="l" marL="0" indent="0" lvl="0">
              <a:lnSpc>
                <a:spcPts val="6006"/>
              </a:lnSpc>
              <a:spcBef>
                <a:spcPct val="0"/>
              </a:spcBef>
            </a:pPr>
            <a:r>
              <a:rPr lang="en-US" sz="4290" strike="noStrike" u="none">
                <a:solidFill>
                  <a:srgbClr val="FFFFFF"/>
                </a:solidFill>
                <a:latin typeface="Canva Sans"/>
                <a:ea typeface="Canva Sans"/>
                <a:cs typeface="Canva Sans"/>
                <a:sym typeface="Canva Sans"/>
              </a:rPr>
              <a:t>Here’s how it all comes together:</a:t>
            </a:r>
          </a:p>
          <a:p>
            <a:pPr algn="l" marL="926362" indent="-463181" lvl="1">
              <a:lnSpc>
                <a:spcPts val="6006"/>
              </a:lnSpc>
              <a:buAutoNum type="arabicPeriod" startAt="1"/>
            </a:pPr>
            <a:r>
              <a:rPr lang="en-US" sz="4290" strike="noStrike" u="none">
                <a:solidFill>
                  <a:srgbClr val="FFFFFF"/>
                </a:solidFill>
                <a:latin typeface="Canva Sans"/>
                <a:ea typeface="Canva Sans"/>
                <a:cs typeface="Canva Sans"/>
                <a:sym typeface="Canva Sans"/>
              </a:rPr>
              <a:t> Events tell us when to update</a:t>
            </a:r>
          </a:p>
          <a:p>
            <a:pPr algn="l" marL="926362" indent="-463181" lvl="1">
              <a:lnSpc>
                <a:spcPts val="6006"/>
              </a:lnSpc>
              <a:buAutoNum type="arabicPeriod" startAt="1"/>
            </a:pPr>
            <a:r>
              <a:rPr lang="en-US" sz="4290" strike="noStrike" u="none">
                <a:solidFill>
                  <a:srgbClr val="FFFFFF"/>
                </a:solidFill>
                <a:latin typeface="Canva Sans"/>
                <a:ea typeface="Canva Sans"/>
                <a:cs typeface="Canva Sans"/>
                <a:sym typeface="Canva Sans"/>
              </a:rPr>
              <a:t>Sweep line manages the order</a:t>
            </a:r>
          </a:p>
          <a:p>
            <a:pPr algn="l" marL="926362" indent="-463181" lvl="1">
              <a:lnSpc>
                <a:spcPts val="6006"/>
              </a:lnSpc>
              <a:buAutoNum type="arabicPeriod" startAt="1"/>
            </a:pPr>
            <a:r>
              <a:rPr lang="en-US" sz="4290" strike="noStrike" u="none">
                <a:solidFill>
                  <a:srgbClr val="FFFFFF"/>
                </a:solidFill>
                <a:latin typeface="Canva Sans"/>
                <a:ea typeface="Canva Sans"/>
                <a:cs typeface="Canva Sans"/>
                <a:sym typeface="Canva Sans"/>
              </a:rPr>
              <a:t>Beach line keeps track of the current geometric state.</a:t>
            </a:r>
          </a:p>
        </p:txBody>
      </p:sp>
      <p:sp>
        <p:nvSpPr>
          <p:cNvPr name="Freeform 6" id="6"/>
          <p:cNvSpPr/>
          <p:nvPr/>
        </p:nvSpPr>
        <p:spPr>
          <a:xfrm flipH="false" flipV="false" rot="-3117037">
            <a:off x="16099474" y="7952721"/>
            <a:ext cx="2112604" cy="1859092"/>
          </a:xfrm>
          <a:custGeom>
            <a:avLst/>
            <a:gdLst/>
            <a:ahLst/>
            <a:cxnLst/>
            <a:rect r="r" b="b" t="t" l="l"/>
            <a:pathLst>
              <a:path h="1859092" w="2112604">
                <a:moveTo>
                  <a:pt x="0" y="0"/>
                </a:moveTo>
                <a:lnTo>
                  <a:pt x="2112605" y="0"/>
                </a:lnTo>
                <a:lnTo>
                  <a:pt x="2112605" y="1859092"/>
                </a:lnTo>
                <a:lnTo>
                  <a:pt x="0" y="185909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1E1E3F"/>
        </a:solidFill>
      </p:bgPr>
    </p:bg>
    <p:spTree>
      <p:nvGrpSpPr>
        <p:cNvPr id="1" name=""/>
        <p:cNvGrpSpPr/>
        <p:nvPr/>
      </p:nvGrpSpPr>
      <p:grpSpPr>
        <a:xfrm>
          <a:off x="0" y="0"/>
          <a:ext cx="0" cy="0"/>
          <a:chOff x="0" y="0"/>
          <a:chExt cx="0" cy="0"/>
        </a:xfrm>
      </p:grpSpPr>
      <p:grpSp>
        <p:nvGrpSpPr>
          <p:cNvPr name="Group 2" id="2"/>
          <p:cNvGrpSpPr/>
          <p:nvPr/>
        </p:nvGrpSpPr>
        <p:grpSpPr>
          <a:xfrm rot="0">
            <a:off x="666750" y="666750"/>
            <a:ext cx="16954500" cy="8953500"/>
            <a:chOff x="0" y="0"/>
            <a:chExt cx="4465383" cy="2358123"/>
          </a:xfrm>
        </p:grpSpPr>
        <p:sp>
          <p:nvSpPr>
            <p:cNvPr name="Freeform 3" id="3"/>
            <p:cNvSpPr/>
            <p:nvPr/>
          </p:nvSpPr>
          <p:spPr>
            <a:xfrm flipH="false" flipV="false" rot="0">
              <a:off x="0" y="0"/>
              <a:ext cx="4465383" cy="2358124"/>
            </a:xfrm>
            <a:custGeom>
              <a:avLst/>
              <a:gdLst/>
              <a:ahLst/>
              <a:cxnLst/>
              <a:rect r="r" b="b" t="t" l="l"/>
              <a:pathLst>
                <a:path h="2358124" w="4465383">
                  <a:moveTo>
                    <a:pt x="20548" y="0"/>
                  </a:moveTo>
                  <a:lnTo>
                    <a:pt x="4444835" y="0"/>
                  </a:lnTo>
                  <a:cubicBezTo>
                    <a:pt x="4456183" y="0"/>
                    <a:pt x="4465383" y="9200"/>
                    <a:pt x="4465383" y="20548"/>
                  </a:cubicBezTo>
                  <a:lnTo>
                    <a:pt x="4465383" y="2337575"/>
                  </a:lnTo>
                  <a:cubicBezTo>
                    <a:pt x="4465383" y="2348924"/>
                    <a:pt x="4456183" y="2358124"/>
                    <a:pt x="4444835" y="2358124"/>
                  </a:cubicBezTo>
                  <a:lnTo>
                    <a:pt x="20548" y="2358124"/>
                  </a:lnTo>
                  <a:cubicBezTo>
                    <a:pt x="9200" y="2358124"/>
                    <a:pt x="0" y="2348924"/>
                    <a:pt x="0" y="2337575"/>
                  </a:cubicBezTo>
                  <a:lnTo>
                    <a:pt x="0" y="20548"/>
                  </a:lnTo>
                  <a:cubicBezTo>
                    <a:pt x="0" y="9200"/>
                    <a:pt x="9200" y="0"/>
                    <a:pt x="20548" y="0"/>
                  </a:cubicBezTo>
                  <a:close/>
                </a:path>
              </a:pathLst>
            </a:custGeom>
            <a:solidFill>
              <a:srgbClr val="4F5AAF"/>
            </a:solidFill>
            <a:ln cap="rnd">
              <a:noFill/>
              <a:prstDash val="solid"/>
              <a:round/>
            </a:ln>
          </p:spPr>
        </p:sp>
        <p:sp>
          <p:nvSpPr>
            <p:cNvPr name="TextBox 4" id="4"/>
            <p:cNvSpPr txBox="true"/>
            <p:nvPr/>
          </p:nvSpPr>
          <p:spPr>
            <a:xfrm>
              <a:off x="0" y="-57150"/>
              <a:ext cx="4465383" cy="2415273"/>
            </a:xfrm>
            <a:prstGeom prst="rect">
              <a:avLst/>
            </a:prstGeom>
          </p:spPr>
          <p:txBody>
            <a:bodyPr anchor="ctr" rtlCol="false" tIns="50800" lIns="50800" bIns="50800" rIns="50800"/>
            <a:lstStyle/>
            <a:p>
              <a:pPr algn="ctr" marL="0" indent="0" lvl="0">
                <a:lnSpc>
                  <a:spcPts val="3359"/>
                </a:lnSpc>
                <a:spcBef>
                  <a:spcPct val="0"/>
                </a:spcBef>
              </a:pPr>
            </a:p>
          </p:txBody>
        </p:sp>
      </p:grpSp>
      <p:grpSp>
        <p:nvGrpSpPr>
          <p:cNvPr name="Group 5" id="5"/>
          <p:cNvGrpSpPr/>
          <p:nvPr/>
        </p:nvGrpSpPr>
        <p:grpSpPr>
          <a:xfrm rot="0">
            <a:off x="-4189166" y="3827875"/>
            <a:ext cx="26136650" cy="3683646"/>
            <a:chOff x="0" y="0"/>
            <a:chExt cx="34848866" cy="4911528"/>
          </a:xfrm>
        </p:grpSpPr>
        <p:sp>
          <p:nvSpPr>
            <p:cNvPr name="TextBox 6" id="6"/>
            <p:cNvSpPr txBox="true"/>
            <p:nvPr/>
          </p:nvSpPr>
          <p:spPr>
            <a:xfrm rot="0">
              <a:off x="0" y="-104775"/>
              <a:ext cx="34848866" cy="2342707"/>
            </a:xfrm>
            <a:prstGeom prst="rect">
              <a:avLst/>
            </a:prstGeom>
          </p:spPr>
          <p:txBody>
            <a:bodyPr anchor="t" rtlCol="false" tIns="0" lIns="0" bIns="0" rIns="0">
              <a:spAutoFit/>
            </a:bodyPr>
            <a:lstStyle/>
            <a:p>
              <a:pPr algn="ctr" marL="0" indent="0" lvl="0">
                <a:lnSpc>
                  <a:spcPts val="14341"/>
                </a:lnSpc>
              </a:pPr>
              <a:r>
                <a:rPr lang="en-US" sz="11031" spc="-330">
                  <a:solidFill>
                    <a:srgbClr val="FFFFFF"/>
                  </a:solidFill>
                  <a:latin typeface="Georgia Pro Condensed"/>
                  <a:ea typeface="Georgia Pro Condensed"/>
                  <a:cs typeface="Georgia Pro Condensed"/>
                  <a:sym typeface="Georgia Pro Condensed"/>
                </a:rPr>
                <a:t>DATA STRUCTURE </a:t>
              </a:r>
            </a:p>
          </p:txBody>
        </p:sp>
        <p:sp>
          <p:nvSpPr>
            <p:cNvPr name="TextBox 7" id="7"/>
            <p:cNvSpPr txBox="true"/>
            <p:nvPr/>
          </p:nvSpPr>
          <p:spPr>
            <a:xfrm rot="0">
              <a:off x="0" y="3028306"/>
              <a:ext cx="34848866" cy="710030"/>
            </a:xfrm>
            <a:prstGeom prst="rect">
              <a:avLst/>
            </a:prstGeom>
          </p:spPr>
          <p:txBody>
            <a:bodyPr anchor="t" rtlCol="false" tIns="0" lIns="0" bIns="0" rIns="0">
              <a:spAutoFit/>
            </a:bodyPr>
            <a:lstStyle/>
            <a:p>
              <a:pPr algn="l" marL="0" indent="0" lvl="0">
                <a:lnSpc>
                  <a:spcPts val="4136"/>
                </a:lnSpc>
                <a:spcBef>
                  <a:spcPct val="0"/>
                </a:spcBef>
              </a:pPr>
            </a:p>
          </p:txBody>
        </p:sp>
        <p:sp>
          <p:nvSpPr>
            <p:cNvPr name="TextBox 8" id="8"/>
            <p:cNvSpPr txBox="true"/>
            <p:nvPr/>
          </p:nvSpPr>
          <p:spPr>
            <a:xfrm rot="0">
              <a:off x="0" y="4146497"/>
              <a:ext cx="27282829" cy="765031"/>
            </a:xfrm>
            <a:prstGeom prst="rect">
              <a:avLst/>
            </a:prstGeom>
          </p:spPr>
          <p:txBody>
            <a:bodyPr anchor="t" rtlCol="false" tIns="0" lIns="0" bIns="0" rIns="0">
              <a:spAutoFit/>
            </a:bodyPr>
            <a:lstStyle/>
            <a:p>
              <a:pPr algn="l" marL="0" indent="0" lvl="0">
                <a:lnSpc>
                  <a:spcPts val="4826"/>
                </a:lnSpc>
              </a:pPr>
            </a:p>
          </p:txBody>
        </p:sp>
      </p:grpSp>
      <p:sp>
        <p:nvSpPr>
          <p:cNvPr name="Freeform 9" id="9"/>
          <p:cNvSpPr/>
          <p:nvPr/>
        </p:nvSpPr>
        <p:spPr>
          <a:xfrm flipH="false" flipV="false" rot="-3117037">
            <a:off x="16099474" y="7952721"/>
            <a:ext cx="2112604" cy="1859092"/>
          </a:xfrm>
          <a:custGeom>
            <a:avLst/>
            <a:gdLst/>
            <a:ahLst/>
            <a:cxnLst/>
            <a:rect r="r" b="b" t="t" l="l"/>
            <a:pathLst>
              <a:path h="1859092" w="2112604">
                <a:moveTo>
                  <a:pt x="0" y="0"/>
                </a:moveTo>
                <a:lnTo>
                  <a:pt x="2112605" y="0"/>
                </a:lnTo>
                <a:lnTo>
                  <a:pt x="2112605" y="1859092"/>
                </a:lnTo>
                <a:lnTo>
                  <a:pt x="0" y="185909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1E1E3F"/>
        </a:solidFill>
      </p:bgPr>
    </p:bg>
    <p:spTree>
      <p:nvGrpSpPr>
        <p:cNvPr id="1" name=""/>
        <p:cNvGrpSpPr/>
        <p:nvPr/>
      </p:nvGrpSpPr>
      <p:grpSpPr>
        <a:xfrm>
          <a:off x="0" y="0"/>
          <a:ext cx="0" cy="0"/>
          <a:chOff x="0" y="0"/>
          <a:chExt cx="0" cy="0"/>
        </a:xfrm>
      </p:grpSpPr>
      <p:grpSp>
        <p:nvGrpSpPr>
          <p:cNvPr name="Group 2" id="2"/>
          <p:cNvGrpSpPr/>
          <p:nvPr/>
        </p:nvGrpSpPr>
        <p:grpSpPr>
          <a:xfrm rot="0">
            <a:off x="847725" y="666750"/>
            <a:ext cx="16592550" cy="8953500"/>
            <a:chOff x="0" y="0"/>
            <a:chExt cx="4370054" cy="2358123"/>
          </a:xfrm>
        </p:grpSpPr>
        <p:sp>
          <p:nvSpPr>
            <p:cNvPr name="Freeform 3" id="3"/>
            <p:cNvSpPr/>
            <p:nvPr/>
          </p:nvSpPr>
          <p:spPr>
            <a:xfrm flipH="false" flipV="false" rot="0">
              <a:off x="0" y="0"/>
              <a:ext cx="4370054" cy="2358124"/>
            </a:xfrm>
            <a:custGeom>
              <a:avLst/>
              <a:gdLst/>
              <a:ahLst/>
              <a:cxnLst/>
              <a:rect r="r" b="b" t="t" l="l"/>
              <a:pathLst>
                <a:path h="2358124" w="4370054">
                  <a:moveTo>
                    <a:pt x="20997" y="0"/>
                  </a:moveTo>
                  <a:lnTo>
                    <a:pt x="4349058" y="0"/>
                  </a:lnTo>
                  <a:cubicBezTo>
                    <a:pt x="4360654" y="0"/>
                    <a:pt x="4370054" y="9400"/>
                    <a:pt x="4370054" y="20997"/>
                  </a:cubicBezTo>
                  <a:lnTo>
                    <a:pt x="4370054" y="2337127"/>
                  </a:lnTo>
                  <a:cubicBezTo>
                    <a:pt x="4370054" y="2342696"/>
                    <a:pt x="4367842" y="2348036"/>
                    <a:pt x="4363905" y="2351974"/>
                  </a:cubicBezTo>
                  <a:cubicBezTo>
                    <a:pt x="4359967" y="2355911"/>
                    <a:pt x="4354626" y="2358124"/>
                    <a:pt x="4349058" y="2358124"/>
                  </a:cubicBezTo>
                  <a:lnTo>
                    <a:pt x="20997" y="2358124"/>
                  </a:lnTo>
                  <a:cubicBezTo>
                    <a:pt x="15428" y="2358124"/>
                    <a:pt x="10087" y="2355911"/>
                    <a:pt x="6150" y="2351974"/>
                  </a:cubicBezTo>
                  <a:cubicBezTo>
                    <a:pt x="2212" y="2348036"/>
                    <a:pt x="0" y="2342696"/>
                    <a:pt x="0" y="2337127"/>
                  </a:cubicBezTo>
                  <a:lnTo>
                    <a:pt x="0" y="20997"/>
                  </a:lnTo>
                  <a:cubicBezTo>
                    <a:pt x="0" y="15428"/>
                    <a:pt x="2212" y="10087"/>
                    <a:pt x="6150" y="6150"/>
                  </a:cubicBezTo>
                  <a:cubicBezTo>
                    <a:pt x="10087" y="2212"/>
                    <a:pt x="15428" y="0"/>
                    <a:pt x="20997" y="0"/>
                  </a:cubicBezTo>
                  <a:close/>
                </a:path>
              </a:pathLst>
            </a:custGeom>
            <a:solidFill>
              <a:srgbClr val="4F5AAF"/>
            </a:solidFill>
            <a:ln cap="rnd">
              <a:noFill/>
              <a:prstDash val="solid"/>
              <a:round/>
            </a:ln>
          </p:spPr>
        </p:sp>
        <p:sp>
          <p:nvSpPr>
            <p:cNvPr name="TextBox 4" id="4"/>
            <p:cNvSpPr txBox="true"/>
            <p:nvPr/>
          </p:nvSpPr>
          <p:spPr>
            <a:xfrm>
              <a:off x="0" y="-66675"/>
              <a:ext cx="4370054" cy="2424798"/>
            </a:xfrm>
            <a:prstGeom prst="rect">
              <a:avLst/>
            </a:prstGeom>
          </p:spPr>
          <p:txBody>
            <a:bodyPr anchor="b" rtlCol="false" tIns="50800" lIns="50800" bIns="50800" rIns="50800"/>
            <a:lstStyle/>
            <a:p>
              <a:pPr algn="ctr" marL="0" indent="0" lvl="0">
                <a:lnSpc>
                  <a:spcPts val="5138"/>
                </a:lnSpc>
                <a:spcBef>
                  <a:spcPct val="0"/>
                </a:spcBef>
              </a:pPr>
              <a:r>
                <a:rPr lang="en-US" sz="3670" strike="noStrike" u="none">
                  <a:solidFill>
                    <a:srgbClr val="FFFFFF"/>
                  </a:solidFill>
                  <a:latin typeface="Canva Sans"/>
                  <a:ea typeface="Canva Sans"/>
                  <a:cs typeface="Canva Sans"/>
                  <a:sym typeface="Canva Sans"/>
                </a:rPr>
                <a:t>In Fortune’s algorithm, two main data structures are used. The first is a priority queue, which stores all the site events and circle events and always gives the next event in order. </a:t>
              </a:r>
            </a:p>
          </p:txBody>
        </p:sp>
      </p:grpSp>
      <p:sp>
        <p:nvSpPr>
          <p:cNvPr name="Freeform 5" id="5"/>
          <p:cNvSpPr/>
          <p:nvPr/>
        </p:nvSpPr>
        <p:spPr>
          <a:xfrm flipH="false" flipV="false" rot="0">
            <a:off x="3626979" y="1424897"/>
            <a:ext cx="11034042" cy="5440183"/>
          </a:xfrm>
          <a:custGeom>
            <a:avLst/>
            <a:gdLst/>
            <a:ahLst/>
            <a:cxnLst/>
            <a:rect r="r" b="b" t="t" l="l"/>
            <a:pathLst>
              <a:path h="5440183" w="11034042">
                <a:moveTo>
                  <a:pt x="0" y="0"/>
                </a:moveTo>
                <a:lnTo>
                  <a:pt x="11034042" y="0"/>
                </a:lnTo>
                <a:lnTo>
                  <a:pt x="11034042" y="5440183"/>
                </a:lnTo>
                <a:lnTo>
                  <a:pt x="0" y="5440183"/>
                </a:lnTo>
                <a:lnTo>
                  <a:pt x="0" y="0"/>
                </a:lnTo>
                <a:close/>
              </a:path>
            </a:pathLst>
          </a:custGeom>
          <a:blipFill>
            <a:blip r:embed="rId2"/>
            <a:stretch>
              <a:fillRect l="0" t="0" r="0" b="0"/>
            </a:stretch>
          </a:blipFill>
        </p:spPr>
      </p:sp>
      <p:sp>
        <p:nvSpPr>
          <p:cNvPr name="Freeform 6" id="6"/>
          <p:cNvSpPr/>
          <p:nvPr/>
        </p:nvSpPr>
        <p:spPr>
          <a:xfrm flipH="false" flipV="false" rot="-3117037">
            <a:off x="16099474" y="7952721"/>
            <a:ext cx="2112604" cy="1859092"/>
          </a:xfrm>
          <a:custGeom>
            <a:avLst/>
            <a:gdLst/>
            <a:ahLst/>
            <a:cxnLst/>
            <a:rect r="r" b="b" t="t" l="l"/>
            <a:pathLst>
              <a:path h="1859092" w="2112604">
                <a:moveTo>
                  <a:pt x="0" y="0"/>
                </a:moveTo>
                <a:lnTo>
                  <a:pt x="2112605" y="0"/>
                </a:lnTo>
                <a:lnTo>
                  <a:pt x="2112605" y="1859092"/>
                </a:lnTo>
                <a:lnTo>
                  <a:pt x="0" y="185909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bg>
      <p:bgPr>
        <a:solidFill>
          <a:srgbClr val="1E1E3F"/>
        </a:solidFill>
      </p:bgPr>
    </p:bg>
    <p:spTree>
      <p:nvGrpSpPr>
        <p:cNvPr id="1" name=""/>
        <p:cNvGrpSpPr/>
        <p:nvPr/>
      </p:nvGrpSpPr>
      <p:grpSpPr>
        <a:xfrm>
          <a:off x="0" y="0"/>
          <a:ext cx="0" cy="0"/>
          <a:chOff x="0" y="0"/>
          <a:chExt cx="0" cy="0"/>
        </a:xfrm>
      </p:grpSpPr>
      <p:grpSp>
        <p:nvGrpSpPr>
          <p:cNvPr name="Group 2" id="2"/>
          <p:cNvGrpSpPr/>
          <p:nvPr/>
        </p:nvGrpSpPr>
        <p:grpSpPr>
          <a:xfrm rot="0">
            <a:off x="666750" y="666750"/>
            <a:ext cx="16954500" cy="8953500"/>
            <a:chOff x="0" y="0"/>
            <a:chExt cx="4465383" cy="2358123"/>
          </a:xfrm>
        </p:grpSpPr>
        <p:sp>
          <p:nvSpPr>
            <p:cNvPr name="Freeform 3" id="3"/>
            <p:cNvSpPr/>
            <p:nvPr/>
          </p:nvSpPr>
          <p:spPr>
            <a:xfrm flipH="false" flipV="false" rot="0">
              <a:off x="0" y="0"/>
              <a:ext cx="4465383" cy="2358124"/>
            </a:xfrm>
            <a:custGeom>
              <a:avLst/>
              <a:gdLst/>
              <a:ahLst/>
              <a:cxnLst/>
              <a:rect r="r" b="b" t="t" l="l"/>
              <a:pathLst>
                <a:path h="2358124" w="4465383">
                  <a:moveTo>
                    <a:pt x="20548" y="0"/>
                  </a:moveTo>
                  <a:lnTo>
                    <a:pt x="4444835" y="0"/>
                  </a:lnTo>
                  <a:cubicBezTo>
                    <a:pt x="4456183" y="0"/>
                    <a:pt x="4465383" y="9200"/>
                    <a:pt x="4465383" y="20548"/>
                  </a:cubicBezTo>
                  <a:lnTo>
                    <a:pt x="4465383" y="2337575"/>
                  </a:lnTo>
                  <a:cubicBezTo>
                    <a:pt x="4465383" y="2348924"/>
                    <a:pt x="4456183" y="2358124"/>
                    <a:pt x="4444835" y="2358124"/>
                  </a:cubicBezTo>
                  <a:lnTo>
                    <a:pt x="20548" y="2358124"/>
                  </a:lnTo>
                  <a:cubicBezTo>
                    <a:pt x="9200" y="2358124"/>
                    <a:pt x="0" y="2348924"/>
                    <a:pt x="0" y="2337575"/>
                  </a:cubicBezTo>
                  <a:lnTo>
                    <a:pt x="0" y="20548"/>
                  </a:lnTo>
                  <a:cubicBezTo>
                    <a:pt x="0" y="9200"/>
                    <a:pt x="9200" y="0"/>
                    <a:pt x="20548" y="0"/>
                  </a:cubicBezTo>
                  <a:close/>
                </a:path>
              </a:pathLst>
            </a:custGeom>
            <a:solidFill>
              <a:srgbClr val="4F5AAF"/>
            </a:solidFill>
            <a:ln cap="rnd">
              <a:noFill/>
              <a:prstDash val="solid"/>
              <a:round/>
            </a:ln>
          </p:spPr>
        </p:sp>
        <p:sp>
          <p:nvSpPr>
            <p:cNvPr name="TextBox 4" id="4"/>
            <p:cNvSpPr txBox="true"/>
            <p:nvPr/>
          </p:nvSpPr>
          <p:spPr>
            <a:xfrm>
              <a:off x="0" y="-66675"/>
              <a:ext cx="4465383" cy="2424798"/>
            </a:xfrm>
            <a:prstGeom prst="rect">
              <a:avLst/>
            </a:prstGeom>
          </p:spPr>
          <p:txBody>
            <a:bodyPr anchor="b" rtlCol="false" tIns="50800" lIns="50800" bIns="50800" rIns="50800"/>
            <a:lstStyle/>
            <a:p>
              <a:pPr algn="l" marL="0" indent="0" lvl="0">
                <a:lnSpc>
                  <a:spcPts val="5138"/>
                </a:lnSpc>
                <a:spcBef>
                  <a:spcPct val="0"/>
                </a:spcBef>
              </a:pPr>
              <a:r>
                <a:rPr lang="en-US" sz="3670" strike="noStrike" u="none">
                  <a:solidFill>
                    <a:srgbClr val="FFFFFF"/>
                  </a:solidFill>
                  <a:latin typeface="Canva Sans"/>
                  <a:ea typeface="Canva Sans"/>
                  <a:cs typeface="Canva Sans"/>
                  <a:sym typeface="Canva Sans"/>
                </a:rPr>
                <a:t>The second is a balanced binary search tree, which represents the beach line and allows the algorithm to insert, remove, and find arcs efficiently as the sweep line moves.</a:t>
              </a:r>
            </a:p>
          </p:txBody>
        </p:sp>
      </p:grpSp>
      <p:sp>
        <p:nvSpPr>
          <p:cNvPr name="Freeform 5" id="5"/>
          <p:cNvSpPr/>
          <p:nvPr/>
        </p:nvSpPr>
        <p:spPr>
          <a:xfrm flipH="false" flipV="false" rot="0">
            <a:off x="4645662" y="1175827"/>
            <a:ext cx="8169607" cy="5762083"/>
          </a:xfrm>
          <a:custGeom>
            <a:avLst/>
            <a:gdLst/>
            <a:ahLst/>
            <a:cxnLst/>
            <a:rect r="r" b="b" t="t" l="l"/>
            <a:pathLst>
              <a:path h="5762083" w="8169607">
                <a:moveTo>
                  <a:pt x="0" y="0"/>
                </a:moveTo>
                <a:lnTo>
                  <a:pt x="8169607" y="0"/>
                </a:lnTo>
                <a:lnTo>
                  <a:pt x="8169607" y="5762084"/>
                </a:lnTo>
                <a:lnTo>
                  <a:pt x="0" y="5762084"/>
                </a:lnTo>
                <a:lnTo>
                  <a:pt x="0" y="0"/>
                </a:lnTo>
                <a:close/>
              </a:path>
            </a:pathLst>
          </a:custGeom>
          <a:blipFill>
            <a:blip r:embed="rId2"/>
            <a:stretch>
              <a:fillRect l="0" t="0" r="0" b="0"/>
            </a:stretch>
          </a:blipFill>
        </p:spPr>
      </p:sp>
      <p:sp>
        <p:nvSpPr>
          <p:cNvPr name="Freeform 6" id="6"/>
          <p:cNvSpPr/>
          <p:nvPr/>
        </p:nvSpPr>
        <p:spPr>
          <a:xfrm flipH="false" flipV="false" rot="-3117037">
            <a:off x="16344958" y="8086621"/>
            <a:ext cx="2112604" cy="1859092"/>
          </a:xfrm>
          <a:custGeom>
            <a:avLst/>
            <a:gdLst/>
            <a:ahLst/>
            <a:cxnLst/>
            <a:rect r="r" b="b" t="t" l="l"/>
            <a:pathLst>
              <a:path h="1859092" w="2112604">
                <a:moveTo>
                  <a:pt x="0" y="0"/>
                </a:moveTo>
                <a:lnTo>
                  <a:pt x="2112605" y="0"/>
                </a:lnTo>
                <a:lnTo>
                  <a:pt x="2112605" y="1859092"/>
                </a:lnTo>
                <a:lnTo>
                  <a:pt x="0" y="185909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bg>
      <p:bgPr>
        <a:solidFill>
          <a:srgbClr val="1E1E3F"/>
        </a:solidFill>
      </p:bgPr>
    </p:bg>
    <p:spTree>
      <p:nvGrpSpPr>
        <p:cNvPr id="1" name=""/>
        <p:cNvGrpSpPr/>
        <p:nvPr/>
      </p:nvGrpSpPr>
      <p:grpSpPr>
        <a:xfrm>
          <a:off x="0" y="0"/>
          <a:ext cx="0" cy="0"/>
          <a:chOff x="0" y="0"/>
          <a:chExt cx="0" cy="0"/>
        </a:xfrm>
      </p:grpSpPr>
      <p:grpSp>
        <p:nvGrpSpPr>
          <p:cNvPr name="Group 2" id="2"/>
          <p:cNvGrpSpPr/>
          <p:nvPr/>
        </p:nvGrpSpPr>
        <p:grpSpPr>
          <a:xfrm rot="0">
            <a:off x="666750" y="666750"/>
            <a:ext cx="16954500" cy="8953500"/>
            <a:chOff x="0" y="0"/>
            <a:chExt cx="4465383" cy="2358123"/>
          </a:xfrm>
        </p:grpSpPr>
        <p:sp>
          <p:nvSpPr>
            <p:cNvPr name="Freeform 3" id="3"/>
            <p:cNvSpPr/>
            <p:nvPr/>
          </p:nvSpPr>
          <p:spPr>
            <a:xfrm flipH="false" flipV="false" rot="0">
              <a:off x="0" y="0"/>
              <a:ext cx="4465383" cy="2358124"/>
            </a:xfrm>
            <a:custGeom>
              <a:avLst/>
              <a:gdLst/>
              <a:ahLst/>
              <a:cxnLst/>
              <a:rect r="r" b="b" t="t" l="l"/>
              <a:pathLst>
                <a:path h="2358124" w="4465383">
                  <a:moveTo>
                    <a:pt x="20548" y="0"/>
                  </a:moveTo>
                  <a:lnTo>
                    <a:pt x="4444835" y="0"/>
                  </a:lnTo>
                  <a:cubicBezTo>
                    <a:pt x="4456183" y="0"/>
                    <a:pt x="4465383" y="9200"/>
                    <a:pt x="4465383" y="20548"/>
                  </a:cubicBezTo>
                  <a:lnTo>
                    <a:pt x="4465383" y="2337575"/>
                  </a:lnTo>
                  <a:cubicBezTo>
                    <a:pt x="4465383" y="2348924"/>
                    <a:pt x="4456183" y="2358124"/>
                    <a:pt x="4444835" y="2358124"/>
                  </a:cubicBezTo>
                  <a:lnTo>
                    <a:pt x="20548" y="2358124"/>
                  </a:lnTo>
                  <a:cubicBezTo>
                    <a:pt x="9200" y="2358124"/>
                    <a:pt x="0" y="2348924"/>
                    <a:pt x="0" y="2337575"/>
                  </a:cubicBezTo>
                  <a:lnTo>
                    <a:pt x="0" y="20548"/>
                  </a:lnTo>
                  <a:cubicBezTo>
                    <a:pt x="0" y="9200"/>
                    <a:pt x="9200" y="0"/>
                    <a:pt x="20548" y="0"/>
                  </a:cubicBezTo>
                  <a:close/>
                </a:path>
              </a:pathLst>
            </a:custGeom>
            <a:solidFill>
              <a:srgbClr val="4F5AAF"/>
            </a:solidFill>
            <a:ln cap="rnd">
              <a:noFill/>
              <a:prstDash val="solid"/>
              <a:round/>
            </a:ln>
          </p:spPr>
        </p:sp>
        <p:sp>
          <p:nvSpPr>
            <p:cNvPr name="TextBox 4" id="4"/>
            <p:cNvSpPr txBox="true"/>
            <p:nvPr/>
          </p:nvSpPr>
          <p:spPr>
            <a:xfrm>
              <a:off x="0" y="-57150"/>
              <a:ext cx="4465383" cy="2415273"/>
            </a:xfrm>
            <a:prstGeom prst="rect">
              <a:avLst/>
            </a:prstGeom>
          </p:spPr>
          <p:txBody>
            <a:bodyPr anchor="b" rtlCol="false" tIns="50800" lIns="50800" bIns="50800" rIns="50800"/>
            <a:lstStyle/>
            <a:p>
              <a:pPr algn="l" marL="0" indent="0" lvl="0">
                <a:lnSpc>
                  <a:spcPts val="4158"/>
                </a:lnSpc>
                <a:spcBef>
                  <a:spcPct val="0"/>
                </a:spcBef>
              </a:pPr>
              <a:r>
                <a:rPr lang="en-US" sz="2970" strike="noStrike" u="none">
                  <a:solidFill>
                    <a:srgbClr val="FFFFFF"/>
                  </a:solidFill>
                  <a:latin typeface="Canva Sans"/>
                  <a:ea typeface="Canva Sans"/>
                  <a:cs typeface="Canva Sans"/>
                  <a:sym typeface="Canva Sans"/>
                </a:rPr>
                <a:t>For the other Voronoi algorithms, Divide and Conquer uses a DCEL (Doubly Connected Edge List) to store the edges and faces of the diagram, along with convex hull structures during the merge step</a:t>
              </a:r>
            </a:p>
            <a:p>
              <a:pPr algn="l" marL="0" indent="0" lvl="0">
                <a:lnSpc>
                  <a:spcPts val="4158"/>
                </a:lnSpc>
                <a:spcBef>
                  <a:spcPct val="0"/>
                </a:spcBef>
              </a:pPr>
              <a:r>
                <a:rPr lang="en-US" sz="2970" strike="noStrike" u="none">
                  <a:solidFill>
                    <a:srgbClr val="FFFFFF"/>
                  </a:solidFill>
                  <a:latin typeface="Canva Sans"/>
                  <a:ea typeface="Canva Sans"/>
                  <a:cs typeface="Canva Sans"/>
                  <a:sym typeface="Canva Sans"/>
                </a:rPr>
                <a:t>. A DCEL is a core data structure in computational geometry that efficiently represents the vertices, edges, and faces of a planar subdivision and keeps track of their connectivity and adjacency.]</a:t>
              </a:r>
            </a:p>
            <a:p>
              <a:pPr algn="l" marL="0" indent="0" lvl="0">
                <a:lnSpc>
                  <a:spcPts val="4158"/>
                </a:lnSpc>
                <a:spcBef>
                  <a:spcPct val="0"/>
                </a:spcBef>
              </a:pPr>
            </a:p>
          </p:txBody>
        </p:sp>
      </p:grpSp>
      <p:sp>
        <p:nvSpPr>
          <p:cNvPr name="Freeform 5" id="5"/>
          <p:cNvSpPr/>
          <p:nvPr/>
        </p:nvSpPr>
        <p:spPr>
          <a:xfrm flipH="false" flipV="false" rot="0">
            <a:off x="5550661" y="821933"/>
            <a:ext cx="6359609" cy="4935056"/>
          </a:xfrm>
          <a:custGeom>
            <a:avLst/>
            <a:gdLst/>
            <a:ahLst/>
            <a:cxnLst/>
            <a:rect r="r" b="b" t="t" l="l"/>
            <a:pathLst>
              <a:path h="4935056" w="6359609">
                <a:moveTo>
                  <a:pt x="0" y="0"/>
                </a:moveTo>
                <a:lnTo>
                  <a:pt x="6359609" y="0"/>
                </a:lnTo>
                <a:lnTo>
                  <a:pt x="6359609" y="4935056"/>
                </a:lnTo>
                <a:lnTo>
                  <a:pt x="0" y="4935056"/>
                </a:lnTo>
                <a:lnTo>
                  <a:pt x="0" y="0"/>
                </a:lnTo>
                <a:close/>
              </a:path>
            </a:pathLst>
          </a:custGeom>
          <a:blipFill>
            <a:blip r:embed="rId2"/>
            <a:stretch>
              <a:fillRect l="0" t="0" r="0" b="0"/>
            </a:stretch>
          </a:blipFill>
        </p:spPr>
      </p:sp>
      <p:sp>
        <p:nvSpPr>
          <p:cNvPr name="Freeform 6" id="6"/>
          <p:cNvSpPr/>
          <p:nvPr/>
        </p:nvSpPr>
        <p:spPr>
          <a:xfrm flipH="false" flipV="false" rot="-3117037">
            <a:off x="16202998" y="8175888"/>
            <a:ext cx="2112604" cy="1859092"/>
          </a:xfrm>
          <a:custGeom>
            <a:avLst/>
            <a:gdLst/>
            <a:ahLst/>
            <a:cxnLst/>
            <a:rect r="r" b="b" t="t" l="l"/>
            <a:pathLst>
              <a:path h="1859092" w="2112604">
                <a:moveTo>
                  <a:pt x="0" y="0"/>
                </a:moveTo>
                <a:lnTo>
                  <a:pt x="2112604" y="0"/>
                </a:lnTo>
                <a:lnTo>
                  <a:pt x="2112604" y="1859092"/>
                </a:lnTo>
                <a:lnTo>
                  <a:pt x="0" y="185909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1E1E3F"/>
        </a:solidFill>
      </p:bgPr>
    </p:bg>
    <p:spTree>
      <p:nvGrpSpPr>
        <p:cNvPr id="1" name=""/>
        <p:cNvGrpSpPr/>
        <p:nvPr/>
      </p:nvGrpSpPr>
      <p:grpSpPr>
        <a:xfrm>
          <a:off x="0" y="0"/>
          <a:ext cx="0" cy="0"/>
          <a:chOff x="0" y="0"/>
          <a:chExt cx="0" cy="0"/>
        </a:xfrm>
      </p:grpSpPr>
      <p:grpSp>
        <p:nvGrpSpPr>
          <p:cNvPr name="Group 2" id="2"/>
          <p:cNvGrpSpPr/>
          <p:nvPr/>
        </p:nvGrpSpPr>
        <p:grpSpPr>
          <a:xfrm rot="0">
            <a:off x="666750" y="666750"/>
            <a:ext cx="16954500" cy="8953500"/>
            <a:chOff x="0" y="0"/>
            <a:chExt cx="4465383" cy="2358123"/>
          </a:xfrm>
        </p:grpSpPr>
        <p:sp>
          <p:nvSpPr>
            <p:cNvPr name="Freeform 3" id="3"/>
            <p:cNvSpPr/>
            <p:nvPr/>
          </p:nvSpPr>
          <p:spPr>
            <a:xfrm flipH="false" flipV="false" rot="0">
              <a:off x="0" y="0"/>
              <a:ext cx="4465383" cy="2358124"/>
            </a:xfrm>
            <a:custGeom>
              <a:avLst/>
              <a:gdLst/>
              <a:ahLst/>
              <a:cxnLst/>
              <a:rect r="r" b="b" t="t" l="l"/>
              <a:pathLst>
                <a:path h="2358124" w="4465383">
                  <a:moveTo>
                    <a:pt x="20548" y="0"/>
                  </a:moveTo>
                  <a:lnTo>
                    <a:pt x="4444835" y="0"/>
                  </a:lnTo>
                  <a:cubicBezTo>
                    <a:pt x="4456183" y="0"/>
                    <a:pt x="4465383" y="9200"/>
                    <a:pt x="4465383" y="20548"/>
                  </a:cubicBezTo>
                  <a:lnTo>
                    <a:pt x="4465383" y="2337575"/>
                  </a:lnTo>
                  <a:cubicBezTo>
                    <a:pt x="4465383" y="2348924"/>
                    <a:pt x="4456183" y="2358124"/>
                    <a:pt x="4444835" y="2358124"/>
                  </a:cubicBezTo>
                  <a:lnTo>
                    <a:pt x="20548" y="2358124"/>
                  </a:lnTo>
                  <a:cubicBezTo>
                    <a:pt x="9200" y="2358124"/>
                    <a:pt x="0" y="2348924"/>
                    <a:pt x="0" y="2337575"/>
                  </a:cubicBezTo>
                  <a:lnTo>
                    <a:pt x="0" y="20548"/>
                  </a:lnTo>
                  <a:cubicBezTo>
                    <a:pt x="0" y="9200"/>
                    <a:pt x="9200" y="0"/>
                    <a:pt x="20548" y="0"/>
                  </a:cubicBezTo>
                  <a:close/>
                </a:path>
              </a:pathLst>
            </a:custGeom>
            <a:solidFill>
              <a:srgbClr val="4F5AAF"/>
            </a:solidFill>
            <a:ln cap="rnd">
              <a:noFill/>
              <a:prstDash val="solid"/>
              <a:round/>
            </a:ln>
          </p:spPr>
        </p:sp>
        <p:sp>
          <p:nvSpPr>
            <p:cNvPr name="TextBox 4" id="4"/>
            <p:cNvSpPr txBox="true"/>
            <p:nvPr/>
          </p:nvSpPr>
          <p:spPr>
            <a:xfrm>
              <a:off x="0" y="-57150"/>
              <a:ext cx="4465383" cy="2415273"/>
            </a:xfrm>
            <a:prstGeom prst="rect">
              <a:avLst/>
            </a:prstGeom>
          </p:spPr>
          <p:txBody>
            <a:bodyPr anchor="ctr" rtlCol="false" tIns="50800" lIns="50800" bIns="50800" rIns="50800"/>
            <a:lstStyle/>
            <a:p>
              <a:pPr algn="ctr" marL="0" indent="0" lvl="0">
                <a:lnSpc>
                  <a:spcPts val="3359"/>
                </a:lnSpc>
                <a:spcBef>
                  <a:spcPct val="0"/>
                </a:spcBef>
              </a:pPr>
            </a:p>
          </p:txBody>
        </p:sp>
      </p:grpSp>
      <p:sp>
        <p:nvSpPr>
          <p:cNvPr name="Freeform 5" id="5"/>
          <p:cNvSpPr/>
          <p:nvPr/>
        </p:nvSpPr>
        <p:spPr>
          <a:xfrm flipH="false" flipV="false" rot="-3117037">
            <a:off x="16099474" y="7952721"/>
            <a:ext cx="2112604" cy="1859092"/>
          </a:xfrm>
          <a:custGeom>
            <a:avLst/>
            <a:gdLst/>
            <a:ahLst/>
            <a:cxnLst/>
            <a:rect r="r" b="b" t="t" l="l"/>
            <a:pathLst>
              <a:path h="1859092" w="2112604">
                <a:moveTo>
                  <a:pt x="0" y="0"/>
                </a:moveTo>
                <a:lnTo>
                  <a:pt x="2112605" y="0"/>
                </a:lnTo>
                <a:lnTo>
                  <a:pt x="2112605" y="1859092"/>
                </a:lnTo>
                <a:lnTo>
                  <a:pt x="0" y="185909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6" id="6"/>
          <p:cNvSpPr/>
          <p:nvPr/>
        </p:nvSpPr>
        <p:spPr>
          <a:xfrm flipH="false" flipV="false" rot="0">
            <a:off x="10022128" y="2268196"/>
            <a:ext cx="5750608" cy="5750608"/>
          </a:xfrm>
          <a:custGeom>
            <a:avLst/>
            <a:gdLst/>
            <a:ahLst/>
            <a:cxnLst/>
            <a:rect r="r" b="b" t="t" l="l"/>
            <a:pathLst>
              <a:path h="5750608" w="5750608">
                <a:moveTo>
                  <a:pt x="0" y="0"/>
                </a:moveTo>
                <a:lnTo>
                  <a:pt x="5750608" y="0"/>
                </a:lnTo>
                <a:lnTo>
                  <a:pt x="5750608" y="5750608"/>
                </a:lnTo>
                <a:lnTo>
                  <a:pt x="0" y="5750608"/>
                </a:lnTo>
                <a:lnTo>
                  <a:pt x="0" y="0"/>
                </a:lnTo>
                <a:close/>
              </a:path>
            </a:pathLst>
          </a:custGeom>
          <a:blipFill>
            <a:blip r:embed="rId4"/>
            <a:stretch>
              <a:fillRect l="0" t="0" r="0" b="0"/>
            </a:stretch>
          </a:blipFill>
        </p:spPr>
      </p:sp>
      <p:grpSp>
        <p:nvGrpSpPr>
          <p:cNvPr name="Group 7" id="7"/>
          <p:cNvGrpSpPr/>
          <p:nvPr/>
        </p:nvGrpSpPr>
        <p:grpSpPr>
          <a:xfrm rot="0">
            <a:off x="1800225" y="1562100"/>
            <a:ext cx="12944475" cy="2667000"/>
            <a:chOff x="0" y="0"/>
            <a:chExt cx="17259300" cy="3556000"/>
          </a:xfrm>
        </p:grpSpPr>
        <p:sp>
          <p:nvSpPr>
            <p:cNvPr name="TextBox 8" id="8"/>
            <p:cNvSpPr txBox="true"/>
            <p:nvPr/>
          </p:nvSpPr>
          <p:spPr>
            <a:xfrm rot="0">
              <a:off x="0" y="-76200"/>
              <a:ext cx="17259300" cy="1693333"/>
            </a:xfrm>
            <a:prstGeom prst="rect">
              <a:avLst/>
            </a:prstGeom>
          </p:spPr>
          <p:txBody>
            <a:bodyPr anchor="t" rtlCol="false" tIns="0" lIns="0" bIns="0" rIns="0">
              <a:spAutoFit/>
            </a:bodyPr>
            <a:lstStyle/>
            <a:p>
              <a:pPr algn="l" marL="0" indent="0" lvl="0">
                <a:lnSpc>
                  <a:spcPts val="10400"/>
                </a:lnSpc>
              </a:pPr>
              <a:r>
                <a:rPr lang="en-US" sz="8000" spc="-240">
                  <a:solidFill>
                    <a:srgbClr val="FF6161"/>
                  </a:solidFill>
                  <a:latin typeface="Playfair Display SC"/>
                  <a:ea typeface="Playfair Display SC"/>
                  <a:cs typeface="Playfair Display SC"/>
                  <a:sym typeface="Playfair Display SC"/>
                </a:rPr>
                <a:t>INTRO</a:t>
              </a:r>
              <a:r>
                <a:rPr lang="en-US" sz="8000" spc="-240">
                  <a:solidFill>
                    <a:srgbClr val="FF6161"/>
                  </a:solidFill>
                  <a:latin typeface="Playfair Display SC"/>
                  <a:ea typeface="Playfair Display SC"/>
                  <a:cs typeface="Playfair Display SC"/>
                  <a:sym typeface="Playfair Display SC"/>
                </a:rPr>
                <a:t>DUCTION:</a:t>
              </a:r>
            </a:p>
          </p:txBody>
        </p:sp>
        <p:sp>
          <p:nvSpPr>
            <p:cNvPr name="TextBox 9" id="9"/>
            <p:cNvSpPr txBox="true"/>
            <p:nvPr/>
          </p:nvSpPr>
          <p:spPr>
            <a:xfrm rot="0">
              <a:off x="0" y="2187687"/>
              <a:ext cx="17259300" cy="517525"/>
            </a:xfrm>
            <a:prstGeom prst="rect">
              <a:avLst/>
            </a:prstGeom>
          </p:spPr>
          <p:txBody>
            <a:bodyPr anchor="t" rtlCol="false" tIns="0" lIns="0" bIns="0" rIns="0">
              <a:spAutoFit/>
            </a:bodyPr>
            <a:lstStyle/>
            <a:p>
              <a:pPr algn="l" marL="0" indent="0" lvl="0">
                <a:lnSpc>
                  <a:spcPts val="3000"/>
                </a:lnSpc>
                <a:spcBef>
                  <a:spcPct val="0"/>
                </a:spcBef>
              </a:pPr>
            </a:p>
          </p:txBody>
        </p:sp>
        <p:sp>
          <p:nvSpPr>
            <p:cNvPr name="TextBox 10" id="10"/>
            <p:cNvSpPr txBox="true"/>
            <p:nvPr/>
          </p:nvSpPr>
          <p:spPr>
            <a:xfrm rot="0">
              <a:off x="0" y="3008841"/>
              <a:ext cx="13512134" cy="547159"/>
            </a:xfrm>
            <a:prstGeom prst="rect">
              <a:avLst/>
            </a:prstGeom>
          </p:spPr>
          <p:txBody>
            <a:bodyPr anchor="t" rtlCol="false" tIns="0" lIns="0" bIns="0" rIns="0">
              <a:spAutoFit/>
            </a:bodyPr>
            <a:lstStyle/>
            <a:p>
              <a:pPr algn="l" marL="0" indent="0" lvl="0">
                <a:lnSpc>
                  <a:spcPts val="3499"/>
                </a:lnSpc>
              </a:pPr>
            </a:p>
          </p:txBody>
        </p:sp>
      </p:grpSp>
      <p:sp>
        <p:nvSpPr>
          <p:cNvPr name="TextBox 11" id="11"/>
          <p:cNvSpPr txBox="true"/>
          <p:nvPr/>
        </p:nvSpPr>
        <p:spPr>
          <a:xfrm rot="0">
            <a:off x="1800225" y="3155718"/>
            <a:ext cx="7343775" cy="4507915"/>
          </a:xfrm>
          <a:prstGeom prst="rect">
            <a:avLst/>
          </a:prstGeom>
        </p:spPr>
        <p:txBody>
          <a:bodyPr anchor="t" rtlCol="false" tIns="0" lIns="0" bIns="0" rIns="0">
            <a:spAutoFit/>
          </a:bodyPr>
          <a:lstStyle/>
          <a:p>
            <a:pPr algn="l">
              <a:lnSpc>
                <a:spcPts val="5138"/>
              </a:lnSpc>
            </a:pPr>
            <a:r>
              <a:rPr lang="en-US" sz="3670">
                <a:solidFill>
                  <a:srgbClr val="FFFFFF"/>
                </a:solidFill>
                <a:latin typeface="Canva Sans"/>
                <a:ea typeface="Canva Sans"/>
                <a:cs typeface="Canva Sans"/>
                <a:sym typeface="Canva Sans"/>
              </a:rPr>
              <a:t>The Voronoi D</a:t>
            </a:r>
            <a:r>
              <a:rPr lang="en-US" sz="3670">
                <a:solidFill>
                  <a:srgbClr val="FFFFFF"/>
                </a:solidFill>
                <a:latin typeface="Canva Sans"/>
                <a:ea typeface="Canva Sans"/>
                <a:cs typeface="Canva Sans"/>
                <a:sym typeface="Canva Sans"/>
              </a:rPr>
              <a:t>iagram is a fundamental geometric structure that partitions a plane into regions based on distance to a set of points (called sites).</a:t>
            </a:r>
          </a:p>
          <a:p>
            <a:pPr algn="l">
              <a:lnSpc>
                <a:spcPts val="5138"/>
              </a:lnSpc>
            </a:pPr>
            <a:r>
              <a:rPr lang="en-US" sz="3670">
                <a:solidFill>
                  <a:srgbClr val="FFFFFF"/>
                </a:solidFill>
                <a:latin typeface="Canva Sans"/>
                <a:ea typeface="Canva Sans"/>
                <a:cs typeface="Canva Sans"/>
                <a:sym typeface="Canva Sans"/>
              </a:rPr>
              <a:t>Each region consists of all points closer to one site than any other.</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bg>
      <p:bgPr>
        <a:solidFill>
          <a:srgbClr val="1E1E3F"/>
        </a:solidFill>
      </p:bgPr>
    </p:bg>
    <p:spTree>
      <p:nvGrpSpPr>
        <p:cNvPr id="1" name=""/>
        <p:cNvGrpSpPr/>
        <p:nvPr/>
      </p:nvGrpSpPr>
      <p:grpSpPr>
        <a:xfrm>
          <a:off x="0" y="0"/>
          <a:ext cx="0" cy="0"/>
          <a:chOff x="0" y="0"/>
          <a:chExt cx="0" cy="0"/>
        </a:xfrm>
      </p:grpSpPr>
      <p:grpSp>
        <p:nvGrpSpPr>
          <p:cNvPr name="Group 2" id="2"/>
          <p:cNvGrpSpPr/>
          <p:nvPr/>
        </p:nvGrpSpPr>
        <p:grpSpPr>
          <a:xfrm rot="0">
            <a:off x="666750" y="666750"/>
            <a:ext cx="16954500" cy="8953500"/>
            <a:chOff x="0" y="0"/>
            <a:chExt cx="4465383" cy="2358123"/>
          </a:xfrm>
        </p:grpSpPr>
        <p:sp>
          <p:nvSpPr>
            <p:cNvPr name="Freeform 3" id="3"/>
            <p:cNvSpPr/>
            <p:nvPr/>
          </p:nvSpPr>
          <p:spPr>
            <a:xfrm flipH="false" flipV="false" rot="0">
              <a:off x="0" y="0"/>
              <a:ext cx="4465383" cy="2358124"/>
            </a:xfrm>
            <a:custGeom>
              <a:avLst/>
              <a:gdLst/>
              <a:ahLst/>
              <a:cxnLst/>
              <a:rect r="r" b="b" t="t" l="l"/>
              <a:pathLst>
                <a:path h="2358124" w="4465383">
                  <a:moveTo>
                    <a:pt x="20548" y="0"/>
                  </a:moveTo>
                  <a:lnTo>
                    <a:pt x="4444835" y="0"/>
                  </a:lnTo>
                  <a:cubicBezTo>
                    <a:pt x="4456183" y="0"/>
                    <a:pt x="4465383" y="9200"/>
                    <a:pt x="4465383" y="20548"/>
                  </a:cubicBezTo>
                  <a:lnTo>
                    <a:pt x="4465383" y="2337575"/>
                  </a:lnTo>
                  <a:cubicBezTo>
                    <a:pt x="4465383" y="2348924"/>
                    <a:pt x="4456183" y="2358124"/>
                    <a:pt x="4444835" y="2358124"/>
                  </a:cubicBezTo>
                  <a:lnTo>
                    <a:pt x="20548" y="2358124"/>
                  </a:lnTo>
                  <a:cubicBezTo>
                    <a:pt x="9200" y="2358124"/>
                    <a:pt x="0" y="2348924"/>
                    <a:pt x="0" y="2337575"/>
                  </a:cubicBezTo>
                  <a:lnTo>
                    <a:pt x="0" y="20548"/>
                  </a:lnTo>
                  <a:cubicBezTo>
                    <a:pt x="0" y="9200"/>
                    <a:pt x="9200" y="0"/>
                    <a:pt x="20548" y="0"/>
                  </a:cubicBezTo>
                  <a:close/>
                </a:path>
              </a:pathLst>
            </a:custGeom>
            <a:solidFill>
              <a:srgbClr val="4F5AAF"/>
            </a:solidFill>
            <a:ln cap="rnd">
              <a:noFill/>
              <a:prstDash val="solid"/>
              <a:round/>
            </a:ln>
          </p:spPr>
        </p:sp>
        <p:sp>
          <p:nvSpPr>
            <p:cNvPr name="TextBox 4" id="4"/>
            <p:cNvSpPr txBox="true"/>
            <p:nvPr/>
          </p:nvSpPr>
          <p:spPr>
            <a:xfrm>
              <a:off x="0" y="-66675"/>
              <a:ext cx="4465383" cy="2424798"/>
            </a:xfrm>
            <a:prstGeom prst="rect">
              <a:avLst/>
            </a:prstGeom>
          </p:spPr>
          <p:txBody>
            <a:bodyPr anchor="b" rtlCol="false" tIns="50800" lIns="50800" bIns="50800" rIns="50800"/>
            <a:lstStyle/>
            <a:p>
              <a:pPr algn="l" marL="0" indent="0" lvl="0">
                <a:lnSpc>
                  <a:spcPts val="4438"/>
                </a:lnSpc>
                <a:spcBef>
                  <a:spcPct val="0"/>
                </a:spcBef>
              </a:pPr>
              <a:r>
                <a:rPr lang="en-US" sz="3170" strike="noStrike" u="none">
                  <a:solidFill>
                    <a:srgbClr val="FFFFFF"/>
                  </a:solidFill>
                  <a:latin typeface="Canva Sans"/>
                  <a:ea typeface="Canva Sans"/>
                  <a:cs typeface="Canva Sans"/>
                  <a:sym typeface="Canva Sans"/>
                </a:rPr>
                <a:t>The Incremental Construction method also uses a DCEL, supported by a point-location structure such as a quadtree to identify where each new point should be inserted.</a:t>
              </a:r>
            </a:p>
            <a:p>
              <a:pPr algn="l" marL="0" indent="0" lvl="0">
                <a:lnSpc>
                  <a:spcPts val="4438"/>
                </a:lnSpc>
                <a:spcBef>
                  <a:spcPct val="0"/>
                </a:spcBef>
              </a:pPr>
              <a:r>
                <a:rPr lang="en-US" sz="3170" strike="noStrike" u="none">
                  <a:solidFill>
                    <a:srgbClr val="FFFFFF"/>
                  </a:solidFill>
                  <a:latin typeface="Canva Sans"/>
                  <a:ea typeface="Canva Sans"/>
                  <a:cs typeface="Canva Sans"/>
                  <a:sym typeface="Canva Sans"/>
                </a:rPr>
                <a:t>A quadtree is a tree that stores 2D spatial data by repeatedly dividing the area into four regions. Only regions that contain points become nodes in the tree,</a:t>
              </a:r>
            </a:p>
            <a:p>
              <a:pPr algn="l" marL="0" indent="0" lvl="0">
                <a:lnSpc>
                  <a:spcPts val="4438"/>
                </a:lnSpc>
                <a:spcBef>
                  <a:spcPct val="0"/>
                </a:spcBef>
              </a:pPr>
              <a:r>
                <a:rPr lang="en-US" sz="3170" strike="noStrike" u="none">
                  <a:solidFill>
                    <a:srgbClr val="FFFFFF"/>
                  </a:solidFill>
                  <a:latin typeface="Canva Sans"/>
                  <a:ea typeface="Canva Sans"/>
                  <a:cs typeface="Canva Sans"/>
                  <a:sym typeface="Canva Sans"/>
                </a:rPr>
                <a:t>allowing efficient searching by recursively splitting space and ignoring empty areas.</a:t>
              </a:r>
            </a:p>
            <a:p>
              <a:pPr algn="l" marL="0" indent="0" lvl="0">
                <a:lnSpc>
                  <a:spcPts val="4438"/>
                </a:lnSpc>
                <a:spcBef>
                  <a:spcPct val="0"/>
                </a:spcBef>
              </a:pPr>
            </a:p>
          </p:txBody>
        </p:sp>
      </p:grpSp>
      <p:sp>
        <p:nvSpPr>
          <p:cNvPr name="Freeform 5" id="5"/>
          <p:cNvSpPr/>
          <p:nvPr/>
        </p:nvSpPr>
        <p:spPr>
          <a:xfrm flipH="false" flipV="false" rot="0">
            <a:off x="5524277" y="834953"/>
            <a:ext cx="6504273" cy="4941231"/>
          </a:xfrm>
          <a:custGeom>
            <a:avLst/>
            <a:gdLst/>
            <a:ahLst/>
            <a:cxnLst/>
            <a:rect r="r" b="b" t="t" l="l"/>
            <a:pathLst>
              <a:path h="4941231" w="6504273">
                <a:moveTo>
                  <a:pt x="0" y="0"/>
                </a:moveTo>
                <a:lnTo>
                  <a:pt x="6504273" y="0"/>
                </a:lnTo>
                <a:lnTo>
                  <a:pt x="6504273" y="4941230"/>
                </a:lnTo>
                <a:lnTo>
                  <a:pt x="0" y="4941230"/>
                </a:lnTo>
                <a:lnTo>
                  <a:pt x="0" y="0"/>
                </a:lnTo>
                <a:close/>
              </a:path>
            </a:pathLst>
          </a:custGeom>
          <a:blipFill>
            <a:blip r:embed="rId2"/>
            <a:stretch>
              <a:fillRect l="0" t="0" r="0" b="0"/>
            </a:stretch>
          </a:blipFill>
        </p:spPr>
      </p:sp>
      <p:sp>
        <p:nvSpPr>
          <p:cNvPr name="Freeform 6" id="6"/>
          <p:cNvSpPr/>
          <p:nvPr/>
        </p:nvSpPr>
        <p:spPr>
          <a:xfrm flipH="false" flipV="false" rot="-3117037">
            <a:off x="16202998" y="8086621"/>
            <a:ext cx="2112604" cy="1859092"/>
          </a:xfrm>
          <a:custGeom>
            <a:avLst/>
            <a:gdLst/>
            <a:ahLst/>
            <a:cxnLst/>
            <a:rect r="r" b="b" t="t" l="l"/>
            <a:pathLst>
              <a:path h="1859092" w="2112604">
                <a:moveTo>
                  <a:pt x="0" y="0"/>
                </a:moveTo>
                <a:lnTo>
                  <a:pt x="2112604" y="0"/>
                </a:lnTo>
                <a:lnTo>
                  <a:pt x="2112604" y="1859092"/>
                </a:lnTo>
                <a:lnTo>
                  <a:pt x="0" y="185909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bg>
      <p:bgPr>
        <a:solidFill>
          <a:srgbClr val="1E1E3F"/>
        </a:solidFill>
      </p:bgPr>
    </p:bg>
    <p:spTree>
      <p:nvGrpSpPr>
        <p:cNvPr id="1" name=""/>
        <p:cNvGrpSpPr/>
        <p:nvPr/>
      </p:nvGrpSpPr>
      <p:grpSpPr>
        <a:xfrm>
          <a:off x="0" y="0"/>
          <a:ext cx="0" cy="0"/>
          <a:chOff x="0" y="0"/>
          <a:chExt cx="0" cy="0"/>
        </a:xfrm>
      </p:grpSpPr>
      <p:grpSp>
        <p:nvGrpSpPr>
          <p:cNvPr name="Group 2" id="2"/>
          <p:cNvGrpSpPr/>
          <p:nvPr/>
        </p:nvGrpSpPr>
        <p:grpSpPr>
          <a:xfrm rot="0">
            <a:off x="666750" y="666750"/>
            <a:ext cx="16954500" cy="8953500"/>
            <a:chOff x="0" y="0"/>
            <a:chExt cx="4465383" cy="2358123"/>
          </a:xfrm>
        </p:grpSpPr>
        <p:sp>
          <p:nvSpPr>
            <p:cNvPr name="Freeform 3" id="3"/>
            <p:cNvSpPr/>
            <p:nvPr/>
          </p:nvSpPr>
          <p:spPr>
            <a:xfrm flipH="false" flipV="false" rot="0">
              <a:off x="0" y="0"/>
              <a:ext cx="4465383" cy="2358124"/>
            </a:xfrm>
            <a:custGeom>
              <a:avLst/>
              <a:gdLst/>
              <a:ahLst/>
              <a:cxnLst/>
              <a:rect r="r" b="b" t="t" l="l"/>
              <a:pathLst>
                <a:path h="2358124" w="4465383">
                  <a:moveTo>
                    <a:pt x="20548" y="0"/>
                  </a:moveTo>
                  <a:lnTo>
                    <a:pt x="4444835" y="0"/>
                  </a:lnTo>
                  <a:cubicBezTo>
                    <a:pt x="4456183" y="0"/>
                    <a:pt x="4465383" y="9200"/>
                    <a:pt x="4465383" y="20548"/>
                  </a:cubicBezTo>
                  <a:lnTo>
                    <a:pt x="4465383" y="2337575"/>
                  </a:lnTo>
                  <a:cubicBezTo>
                    <a:pt x="4465383" y="2348924"/>
                    <a:pt x="4456183" y="2358124"/>
                    <a:pt x="4444835" y="2358124"/>
                  </a:cubicBezTo>
                  <a:lnTo>
                    <a:pt x="20548" y="2358124"/>
                  </a:lnTo>
                  <a:cubicBezTo>
                    <a:pt x="9200" y="2358124"/>
                    <a:pt x="0" y="2348924"/>
                    <a:pt x="0" y="2337575"/>
                  </a:cubicBezTo>
                  <a:lnTo>
                    <a:pt x="0" y="20548"/>
                  </a:lnTo>
                  <a:cubicBezTo>
                    <a:pt x="0" y="9200"/>
                    <a:pt x="9200" y="0"/>
                    <a:pt x="20548" y="0"/>
                  </a:cubicBezTo>
                  <a:close/>
                </a:path>
              </a:pathLst>
            </a:custGeom>
            <a:solidFill>
              <a:srgbClr val="4F5AAF"/>
            </a:solidFill>
            <a:ln cap="rnd">
              <a:noFill/>
              <a:prstDash val="solid"/>
              <a:round/>
            </a:ln>
          </p:spPr>
        </p:sp>
        <p:sp>
          <p:nvSpPr>
            <p:cNvPr name="TextBox 4" id="4"/>
            <p:cNvSpPr txBox="true"/>
            <p:nvPr/>
          </p:nvSpPr>
          <p:spPr>
            <a:xfrm>
              <a:off x="0" y="-95250"/>
              <a:ext cx="4465383" cy="2453373"/>
            </a:xfrm>
            <a:prstGeom prst="rect">
              <a:avLst/>
            </a:prstGeom>
          </p:spPr>
          <p:txBody>
            <a:bodyPr anchor="b" rtlCol="false" tIns="50800" lIns="50800" bIns="50800" rIns="50800"/>
            <a:lstStyle/>
            <a:p>
              <a:pPr algn="l" marL="0" indent="0" lvl="0">
                <a:lnSpc>
                  <a:spcPts val="6118"/>
                </a:lnSpc>
                <a:spcBef>
                  <a:spcPct val="0"/>
                </a:spcBef>
              </a:pPr>
              <a:r>
                <a:rPr lang="en-US" sz="4370" strike="noStrike" u="none">
                  <a:solidFill>
                    <a:srgbClr val="FFFFFF"/>
                  </a:solidFill>
                  <a:latin typeface="Canva Sans"/>
                  <a:ea typeface="Canva Sans"/>
                  <a:cs typeface="Canva Sans"/>
                  <a:sym typeface="Canva Sans"/>
                </a:rPr>
                <a:t>Finally, the Brute-Force Half-Plane Intersection approach uses very simple structures, mainly lists of vertices to represent polygons that get clipped repeatedly by half-planes. </a:t>
              </a:r>
            </a:p>
          </p:txBody>
        </p:sp>
      </p:grpSp>
      <p:sp>
        <p:nvSpPr>
          <p:cNvPr name="Freeform 5" id="5"/>
          <p:cNvSpPr/>
          <p:nvPr/>
        </p:nvSpPr>
        <p:spPr>
          <a:xfrm flipH="false" flipV="false" rot="0">
            <a:off x="4984862" y="1374323"/>
            <a:ext cx="7766896" cy="4885185"/>
          </a:xfrm>
          <a:custGeom>
            <a:avLst/>
            <a:gdLst/>
            <a:ahLst/>
            <a:cxnLst/>
            <a:rect r="r" b="b" t="t" l="l"/>
            <a:pathLst>
              <a:path h="4885185" w="7766896">
                <a:moveTo>
                  <a:pt x="0" y="0"/>
                </a:moveTo>
                <a:lnTo>
                  <a:pt x="7766896" y="0"/>
                </a:lnTo>
                <a:lnTo>
                  <a:pt x="7766896" y="4885186"/>
                </a:lnTo>
                <a:lnTo>
                  <a:pt x="0" y="4885186"/>
                </a:lnTo>
                <a:lnTo>
                  <a:pt x="0" y="0"/>
                </a:lnTo>
                <a:close/>
              </a:path>
            </a:pathLst>
          </a:custGeom>
          <a:blipFill>
            <a:blip r:embed="rId2"/>
            <a:stretch>
              <a:fillRect l="0" t="0" r="0" b="0"/>
            </a:stretch>
          </a:blipFill>
        </p:spPr>
      </p:sp>
      <p:sp>
        <p:nvSpPr>
          <p:cNvPr name="Freeform 6" id="6"/>
          <p:cNvSpPr/>
          <p:nvPr/>
        </p:nvSpPr>
        <p:spPr>
          <a:xfrm flipH="false" flipV="false" rot="-3117037">
            <a:off x="16202998" y="8328754"/>
            <a:ext cx="2112604" cy="1859092"/>
          </a:xfrm>
          <a:custGeom>
            <a:avLst/>
            <a:gdLst/>
            <a:ahLst/>
            <a:cxnLst/>
            <a:rect r="r" b="b" t="t" l="l"/>
            <a:pathLst>
              <a:path h="1859092" w="2112604">
                <a:moveTo>
                  <a:pt x="0" y="0"/>
                </a:moveTo>
                <a:lnTo>
                  <a:pt x="2112604" y="0"/>
                </a:lnTo>
                <a:lnTo>
                  <a:pt x="2112604" y="1859092"/>
                </a:lnTo>
                <a:lnTo>
                  <a:pt x="0" y="185909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bg>
      <p:bgPr>
        <a:solidFill>
          <a:srgbClr val="1E1E3F"/>
        </a:solidFill>
      </p:bgPr>
    </p:bg>
    <p:spTree>
      <p:nvGrpSpPr>
        <p:cNvPr id="1" name=""/>
        <p:cNvGrpSpPr/>
        <p:nvPr/>
      </p:nvGrpSpPr>
      <p:grpSpPr>
        <a:xfrm>
          <a:off x="0" y="0"/>
          <a:ext cx="0" cy="0"/>
          <a:chOff x="0" y="0"/>
          <a:chExt cx="0" cy="0"/>
        </a:xfrm>
      </p:grpSpPr>
      <p:grpSp>
        <p:nvGrpSpPr>
          <p:cNvPr name="Group 2" id="2"/>
          <p:cNvGrpSpPr/>
          <p:nvPr/>
        </p:nvGrpSpPr>
        <p:grpSpPr>
          <a:xfrm rot="0">
            <a:off x="722542" y="524385"/>
            <a:ext cx="16842916" cy="9238229"/>
            <a:chOff x="0" y="0"/>
            <a:chExt cx="4435994" cy="2433114"/>
          </a:xfrm>
        </p:grpSpPr>
        <p:sp>
          <p:nvSpPr>
            <p:cNvPr name="Freeform 3" id="3"/>
            <p:cNvSpPr/>
            <p:nvPr/>
          </p:nvSpPr>
          <p:spPr>
            <a:xfrm flipH="false" flipV="false" rot="0">
              <a:off x="0" y="0"/>
              <a:ext cx="4435994" cy="2433114"/>
            </a:xfrm>
            <a:custGeom>
              <a:avLst/>
              <a:gdLst/>
              <a:ahLst/>
              <a:cxnLst/>
              <a:rect r="r" b="b" t="t" l="l"/>
              <a:pathLst>
                <a:path h="2433114" w="4435994">
                  <a:moveTo>
                    <a:pt x="20684" y="0"/>
                  </a:moveTo>
                  <a:lnTo>
                    <a:pt x="4415310" y="0"/>
                  </a:lnTo>
                  <a:cubicBezTo>
                    <a:pt x="4426734" y="0"/>
                    <a:pt x="4435994" y="9261"/>
                    <a:pt x="4435994" y="20684"/>
                  </a:cubicBezTo>
                  <a:lnTo>
                    <a:pt x="4435994" y="2412429"/>
                  </a:lnTo>
                  <a:cubicBezTo>
                    <a:pt x="4435994" y="2417915"/>
                    <a:pt x="4433815" y="2423177"/>
                    <a:pt x="4429936" y="2427056"/>
                  </a:cubicBezTo>
                  <a:cubicBezTo>
                    <a:pt x="4426057" y="2430935"/>
                    <a:pt x="4420796" y="2433114"/>
                    <a:pt x="4415310" y="2433114"/>
                  </a:cubicBezTo>
                  <a:lnTo>
                    <a:pt x="20684" y="2433114"/>
                  </a:lnTo>
                  <a:cubicBezTo>
                    <a:pt x="15199" y="2433114"/>
                    <a:pt x="9937" y="2430935"/>
                    <a:pt x="6058" y="2427056"/>
                  </a:cubicBezTo>
                  <a:cubicBezTo>
                    <a:pt x="2179" y="2423177"/>
                    <a:pt x="0" y="2417915"/>
                    <a:pt x="0" y="2412429"/>
                  </a:cubicBezTo>
                  <a:lnTo>
                    <a:pt x="0" y="20684"/>
                  </a:lnTo>
                  <a:cubicBezTo>
                    <a:pt x="0" y="15199"/>
                    <a:pt x="2179" y="9937"/>
                    <a:pt x="6058" y="6058"/>
                  </a:cubicBezTo>
                  <a:cubicBezTo>
                    <a:pt x="9937" y="2179"/>
                    <a:pt x="15199" y="0"/>
                    <a:pt x="20684" y="0"/>
                  </a:cubicBezTo>
                  <a:close/>
                </a:path>
              </a:pathLst>
            </a:custGeom>
            <a:solidFill>
              <a:srgbClr val="4F5AAF"/>
            </a:solidFill>
            <a:ln cap="rnd">
              <a:noFill/>
              <a:prstDash val="solid"/>
              <a:round/>
            </a:ln>
          </p:spPr>
        </p:sp>
        <p:sp>
          <p:nvSpPr>
            <p:cNvPr name="TextBox 4" id="4"/>
            <p:cNvSpPr txBox="true"/>
            <p:nvPr/>
          </p:nvSpPr>
          <p:spPr>
            <a:xfrm>
              <a:off x="0" y="-95250"/>
              <a:ext cx="4435994" cy="2528364"/>
            </a:xfrm>
            <a:prstGeom prst="rect">
              <a:avLst/>
            </a:prstGeom>
          </p:spPr>
          <p:txBody>
            <a:bodyPr anchor="b" rtlCol="false" tIns="50800" lIns="50800" bIns="50800" rIns="50800"/>
            <a:lstStyle/>
            <a:p>
              <a:pPr algn="ctr">
                <a:lnSpc>
                  <a:spcPts val="11772"/>
                </a:lnSpc>
              </a:pPr>
            </a:p>
            <a:p>
              <a:pPr algn="ctr">
                <a:lnSpc>
                  <a:spcPts val="11772"/>
                </a:lnSpc>
              </a:pPr>
            </a:p>
            <a:p>
              <a:pPr algn="ctr">
                <a:lnSpc>
                  <a:spcPts val="11772"/>
                </a:lnSpc>
              </a:pPr>
              <a:r>
                <a:rPr lang="en-US" sz="9055" spc="-271">
                  <a:solidFill>
                    <a:srgbClr val="FFFFFF"/>
                  </a:solidFill>
                  <a:latin typeface="Georgia Pro Condensed"/>
                  <a:ea typeface="Georgia Pro Condensed"/>
                  <a:cs typeface="Georgia Pro Condensed"/>
                  <a:sym typeface="Georgia Pro Condensed"/>
                </a:rPr>
                <a:t>SPACE COMPLIXITY</a:t>
              </a:r>
            </a:p>
            <a:p>
              <a:pPr algn="ctr">
                <a:lnSpc>
                  <a:spcPts val="11772"/>
                </a:lnSpc>
              </a:pPr>
            </a:p>
            <a:p>
              <a:pPr algn="ctr">
                <a:lnSpc>
                  <a:spcPts val="11772"/>
                </a:lnSpc>
              </a:pPr>
            </a:p>
            <a:p>
              <a:pPr algn="ctr" marL="0" indent="0" lvl="0">
                <a:lnSpc>
                  <a:spcPts val="11772"/>
                </a:lnSpc>
                <a:spcBef>
                  <a:spcPct val="0"/>
                </a:spcBef>
              </a:pPr>
            </a:p>
          </p:txBody>
        </p:sp>
      </p:grpSp>
      <p:sp>
        <p:nvSpPr>
          <p:cNvPr name="Freeform 5" id="5"/>
          <p:cNvSpPr/>
          <p:nvPr/>
        </p:nvSpPr>
        <p:spPr>
          <a:xfrm flipH="false" flipV="false" rot="-3117037">
            <a:off x="16202998" y="7729553"/>
            <a:ext cx="2112604" cy="1859092"/>
          </a:xfrm>
          <a:custGeom>
            <a:avLst/>
            <a:gdLst/>
            <a:ahLst/>
            <a:cxnLst/>
            <a:rect r="r" b="b" t="t" l="l"/>
            <a:pathLst>
              <a:path h="1859092" w="2112604">
                <a:moveTo>
                  <a:pt x="0" y="0"/>
                </a:moveTo>
                <a:lnTo>
                  <a:pt x="2112604" y="0"/>
                </a:lnTo>
                <a:lnTo>
                  <a:pt x="2112604" y="1859092"/>
                </a:lnTo>
                <a:lnTo>
                  <a:pt x="0" y="185909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bg>
      <p:bgPr>
        <a:solidFill>
          <a:srgbClr val="1E1E3F"/>
        </a:solidFill>
      </p:bgPr>
    </p:bg>
    <p:spTree>
      <p:nvGrpSpPr>
        <p:cNvPr id="1" name=""/>
        <p:cNvGrpSpPr/>
        <p:nvPr/>
      </p:nvGrpSpPr>
      <p:grpSpPr>
        <a:xfrm>
          <a:off x="0" y="0"/>
          <a:ext cx="0" cy="0"/>
          <a:chOff x="0" y="0"/>
          <a:chExt cx="0" cy="0"/>
        </a:xfrm>
      </p:grpSpPr>
      <p:grpSp>
        <p:nvGrpSpPr>
          <p:cNvPr name="Group 2" id="2"/>
          <p:cNvGrpSpPr/>
          <p:nvPr/>
        </p:nvGrpSpPr>
        <p:grpSpPr>
          <a:xfrm rot="0">
            <a:off x="699249" y="666750"/>
            <a:ext cx="16931526" cy="8953500"/>
            <a:chOff x="0" y="0"/>
            <a:chExt cx="4459332" cy="2358123"/>
          </a:xfrm>
        </p:grpSpPr>
        <p:sp>
          <p:nvSpPr>
            <p:cNvPr name="Freeform 3" id="3"/>
            <p:cNvSpPr/>
            <p:nvPr/>
          </p:nvSpPr>
          <p:spPr>
            <a:xfrm flipH="false" flipV="false" rot="0">
              <a:off x="0" y="0"/>
              <a:ext cx="4459332" cy="2358124"/>
            </a:xfrm>
            <a:custGeom>
              <a:avLst/>
              <a:gdLst/>
              <a:ahLst/>
              <a:cxnLst/>
              <a:rect r="r" b="b" t="t" l="l"/>
              <a:pathLst>
                <a:path h="2358124" w="4459332">
                  <a:moveTo>
                    <a:pt x="20576" y="0"/>
                  </a:moveTo>
                  <a:lnTo>
                    <a:pt x="4438756" y="0"/>
                  </a:lnTo>
                  <a:cubicBezTo>
                    <a:pt x="4450120" y="0"/>
                    <a:pt x="4459332" y="9212"/>
                    <a:pt x="4459332" y="20576"/>
                  </a:cubicBezTo>
                  <a:lnTo>
                    <a:pt x="4459332" y="2337547"/>
                  </a:lnTo>
                  <a:cubicBezTo>
                    <a:pt x="4459332" y="2348911"/>
                    <a:pt x="4450120" y="2358124"/>
                    <a:pt x="4438756" y="2358124"/>
                  </a:cubicBezTo>
                  <a:lnTo>
                    <a:pt x="20576" y="2358124"/>
                  </a:lnTo>
                  <a:cubicBezTo>
                    <a:pt x="15119" y="2358124"/>
                    <a:pt x="9885" y="2355956"/>
                    <a:pt x="6027" y="2352097"/>
                  </a:cubicBezTo>
                  <a:cubicBezTo>
                    <a:pt x="2168" y="2348238"/>
                    <a:pt x="0" y="2343004"/>
                    <a:pt x="0" y="2337547"/>
                  </a:cubicBezTo>
                  <a:lnTo>
                    <a:pt x="0" y="20576"/>
                  </a:lnTo>
                  <a:cubicBezTo>
                    <a:pt x="0" y="9212"/>
                    <a:pt x="9212" y="0"/>
                    <a:pt x="20576" y="0"/>
                  </a:cubicBezTo>
                  <a:close/>
                </a:path>
              </a:pathLst>
            </a:custGeom>
            <a:solidFill>
              <a:srgbClr val="4F5AAF"/>
            </a:solidFill>
            <a:ln cap="rnd">
              <a:noFill/>
              <a:prstDash val="solid"/>
              <a:round/>
            </a:ln>
          </p:spPr>
        </p:sp>
        <p:sp>
          <p:nvSpPr>
            <p:cNvPr name="TextBox 4" id="4"/>
            <p:cNvSpPr txBox="true"/>
            <p:nvPr/>
          </p:nvSpPr>
          <p:spPr>
            <a:xfrm>
              <a:off x="0" y="-57150"/>
              <a:ext cx="4459332" cy="2415273"/>
            </a:xfrm>
            <a:prstGeom prst="rect">
              <a:avLst/>
            </a:prstGeom>
          </p:spPr>
          <p:txBody>
            <a:bodyPr anchor="b" rtlCol="false" tIns="50800" lIns="50800" bIns="50800" rIns="50800"/>
            <a:lstStyle/>
            <a:p>
              <a:pPr algn="l" marL="0" indent="0" lvl="0">
                <a:lnSpc>
                  <a:spcPts val="4158"/>
                </a:lnSpc>
                <a:spcBef>
                  <a:spcPct val="0"/>
                </a:spcBef>
              </a:pPr>
              <a:r>
                <a:rPr lang="en-US" sz="2970" strike="noStrike" u="none">
                  <a:solidFill>
                    <a:srgbClr val="FFFFFF"/>
                  </a:solidFill>
                  <a:latin typeface="Canva Sans"/>
                  <a:ea typeface="Canva Sans"/>
                  <a:cs typeface="Canva Sans"/>
                  <a:sym typeface="Canva Sans"/>
                </a:rPr>
                <a:t>Space Complexity in Fortune’s Algorithm</a:t>
              </a:r>
            </a:p>
            <a:p>
              <a:pPr algn="l" marL="0" indent="0" lvl="0">
                <a:lnSpc>
                  <a:spcPts val="3318"/>
                </a:lnSpc>
                <a:spcBef>
                  <a:spcPct val="0"/>
                </a:spcBef>
              </a:pPr>
              <a:r>
                <a:rPr lang="en-US" sz="2370" strike="noStrike" u="none">
                  <a:solidFill>
                    <a:srgbClr val="FFFFFF"/>
                  </a:solidFill>
                  <a:latin typeface="Canva Sans"/>
                  <a:ea typeface="Canva Sans"/>
                  <a:cs typeface="Canva Sans"/>
                  <a:sym typeface="Canva Sans"/>
                </a:rPr>
                <a:t>Fortune’s Algorithm relies on three main data structures during execution, and each one requires linear space          with respect to the number of input points n:  </a:t>
              </a:r>
            </a:p>
            <a:p>
              <a:pPr algn="l" marL="576523" indent="-288261" lvl="1">
                <a:lnSpc>
                  <a:spcPts val="3738"/>
                </a:lnSpc>
                <a:buFont typeface="Arial"/>
                <a:buChar char="•"/>
              </a:pPr>
              <a:r>
                <a:rPr lang="en-US" sz="2670" strike="noStrike" u="none">
                  <a:solidFill>
                    <a:srgbClr val="FFFFFF"/>
                  </a:solidFill>
                  <a:latin typeface="Canva Sans"/>
                  <a:ea typeface="Canva Sans"/>
                  <a:cs typeface="Canva Sans"/>
                  <a:sym typeface="Canva Sans"/>
                </a:rPr>
                <a:t> </a:t>
              </a:r>
              <a:r>
                <a:rPr lang="en-US" sz="2670" strike="noStrike" u="none">
                  <a:solidFill>
                    <a:srgbClr val="FFFFFF"/>
                  </a:solidFill>
                  <a:latin typeface="Canva Sans"/>
                  <a:ea typeface="Canva Sans"/>
                  <a:cs typeface="Canva Sans"/>
                  <a:sym typeface="Canva Sans"/>
                </a:rPr>
                <a:t>Priority Queue (Event Queue)</a:t>
              </a:r>
            </a:p>
            <a:p>
              <a:pPr algn="l" marL="576523" indent="-288261" lvl="1">
                <a:lnSpc>
                  <a:spcPts val="3738"/>
                </a:lnSpc>
                <a:buFont typeface="Arial"/>
                <a:buChar char="•"/>
              </a:pPr>
              <a:r>
                <a:rPr lang="en-US" sz="2670" strike="noStrike" u="none">
                  <a:solidFill>
                    <a:srgbClr val="FFFFFF"/>
                  </a:solidFill>
                  <a:latin typeface="Canva Sans"/>
                  <a:ea typeface="Canva Sans"/>
                  <a:cs typeface="Canva Sans"/>
                  <a:sym typeface="Canva Sans"/>
                </a:rPr>
                <a:t> Beach Line (Balanced Binary Search Tree)</a:t>
              </a:r>
            </a:p>
            <a:p>
              <a:pPr algn="l" marL="576523" indent="-288261" lvl="1">
                <a:lnSpc>
                  <a:spcPts val="3738"/>
                </a:lnSpc>
                <a:buFont typeface="Arial"/>
                <a:buChar char="•"/>
              </a:pPr>
              <a:r>
                <a:rPr lang="en-US" sz="2670" strike="noStrike" u="none">
                  <a:solidFill>
                    <a:srgbClr val="FFFFFF"/>
                  </a:solidFill>
                  <a:latin typeface="Canva Sans"/>
                  <a:ea typeface="Canva Sans"/>
                  <a:cs typeface="Canva Sans"/>
                  <a:sym typeface="Canva Sans"/>
                </a:rPr>
                <a:t> Voronoi Diagram Data (Edges and Vertices)</a:t>
              </a:r>
            </a:p>
            <a:p>
              <a:pPr algn="l" marL="0" indent="0" lvl="0">
                <a:lnSpc>
                  <a:spcPts val="5418"/>
                </a:lnSpc>
                <a:spcBef>
                  <a:spcPct val="0"/>
                </a:spcBef>
              </a:pPr>
            </a:p>
          </p:txBody>
        </p:sp>
      </p:grpSp>
      <p:sp>
        <p:nvSpPr>
          <p:cNvPr name="Freeform 5" id="5"/>
          <p:cNvSpPr/>
          <p:nvPr/>
        </p:nvSpPr>
        <p:spPr>
          <a:xfrm flipH="false" flipV="false" rot="0">
            <a:off x="4750636" y="817749"/>
            <a:ext cx="8077319" cy="5251049"/>
          </a:xfrm>
          <a:custGeom>
            <a:avLst/>
            <a:gdLst/>
            <a:ahLst/>
            <a:cxnLst/>
            <a:rect r="r" b="b" t="t" l="l"/>
            <a:pathLst>
              <a:path h="5251049" w="8077319">
                <a:moveTo>
                  <a:pt x="0" y="0"/>
                </a:moveTo>
                <a:lnTo>
                  <a:pt x="8077319" y="0"/>
                </a:lnTo>
                <a:lnTo>
                  <a:pt x="8077319" y="5251050"/>
                </a:lnTo>
                <a:lnTo>
                  <a:pt x="0" y="5251050"/>
                </a:lnTo>
                <a:lnTo>
                  <a:pt x="0" y="0"/>
                </a:lnTo>
                <a:close/>
              </a:path>
            </a:pathLst>
          </a:custGeom>
          <a:blipFill>
            <a:blip r:embed="rId2"/>
            <a:stretch>
              <a:fillRect l="-2844" t="0" r="-5404" b="-10937"/>
            </a:stretch>
          </a:blipFill>
        </p:spPr>
      </p:sp>
      <p:sp>
        <p:nvSpPr>
          <p:cNvPr name="Freeform 6" id="6"/>
          <p:cNvSpPr/>
          <p:nvPr/>
        </p:nvSpPr>
        <p:spPr>
          <a:xfrm flipH="false" flipV="false" rot="-3117037">
            <a:off x="16099474" y="7952721"/>
            <a:ext cx="2112604" cy="1859092"/>
          </a:xfrm>
          <a:custGeom>
            <a:avLst/>
            <a:gdLst/>
            <a:ahLst/>
            <a:cxnLst/>
            <a:rect r="r" b="b" t="t" l="l"/>
            <a:pathLst>
              <a:path h="1859092" w="2112604">
                <a:moveTo>
                  <a:pt x="0" y="0"/>
                </a:moveTo>
                <a:lnTo>
                  <a:pt x="2112605" y="0"/>
                </a:lnTo>
                <a:lnTo>
                  <a:pt x="2112605" y="1859092"/>
                </a:lnTo>
                <a:lnTo>
                  <a:pt x="0" y="185909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bg>
      <p:bgPr>
        <a:solidFill>
          <a:srgbClr val="1E1E3F"/>
        </a:solidFill>
      </p:bgPr>
    </p:bg>
    <p:spTree>
      <p:nvGrpSpPr>
        <p:cNvPr id="1" name=""/>
        <p:cNvGrpSpPr/>
        <p:nvPr/>
      </p:nvGrpSpPr>
      <p:grpSpPr>
        <a:xfrm>
          <a:off x="0" y="0"/>
          <a:ext cx="0" cy="0"/>
          <a:chOff x="0" y="0"/>
          <a:chExt cx="0" cy="0"/>
        </a:xfrm>
      </p:grpSpPr>
      <p:grpSp>
        <p:nvGrpSpPr>
          <p:cNvPr name="Group 2" id="2"/>
          <p:cNvGrpSpPr/>
          <p:nvPr/>
        </p:nvGrpSpPr>
        <p:grpSpPr>
          <a:xfrm rot="0">
            <a:off x="827569" y="666750"/>
            <a:ext cx="16954500" cy="8953500"/>
            <a:chOff x="0" y="0"/>
            <a:chExt cx="4465383" cy="2358123"/>
          </a:xfrm>
        </p:grpSpPr>
        <p:sp>
          <p:nvSpPr>
            <p:cNvPr name="Freeform 3" id="3"/>
            <p:cNvSpPr/>
            <p:nvPr/>
          </p:nvSpPr>
          <p:spPr>
            <a:xfrm flipH="false" flipV="false" rot="0">
              <a:off x="0" y="0"/>
              <a:ext cx="4465383" cy="2358124"/>
            </a:xfrm>
            <a:custGeom>
              <a:avLst/>
              <a:gdLst/>
              <a:ahLst/>
              <a:cxnLst/>
              <a:rect r="r" b="b" t="t" l="l"/>
              <a:pathLst>
                <a:path h="2358124" w="4465383">
                  <a:moveTo>
                    <a:pt x="20548" y="0"/>
                  </a:moveTo>
                  <a:lnTo>
                    <a:pt x="4444835" y="0"/>
                  </a:lnTo>
                  <a:cubicBezTo>
                    <a:pt x="4456183" y="0"/>
                    <a:pt x="4465383" y="9200"/>
                    <a:pt x="4465383" y="20548"/>
                  </a:cubicBezTo>
                  <a:lnTo>
                    <a:pt x="4465383" y="2337575"/>
                  </a:lnTo>
                  <a:cubicBezTo>
                    <a:pt x="4465383" y="2348924"/>
                    <a:pt x="4456183" y="2358124"/>
                    <a:pt x="4444835" y="2358124"/>
                  </a:cubicBezTo>
                  <a:lnTo>
                    <a:pt x="20548" y="2358124"/>
                  </a:lnTo>
                  <a:cubicBezTo>
                    <a:pt x="9200" y="2358124"/>
                    <a:pt x="0" y="2348924"/>
                    <a:pt x="0" y="2337575"/>
                  </a:cubicBezTo>
                  <a:lnTo>
                    <a:pt x="0" y="20548"/>
                  </a:lnTo>
                  <a:cubicBezTo>
                    <a:pt x="0" y="9200"/>
                    <a:pt x="9200" y="0"/>
                    <a:pt x="20548" y="0"/>
                  </a:cubicBezTo>
                  <a:close/>
                </a:path>
              </a:pathLst>
            </a:custGeom>
            <a:solidFill>
              <a:srgbClr val="4F5AAF"/>
            </a:solidFill>
            <a:ln cap="rnd">
              <a:noFill/>
              <a:prstDash val="solid"/>
              <a:round/>
            </a:ln>
          </p:spPr>
        </p:sp>
        <p:sp>
          <p:nvSpPr>
            <p:cNvPr name="TextBox 4" id="4"/>
            <p:cNvSpPr txBox="true"/>
            <p:nvPr/>
          </p:nvSpPr>
          <p:spPr>
            <a:xfrm>
              <a:off x="0" y="-95250"/>
              <a:ext cx="4465383" cy="2453373"/>
            </a:xfrm>
            <a:prstGeom prst="rect">
              <a:avLst/>
            </a:prstGeom>
          </p:spPr>
          <p:txBody>
            <a:bodyPr anchor="ctr" rtlCol="false" tIns="50800" lIns="50800" bIns="50800" rIns="50800"/>
            <a:lstStyle/>
            <a:p>
              <a:pPr algn="ctr" marL="0" indent="0" lvl="0">
                <a:lnSpc>
                  <a:spcPts val="11772"/>
                </a:lnSpc>
                <a:spcBef>
                  <a:spcPct val="0"/>
                </a:spcBef>
              </a:pPr>
            </a:p>
          </p:txBody>
        </p:sp>
      </p:grpSp>
      <p:sp>
        <p:nvSpPr>
          <p:cNvPr name="Freeform 5" id="5"/>
          <p:cNvSpPr/>
          <p:nvPr/>
        </p:nvSpPr>
        <p:spPr>
          <a:xfrm flipH="false" flipV="false" rot="0">
            <a:off x="1224800" y="1752684"/>
            <a:ext cx="7337963" cy="5673557"/>
          </a:xfrm>
          <a:custGeom>
            <a:avLst/>
            <a:gdLst/>
            <a:ahLst/>
            <a:cxnLst/>
            <a:rect r="r" b="b" t="t" l="l"/>
            <a:pathLst>
              <a:path h="5673557" w="7337963">
                <a:moveTo>
                  <a:pt x="0" y="0"/>
                </a:moveTo>
                <a:lnTo>
                  <a:pt x="7337963" y="0"/>
                </a:lnTo>
                <a:lnTo>
                  <a:pt x="7337963" y="5673557"/>
                </a:lnTo>
                <a:lnTo>
                  <a:pt x="0" y="5673557"/>
                </a:lnTo>
                <a:lnTo>
                  <a:pt x="0" y="0"/>
                </a:lnTo>
                <a:close/>
              </a:path>
            </a:pathLst>
          </a:custGeom>
          <a:blipFill>
            <a:blip r:embed="rId2"/>
            <a:stretch>
              <a:fillRect l="0" t="0" r="0" b="0"/>
            </a:stretch>
          </a:blipFill>
        </p:spPr>
      </p:sp>
      <p:sp>
        <p:nvSpPr>
          <p:cNvPr name="TextBox 6" id="6"/>
          <p:cNvSpPr txBox="true"/>
          <p:nvPr/>
        </p:nvSpPr>
        <p:spPr>
          <a:xfrm rot="0">
            <a:off x="8965843" y="1189360"/>
            <a:ext cx="8293457" cy="7067669"/>
          </a:xfrm>
          <a:prstGeom prst="rect">
            <a:avLst/>
          </a:prstGeom>
        </p:spPr>
        <p:txBody>
          <a:bodyPr anchor="t" rtlCol="false" tIns="0" lIns="0" bIns="0" rIns="0">
            <a:spAutoFit/>
          </a:bodyPr>
          <a:lstStyle/>
          <a:p>
            <a:pPr algn="l" marL="0" indent="0" lvl="0">
              <a:lnSpc>
                <a:spcPts val="4718"/>
              </a:lnSpc>
              <a:spcBef>
                <a:spcPct val="0"/>
              </a:spcBef>
            </a:pPr>
            <a:r>
              <a:rPr lang="en-US" b="true" sz="3370" strike="noStrike" u="none">
                <a:solidFill>
                  <a:srgbClr val="FFFFFF"/>
                </a:solidFill>
                <a:latin typeface="Canva Sans Bold"/>
                <a:ea typeface="Canva Sans Bold"/>
                <a:cs typeface="Canva Sans Bold"/>
                <a:sym typeface="Canva Sans Bold"/>
              </a:rPr>
              <a:t>1.</a:t>
            </a:r>
            <a:r>
              <a:rPr lang="en-US" sz="3370" strike="noStrike" u="none">
                <a:solidFill>
                  <a:srgbClr val="FFFFFF"/>
                </a:solidFill>
                <a:latin typeface="Canva Sans"/>
                <a:ea typeface="Canva Sans"/>
                <a:cs typeface="Canva Sans"/>
                <a:sym typeface="Canva Sans"/>
              </a:rPr>
              <a:t> </a:t>
            </a:r>
            <a:r>
              <a:rPr lang="en-US" b="true" sz="3370" strike="noStrike" u="none">
                <a:solidFill>
                  <a:srgbClr val="FFFFFF"/>
                </a:solidFill>
                <a:latin typeface="Canva Sans Bold"/>
                <a:ea typeface="Canva Sans Bold"/>
                <a:cs typeface="Canva Sans Bold"/>
                <a:sym typeface="Canva Sans Bold"/>
              </a:rPr>
              <a:t>Priority Queue </a:t>
            </a:r>
            <a:r>
              <a:rPr lang="en-US" sz="3370" strike="noStrike" u="none">
                <a:solidFill>
                  <a:srgbClr val="FFFFFF"/>
                </a:solidFill>
                <a:latin typeface="Canva Sans"/>
                <a:ea typeface="Canva Sans"/>
                <a:cs typeface="Canva Sans"/>
                <a:sym typeface="Canva Sans"/>
              </a:rPr>
              <a:t>(Event Queue)</a:t>
            </a:r>
          </a:p>
          <a:p>
            <a:pPr algn="l" marL="727649" indent="-363824" lvl="1">
              <a:lnSpc>
                <a:spcPts val="4718"/>
              </a:lnSpc>
              <a:buFont typeface="Arial"/>
              <a:buChar char="•"/>
            </a:pPr>
            <a:r>
              <a:rPr lang="en-US" sz="3370" strike="noStrike" u="none">
                <a:solidFill>
                  <a:srgbClr val="FFFFFF"/>
                </a:solidFill>
                <a:latin typeface="Canva Sans"/>
                <a:ea typeface="Canva Sans"/>
                <a:cs typeface="Canva Sans"/>
                <a:sym typeface="Canva Sans"/>
              </a:rPr>
              <a:t>The algorithm uses a priority queue to store two types of events:</a:t>
            </a:r>
          </a:p>
          <a:p>
            <a:pPr algn="l" marL="727649" indent="-363824" lvl="1">
              <a:lnSpc>
                <a:spcPts val="4718"/>
              </a:lnSpc>
              <a:buAutoNum type="arabicPeriod" startAt="1"/>
            </a:pPr>
            <a:r>
              <a:rPr lang="en-US" b="true" sz="3370" strike="noStrike" u="none">
                <a:solidFill>
                  <a:srgbClr val="FFFFFF"/>
                </a:solidFill>
                <a:latin typeface="Canva Sans Bold"/>
                <a:ea typeface="Canva Sans Bold"/>
                <a:cs typeface="Canva Sans Bold"/>
                <a:sym typeface="Canva Sans Bold"/>
              </a:rPr>
              <a:t>Site events</a:t>
            </a:r>
          </a:p>
          <a:p>
            <a:pPr algn="l" marL="727649" indent="-363824" lvl="1">
              <a:lnSpc>
                <a:spcPts val="4718"/>
              </a:lnSpc>
              <a:buAutoNum type="arabicPeriod" startAt="1"/>
            </a:pPr>
            <a:r>
              <a:rPr lang="en-US" b="true" sz="3370" strike="noStrike" u="none">
                <a:solidFill>
                  <a:srgbClr val="FFFFFF"/>
                </a:solidFill>
                <a:latin typeface="Canva Sans Bold"/>
                <a:ea typeface="Canva Sans Bold"/>
                <a:cs typeface="Canva Sans Bold"/>
                <a:sym typeface="Canva Sans Bold"/>
              </a:rPr>
              <a:t>Circle events</a:t>
            </a:r>
          </a:p>
          <a:p>
            <a:pPr algn="l" marL="727649" indent="-363824" lvl="1">
              <a:lnSpc>
                <a:spcPts val="4718"/>
              </a:lnSpc>
              <a:buFont typeface="Arial"/>
              <a:buChar char="•"/>
            </a:pPr>
            <a:r>
              <a:rPr lang="en-US" sz="3370" strike="noStrike" u="none">
                <a:solidFill>
                  <a:srgbClr val="FFFFFF"/>
                </a:solidFill>
                <a:latin typeface="Canva Sans"/>
                <a:ea typeface="Canva Sans"/>
                <a:cs typeface="Canva Sans"/>
                <a:sym typeface="Canva Sans"/>
              </a:rPr>
              <a:t>The total number of events is O(n):</a:t>
            </a:r>
          </a:p>
          <a:p>
            <a:pPr algn="l">
              <a:lnSpc>
                <a:spcPts val="4718"/>
              </a:lnSpc>
            </a:pPr>
            <a:r>
              <a:rPr lang="en-US" sz="3370" strike="noStrike" u="none">
                <a:solidFill>
                  <a:srgbClr val="FFFFFF"/>
                </a:solidFill>
                <a:latin typeface="Canva Sans"/>
                <a:ea typeface="Canva Sans"/>
                <a:cs typeface="Canva Sans"/>
                <a:sym typeface="Canva Sans"/>
              </a:rPr>
              <a:t>each point contributes exactly one site event, and the number of circle events is also bounded linearly.</a:t>
            </a:r>
          </a:p>
          <a:p>
            <a:pPr algn="l" marL="727649" indent="-363824" lvl="1">
              <a:lnSpc>
                <a:spcPts val="4718"/>
              </a:lnSpc>
              <a:buFont typeface="Arial"/>
              <a:buChar char="•"/>
            </a:pPr>
            <a:r>
              <a:rPr lang="en-US" sz="3370" strike="noStrike" u="none">
                <a:solidFill>
                  <a:srgbClr val="FFFFFF"/>
                </a:solidFill>
                <a:latin typeface="Canva Sans"/>
                <a:ea typeface="Canva Sans"/>
                <a:cs typeface="Canva Sans"/>
                <a:sym typeface="Canva Sans"/>
              </a:rPr>
              <a:t>Since each event is stored as a single record in the queue, the space required for the event queue is O(n).</a:t>
            </a:r>
          </a:p>
        </p:txBody>
      </p:sp>
      <p:sp>
        <p:nvSpPr>
          <p:cNvPr name="Freeform 7" id="7"/>
          <p:cNvSpPr/>
          <p:nvPr/>
        </p:nvSpPr>
        <p:spPr>
          <a:xfrm flipH="false" flipV="false" rot="-3117037">
            <a:off x="16202998" y="8086621"/>
            <a:ext cx="2112604" cy="1859092"/>
          </a:xfrm>
          <a:custGeom>
            <a:avLst/>
            <a:gdLst/>
            <a:ahLst/>
            <a:cxnLst/>
            <a:rect r="r" b="b" t="t" l="l"/>
            <a:pathLst>
              <a:path h="1859092" w="2112604">
                <a:moveTo>
                  <a:pt x="0" y="0"/>
                </a:moveTo>
                <a:lnTo>
                  <a:pt x="2112604" y="0"/>
                </a:lnTo>
                <a:lnTo>
                  <a:pt x="2112604" y="1859092"/>
                </a:lnTo>
                <a:lnTo>
                  <a:pt x="0" y="185909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bg>
      <p:bgPr>
        <a:solidFill>
          <a:srgbClr val="1E1E3F"/>
        </a:solidFill>
      </p:bgPr>
    </p:bg>
    <p:spTree>
      <p:nvGrpSpPr>
        <p:cNvPr id="1" name=""/>
        <p:cNvGrpSpPr/>
        <p:nvPr/>
      </p:nvGrpSpPr>
      <p:grpSpPr>
        <a:xfrm>
          <a:off x="0" y="0"/>
          <a:ext cx="0" cy="0"/>
          <a:chOff x="0" y="0"/>
          <a:chExt cx="0" cy="0"/>
        </a:xfrm>
      </p:grpSpPr>
      <p:grpSp>
        <p:nvGrpSpPr>
          <p:cNvPr name="Group 2" id="2"/>
          <p:cNvGrpSpPr/>
          <p:nvPr/>
        </p:nvGrpSpPr>
        <p:grpSpPr>
          <a:xfrm rot="0">
            <a:off x="666750" y="666750"/>
            <a:ext cx="16954500" cy="8953500"/>
            <a:chOff x="0" y="0"/>
            <a:chExt cx="4465383" cy="2358123"/>
          </a:xfrm>
        </p:grpSpPr>
        <p:sp>
          <p:nvSpPr>
            <p:cNvPr name="Freeform 3" id="3"/>
            <p:cNvSpPr/>
            <p:nvPr/>
          </p:nvSpPr>
          <p:spPr>
            <a:xfrm flipH="false" flipV="false" rot="0">
              <a:off x="0" y="0"/>
              <a:ext cx="4465383" cy="2358124"/>
            </a:xfrm>
            <a:custGeom>
              <a:avLst/>
              <a:gdLst/>
              <a:ahLst/>
              <a:cxnLst/>
              <a:rect r="r" b="b" t="t" l="l"/>
              <a:pathLst>
                <a:path h="2358124" w="4465383">
                  <a:moveTo>
                    <a:pt x="20548" y="0"/>
                  </a:moveTo>
                  <a:lnTo>
                    <a:pt x="4444835" y="0"/>
                  </a:lnTo>
                  <a:cubicBezTo>
                    <a:pt x="4456183" y="0"/>
                    <a:pt x="4465383" y="9200"/>
                    <a:pt x="4465383" y="20548"/>
                  </a:cubicBezTo>
                  <a:lnTo>
                    <a:pt x="4465383" y="2337575"/>
                  </a:lnTo>
                  <a:cubicBezTo>
                    <a:pt x="4465383" y="2348924"/>
                    <a:pt x="4456183" y="2358124"/>
                    <a:pt x="4444835" y="2358124"/>
                  </a:cubicBezTo>
                  <a:lnTo>
                    <a:pt x="20548" y="2358124"/>
                  </a:lnTo>
                  <a:cubicBezTo>
                    <a:pt x="9200" y="2358124"/>
                    <a:pt x="0" y="2348924"/>
                    <a:pt x="0" y="2337575"/>
                  </a:cubicBezTo>
                  <a:lnTo>
                    <a:pt x="0" y="20548"/>
                  </a:lnTo>
                  <a:cubicBezTo>
                    <a:pt x="0" y="9200"/>
                    <a:pt x="9200" y="0"/>
                    <a:pt x="20548" y="0"/>
                  </a:cubicBezTo>
                  <a:close/>
                </a:path>
              </a:pathLst>
            </a:custGeom>
            <a:solidFill>
              <a:srgbClr val="4F5AAF"/>
            </a:solidFill>
            <a:ln cap="rnd">
              <a:noFill/>
              <a:prstDash val="solid"/>
              <a:round/>
            </a:ln>
          </p:spPr>
        </p:sp>
        <p:sp>
          <p:nvSpPr>
            <p:cNvPr name="TextBox 4" id="4"/>
            <p:cNvSpPr txBox="true"/>
            <p:nvPr/>
          </p:nvSpPr>
          <p:spPr>
            <a:xfrm>
              <a:off x="0" y="-95250"/>
              <a:ext cx="4465383" cy="2453373"/>
            </a:xfrm>
            <a:prstGeom prst="rect">
              <a:avLst/>
            </a:prstGeom>
          </p:spPr>
          <p:txBody>
            <a:bodyPr anchor="ctr" rtlCol="false" tIns="50800" lIns="50800" bIns="50800" rIns="50800"/>
            <a:lstStyle/>
            <a:p>
              <a:pPr algn="ctr" marL="0" indent="0" lvl="0">
                <a:lnSpc>
                  <a:spcPts val="11772"/>
                </a:lnSpc>
                <a:spcBef>
                  <a:spcPct val="0"/>
                </a:spcBef>
              </a:pPr>
            </a:p>
          </p:txBody>
        </p:sp>
      </p:grpSp>
      <p:sp>
        <p:nvSpPr>
          <p:cNvPr name="Freeform 5" id="5"/>
          <p:cNvSpPr/>
          <p:nvPr/>
        </p:nvSpPr>
        <p:spPr>
          <a:xfrm flipH="false" flipV="false" rot="0">
            <a:off x="1028700" y="1912515"/>
            <a:ext cx="8782935" cy="5818694"/>
          </a:xfrm>
          <a:custGeom>
            <a:avLst/>
            <a:gdLst/>
            <a:ahLst/>
            <a:cxnLst/>
            <a:rect r="r" b="b" t="t" l="l"/>
            <a:pathLst>
              <a:path h="5818694" w="8782935">
                <a:moveTo>
                  <a:pt x="0" y="0"/>
                </a:moveTo>
                <a:lnTo>
                  <a:pt x="8782935" y="0"/>
                </a:lnTo>
                <a:lnTo>
                  <a:pt x="8782935" y="5818694"/>
                </a:lnTo>
                <a:lnTo>
                  <a:pt x="0" y="5818694"/>
                </a:lnTo>
                <a:lnTo>
                  <a:pt x="0" y="0"/>
                </a:lnTo>
                <a:close/>
              </a:path>
            </a:pathLst>
          </a:custGeom>
          <a:blipFill>
            <a:blip r:embed="rId2"/>
            <a:stretch>
              <a:fillRect l="0" t="0" r="0" b="0"/>
            </a:stretch>
          </a:blipFill>
        </p:spPr>
      </p:sp>
      <p:sp>
        <p:nvSpPr>
          <p:cNvPr name="TextBox 6" id="6"/>
          <p:cNvSpPr txBox="true"/>
          <p:nvPr/>
        </p:nvSpPr>
        <p:spPr>
          <a:xfrm rot="0">
            <a:off x="9947808" y="1195011"/>
            <a:ext cx="7311492" cy="8061444"/>
          </a:xfrm>
          <a:prstGeom prst="rect">
            <a:avLst/>
          </a:prstGeom>
        </p:spPr>
        <p:txBody>
          <a:bodyPr anchor="t" rtlCol="false" tIns="0" lIns="0" bIns="0" rIns="0">
            <a:spAutoFit/>
          </a:bodyPr>
          <a:lstStyle/>
          <a:p>
            <a:pPr algn="l" marL="0" indent="0" lvl="0">
              <a:lnSpc>
                <a:spcPts val="4018"/>
              </a:lnSpc>
              <a:spcBef>
                <a:spcPct val="0"/>
              </a:spcBef>
            </a:pPr>
            <a:r>
              <a:rPr lang="en-US" sz="2870" strike="noStrike" u="none">
                <a:solidFill>
                  <a:srgbClr val="FFFFFF"/>
                </a:solidFill>
                <a:latin typeface="Canva Sans"/>
                <a:ea typeface="Canva Sans"/>
                <a:cs typeface="Canva Sans"/>
                <a:sym typeface="Canva Sans"/>
              </a:rPr>
              <a:t>2. </a:t>
            </a:r>
            <a:r>
              <a:rPr lang="en-US" b="true" sz="2870" strike="noStrike" u="none">
                <a:solidFill>
                  <a:srgbClr val="FFFFFF"/>
                </a:solidFill>
                <a:latin typeface="Canva Sans Bold"/>
                <a:ea typeface="Canva Sans Bold"/>
                <a:cs typeface="Canva Sans Bold"/>
                <a:sym typeface="Canva Sans Bold"/>
              </a:rPr>
              <a:t>Beach Line</a:t>
            </a:r>
            <a:r>
              <a:rPr lang="en-US" sz="2870" strike="noStrike" u="none">
                <a:solidFill>
                  <a:srgbClr val="FFFFFF"/>
                </a:solidFill>
                <a:latin typeface="Canva Sans"/>
                <a:ea typeface="Canva Sans"/>
                <a:cs typeface="Canva Sans"/>
                <a:sym typeface="Canva Sans"/>
              </a:rPr>
              <a:t> (Balanced Binary Search Tree)</a:t>
            </a:r>
          </a:p>
          <a:p>
            <a:pPr algn="l" marL="619702" indent="-309851" lvl="1">
              <a:lnSpc>
                <a:spcPts val="4018"/>
              </a:lnSpc>
              <a:buFont typeface="Arial"/>
              <a:buChar char="•"/>
            </a:pPr>
            <a:r>
              <a:rPr lang="en-US" sz="2870" strike="noStrike" u="none">
                <a:solidFill>
                  <a:srgbClr val="FFFFFF"/>
                </a:solidFill>
                <a:latin typeface="Canva Sans"/>
                <a:ea typeface="Canva Sans"/>
                <a:cs typeface="Canva Sans"/>
                <a:sym typeface="Canva Sans"/>
              </a:rPr>
              <a:t>The beach line represents a dynamic structure of parabolic arcs and is implemented as a balanced binary search tree.</a:t>
            </a:r>
          </a:p>
          <a:p>
            <a:pPr algn="l" marL="619702" indent="-309851" lvl="1">
              <a:lnSpc>
                <a:spcPts val="4018"/>
              </a:lnSpc>
              <a:buFont typeface="Arial"/>
              <a:buChar char="•"/>
            </a:pPr>
            <a:r>
              <a:rPr lang="en-US" sz="2870" strike="noStrike" u="none">
                <a:solidFill>
                  <a:srgbClr val="FFFFFF"/>
                </a:solidFill>
                <a:latin typeface="Canva Sans"/>
                <a:ea typeface="Canva Sans"/>
                <a:cs typeface="Canva Sans"/>
                <a:sym typeface="Canva Sans"/>
              </a:rPr>
              <a:t>At any moment during execution, the beach line contains at most O(n) arcs, because each arc is associated with a site or a combination of events.</a:t>
            </a:r>
          </a:p>
          <a:p>
            <a:pPr algn="l" marL="619702" indent="-309851" lvl="1">
              <a:lnSpc>
                <a:spcPts val="4018"/>
              </a:lnSpc>
              <a:buFont typeface="Arial"/>
              <a:buChar char="•"/>
            </a:pPr>
            <a:r>
              <a:rPr lang="en-US" sz="2870" strike="noStrike" u="none">
                <a:solidFill>
                  <a:srgbClr val="FFFFFF"/>
                </a:solidFill>
                <a:latin typeface="Canva Sans"/>
                <a:ea typeface="Canva Sans"/>
                <a:cs typeface="Canva Sans"/>
                <a:sym typeface="Canva Sans"/>
              </a:rPr>
              <a:t>Each arc node stores a small, constant amount of information (pointers, a site reference, and circle-event flags).</a:t>
            </a:r>
          </a:p>
          <a:p>
            <a:pPr algn="l" marL="619702" indent="-309851" lvl="1">
              <a:lnSpc>
                <a:spcPts val="4018"/>
              </a:lnSpc>
              <a:buFont typeface="Arial"/>
              <a:buChar char="•"/>
            </a:pPr>
            <a:r>
              <a:rPr lang="en-US" sz="2870" strike="noStrike" u="none">
                <a:solidFill>
                  <a:srgbClr val="FFFFFF"/>
                </a:solidFill>
                <a:latin typeface="Canva Sans"/>
                <a:ea typeface="Canva Sans"/>
                <a:cs typeface="Canva Sans"/>
                <a:sym typeface="Canva Sans"/>
              </a:rPr>
              <a:t>Therefore, the total memory used for the beach line is O(n)</a:t>
            </a:r>
          </a:p>
        </p:txBody>
      </p:sp>
      <p:sp>
        <p:nvSpPr>
          <p:cNvPr name="Freeform 7" id="7"/>
          <p:cNvSpPr/>
          <p:nvPr/>
        </p:nvSpPr>
        <p:spPr>
          <a:xfrm flipH="false" flipV="false" rot="-3117037">
            <a:off x="16359215" y="7952721"/>
            <a:ext cx="2112604" cy="1859092"/>
          </a:xfrm>
          <a:custGeom>
            <a:avLst/>
            <a:gdLst/>
            <a:ahLst/>
            <a:cxnLst/>
            <a:rect r="r" b="b" t="t" l="l"/>
            <a:pathLst>
              <a:path h="1859092" w="2112604">
                <a:moveTo>
                  <a:pt x="0" y="0"/>
                </a:moveTo>
                <a:lnTo>
                  <a:pt x="2112604" y="0"/>
                </a:lnTo>
                <a:lnTo>
                  <a:pt x="2112604" y="1859092"/>
                </a:lnTo>
                <a:lnTo>
                  <a:pt x="0" y="185909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bg>
      <p:bgPr>
        <a:solidFill>
          <a:srgbClr val="1E1E3F"/>
        </a:solidFill>
      </p:bgPr>
    </p:bg>
    <p:spTree>
      <p:nvGrpSpPr>
        <p:cNvPr id="1" name=""/>
        <p:cNvGrpSpPr/>
        <p:nvPr/>
      </p:nvGrpSpPr>
      <p:grpSpPr>
        <a:xfrm>
          <a:off x="0" y="0"/>
          <a:ext cx="0" cy="0"/>
          <a:chOff x="0" y="0"/>
          <a:chExt cx="0" cy="0"/>
        </a:xfrm>
      </p:grpSpPr>
      <p:grpSp>
        <p:nvGrpSpPr>
          <p:cNvPr name="Group 2" id="2"/>
          <p:cNvGrpSpPr/>
          <p:nvPr/>
        </p:nvGrpSpPr>
        <p:grpSpPr>
          <a:xfrm rot="0">
            <a:off x="528905" y="666750"/>
            <a:ext cx="16954500" cy="8953500"/>
            <a:chOff x="0" y="0"/>
            <a:chExt cx="4465383" cy="2358123"/>
          </a:xfrm>
        </p:grpSpPr>
        <p:sp>
          <p:nvSpPr>
            <p:cNvPr name="Freeform 3" id="3"/>
            <p:cNvSpPr/>
            <p:nvPr/>
          </p:nvSpPr>
          <p:spPr>
            <a:xfrm flipH="false" flipV="false" rot="0">
              <a:off x="0" y="0"/>
              <a:ext cx="4465383" cy="2358124"/>
            </a:xfrm>
            <a:custGeom>
              <a:avLst/>
              <a:gdLst/>
              <a:ahLst/>
              <a:cxnLst/>
              <a:rect r="r" b="b" t="t" l="l"/>
              <a:pathLst>
                <a:path h="2358124" w="4465383">
                  <a:moveTo>
                    <a:pt x="20548" y="0"/>
                  </a:moveTo>
                  <a:lnTo>
                    <a:pt x="4444835" y="0"/>
                  </a:lnTo>
                  <a:cubicBezTo>
                    <a:pt x="4456183" y="0"/>
                    <a:pt x="4465383" y="9200"/>
                    <a:pt x="4465383" y="20548"/>
                  </a:cubicBezTo>
                  <a:lnTo>
                    <a:pt x="4465383" y="2337575"/>
                  </a:lnTo>
                  <a:cubicBezTo>
                    <a:pt x="4465383" y="2348924"/>
                    <a:pt x="4456183" y="2358124"/>
                    <a:pt x="4444835" y="2358124"/>
                  </a:cubicBezTo>
                  <a:lnTo>
                    <a:pt x="20548" y="2358124"/>
                  </a:lnTo>
                  <a:cubicBezTo>
                    <a:pt x="9200" y="2358124"/>
                    <a:pt x="0" y="2348924"/>
                    <a:pt x="0" y="2337575"/>
                  </a:cubicBezTo>
                  <a:lnTo>
                    <a:pt x="0" y="20548"/>
                  </a:lnTo>
                  <a:cubicBezTo>
                    <a:pt x="0" y="9200"/>
                    <a:pt x="9200" y="0"/>
                    <a:pt x="20548" y="0"/>
                  </a:cubicBezTo>
                  <a:close/>
                </a:path>
              </a:pathLst>
            </a:custGeom>
            <a:solidFill>
              <a:srgbClr val="4F5AAF"/>
            </a:solidFill>
            <a:ln cap="rnd">
              <a:noFill/>
              <a:prstDash val="solid"/>
              <a:round/>
            </a:ln>
          </p:spPr>
        </p:sp>
        <p:sp>
          <p:nvSpPr>
            <p:cNvPr name="TextBox 4" id="4"/>
            <p:cNvSpPr txBox="true"/>
            <p:nvPr/>
          </p:nvSpPr>
          <p:spPr>
            <a:xfrm>
              <a:off x="0" y="-95250"/>
              <a:ext cx="4465383" cy="2453373"/>
            </a:xfrm>
            <a:prstGeom prst="rect">
              <a:avLst/>
            </a:prstGeom>
          </p:spPr>
          <p:txBody>
            <a:bodyPr anchor="ctr" rtlCol="false" tIns="50800" lIns="50800" bIns="50800" rIns="50800"/>
            <a:lstStyle/>
            <a:p>
              <a:pPr algn="ctr" marL="0" indent="0" lvl="0">
                <a:lnSpc>
                  <a:spcPts val="11772"/>
                </a:lnSpc>
                <a:spcBef>
                  <a:spcPct val="0"/>
                </a:spcBef>
              </a:pPr>
            </a:p>
          </p:txBody>
        </p:sp>
      </p:grpSp>
      <p:sp>
        <p:nvSpPr>
          <p:cNvPr name="Freeform 5" id="5"/>
          <p:cNvSpPr/>
          <p:nvPr/>
        </p:nvSpPr>
        <p:spPr>
          <a:xfrm flipH="false" flipV="false" rot="0">
            <a:off x="1350338" y="2120976"/>
            <a:ext cx="6498717" cy="5494623"/>
          </a:xfrm>
          <a:custGeom>
            <a:avLst/>
            <a:gdLst/>
            <a:ahLst/>
            <a:cxnLst/>
            <a:rect r="r" b="b" t="t" l="l"/>
            <a:pathLst>
              <a:path h="5494623" w="6498717">
                <a:moveTo>
                  <a:pt x="0" y="0"/>
                </a:moveTo>
                <a:lnTo>
                  <a:pt x="6498717" y="0"/>
                </a:lnTo>
                <a:lnTo>
                  <a:pt x="6498717" y="5494623"/>
                </a:lnTo>
                <a:lnTo>
                  <a:pt x="0" y="5494623"/>
                </a:lnTo>
                <a:lnTo>
                  <a:pt x="0" y="0"/>
                </a:lnTo>
                <a:close/>
              </a:path>
            </a:pathLst>
          </a:custGeom>
          <a:blipFill>
            <a:blip r:embed="rId2"/>
            <a:stretch>
              <a:fillRect l="0" t="0" r="0" b="0"/>
            </a:stretch>
          </a:blipFill>
        </p:spPr>
      </p:sp>
      <p:sp>
        <p:nvSpPr>
          <p:cNvPr name="TextBox 6" id="6"/>
          <p:cNvSpPr txBox="true"/>
          <p:nvPr/>
        </p:nvSpPr>
        <p:spPr>
          <a:xfrm rot="0">
            <a:off x="8793963" y="971550"/>
            <a:ext cx="8465337" cy="8138914"/>
          </a:xfrm>
          <a:prstGeom prst="rect">
            <a:avLst/>
          </a:prstGeom>
        </p:spPr>
        <p:txBody>
          <a:bodyPr anchor="t" rtlCol="false" tIns="0" lIns="0" bIns="0" rIns="0">
            <a:spAutoFit/>
          </a:bodyPr>
          <a:lstStyle/>
          <a:p>
            <a:pPr algn="l" marL="0" indent="0" lvl="0">
              <a:lnSpc>
                <a:spcPts val="4998"/>
              </a:lnSpc>
              <a:spcBef>
                <a:spcPct val="0"/>
              </a:spcBef>
            </a:pPr>
            <a:r>
              <a:rPr lang="en-US" sz="3570" strike="noStrike" u="none">
                <a:solidFill>
                  <a:srgbClr val="FFFFFF"/>
                </a:solidFill>
                <a:latin typeface="Canva Sans"/>
                <a:ea typeface="Canva Sans"/>
                <a:cs typeface="Canva Sans"/>
                <a:sym typeface="Canva Sans"/>
              </a:rPr>
              <a:t>3. </a:t>
            </a:r>
            <a:r>
              <a:rPr lang="en-US" b="true" sz="3570" strike="noStrike" u="none">
                <a:solidFill>
                  <a:srgbClr val="FFFFFF"/>
                </a:solidFill>
                <a:latin typeface="Canva Sans Bold"/>
                <a:ea typeface="Canva Sans Bold"/>
                <a:cs typeface="Canva Sans Bold"/>
                <a:sym typeface="Canva Sans Bold"/>
              </a:rPr>
              <a:t>Voronoi Diagram Data </a:t>
            </a:r>
            <a:r>
              <a:rPr lang="en-US" sz="3570" strike="noStrike" u="none">
                <a:solidFill>
                  <a:srgbClr val="FFFFFF"/>
                </a:solidFill>
                <a:latin typeface="Canva Sans"/>
                <a:ea typeface="Canva Sans"/>
                <a:cs typeface="Canva Sans"/>
                <a:sym typeface="Canva Sans"/>
              </a:rPr>
              <a:t>(Edges and Vertices)</a:t>
            </a:r>
          </a:p>
          <a:p>
            <a:pPr algn="l" marL="770828" indent="-385414" lvl="1">
              <a:lnSpc>
                <a:spcPts val="4998"/>
              </a:lnSpc>
              <a:buFont typeface="Arial"/>
              <a:buChar char="•"/>
            </a:pPr>
            <a:r>
              <a:rPr lang="en-US" sz="3570" strike="noStrike" u="none">
                <a:solidFill>
                  <a:srgbClr val="FFFFFF"/>
                </a:solidFill>
                <a:latin typeface="Canva Sans"/>
                <a:ea typeface="Canva Sans"/>
                <a:cs typeface="Canva Sans"/>
                <a:sym typeface="Canva Sans"/>
              </a:rPr>
              <a:t>As the algorithm runs, it constructs the final Voronoi diagram, which consists of edges and vertices.</a:t>
            </a:r>
          </a:p>
          <a:p>
            <a:pPr algn="l" marL="770828" indent="-385414" lvl="1">
              <a:lnSpc>
                <a:spcPts val="4998"/>
              </a:lnSpc>
              <a:buFont typeface="Arial"/>
              <a:buChar char="•"/>
            </a:pPr>
            <a:r>
              <a:rPr lang="en-US" sz="3570" strike="noStrike" u="none">
                <a:solidFill>
                  <a:srgbClr val="FFFFFF"/>
                </a:solidFill>
                <a:latin typeface="Canva Sans"/>
                <a:ea typeface="Canva Sans"/>
                <a:cs typeface="Canva Sans"/>
                <a:sym typeface="Canva Sans"/>
              </a:rPr>
              <a:t>For any set of n points, the resulting diagram contains O(n) edges and vertices.</a:t>
            </a:r>
          </a:p>
          <a:p>
            <a:pPr algn="l" marL="770828" indent="-385414" lvl="1">
              <a:lnSpc>
                <a:spcPts val="4998"/>
              </a:lnSpc>
              <a:buFont typeface="Arial"/>
              <a:buChar char="•"/>
            </a:pPr>
            <a:r>
              <a:rPr lang="en-US" sz="3570" strike="noStrike" u="none">
                <a:solidFill>
                  <a:srgbClr val="FFFFFF"/>
                </a:solidFill>
                <a:latin typeface="Canva Sans"/>
                <a:ea typeface="Canva Sans"/>
                <a:cs typeface="Canva Sans"/>
                <a:sym typeface="Canva Sans"/>
              </a:rPr>
              <a:t>Since each edge or vertex is created only once and stores a constant amount of data, the space required for the Voronoi output is also O(n)</a:t>
            </a:r>
          </a:p>
        </p:txBody>
      </p:sp>
      <p:sp>
        <p:nvSpPr>
          <p:cNvPr name="Freeform 7" id="7"/>
          <p:cNvSpPr/>
          <p:nvPr/>
        </p:nvSpPr>
        <p:spPr>
          <a:xfrm flipH="false" flipV="false" rot="-3117037">
            <a:off x="16099474" y="7952721"/>
            <a:ext cx="2112604" cy="1859092"/>
          </a:xfrm>
          <a:custGeom>
            <a:avLst/>
            <a:gdLst/>
            <a:ahLst/>
            <a:cxnLst/>
            <a:rect r="r" b="b" t="t" l="l"/>
            <a:pathLst>
              <a:path h="1859092" w="2112604">
                <a:moveTo>
                  <a:pt x="0" y="0"/>
                </a:moveTo>
                <a:lnTo>
                  <a:pt x="2112605" y="0"/>
                </a:lnTo>
                <a:lnTo>
                  <a:pt x="2112605" y="1859092"/>
                </a:lnTo>
                <a:lnTo>
                  <a:pt x="0" y="185909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Tree>
  </p:cSld>
  <p:clrMapOvr>
    <a:masterClrMapping/>
  </p:clrMapOvr>
</p:sld>
</file>

<file path=ppt/slides/slide37.xml><?xml version="1.0" encoding="utf-8"?>
<p:sld xmlns:p="http://schemas.openxmlformats.org/presentationml/2006/main" xmlns:a="http://schemas.openxmlformats.org/drawingml/2006/main" xmlns:r="http://schemas.openxmlformats.org/officeDocument/2006/relationships">
  <p:cSld>
    <p:bg>
      <p:bgPr>
        <a:solidFill>
          <a:srgbClr val="1E1E3F"/>
        </a:solidFill>
      </p:bgPr>
    </p:bg>
    <p:spTree>
      <p:nvGrpSpPr>
        <p:cNvPr id="1" name=""/>
        <p:cNvGrpSpPr/>
        <p:nvPr/>
      </p:nvGrpSpPr>
      <p:grpSpPr>
        <a:xfrm>
          <a:off x="0" y="0"/>
          <a:ext cx="0" cy="0"/>
          <a:chOff x="0" y="0"/>
          <a:chExt cx="0" cy="0"/>
        </a:xfrm>
      </p:grpSpPr>
      <p:grpSp>
        <p:nvGrpSpPr>
          <p:cNvPr name="Group 2" id="2"/>
          <p:cNvGrpSpPr/>
          <p:nvPr/>
        </p:nvGrpSpPr>
        <p:grpSpPr>
          <a:xfrm rot="0">
            <a:off x="666750" y="666750"/>
            <a:ext cx="16954500" cy="8953500"/>
            <a:chOff x="0" y="0"/>
            <a:chExt cx="4465383" cy="2358123"/>
          </a:xfrm>
        </p:grpSpPr>
        <p:sp>
          <p:nvSpPr>
            <p:cNvPr name="Freeform 3" id="3"/>
            <p:cNvSpPr/>
            <p:nvPr/>
          </p:nvSpPr>
          <p:spPr>
            <a:xfrm flipH="false" flipV="false" rot="0">
              <a:off x="0" y="0"/>
              <a:ext cx="4465383" cy="2358124"/>
            </a:xfrm>
            <a:custGeom>
              <a:avLst/>
              <a:gdLst/>
              <a:ahLst/>
              <a:cxnLst/>
              <a:rect r="r" b="b" t="t" l="l"/>
              <a:pathLst>
                <a:path h="2358124" w="4465383">
                  <a:moveTo>
                    <a:pt x="20548" y="0"/>
                  </a:moveTo>
                  <a:lnTo>
                    <a:pt x="4444835" y="0"/>
                  </a:lnTo>
                  <a:cubicBezTo>
                    <a:pt x="4456183" y="0"/>
                    <a:pt x="4465383" y="9200"/>
                    <a:pt x="4465383" y="20548"/>
                  </a:cubicBezTo>
                  <a:lnTo>
                    <a:pt x="4465383" y="2337575"/>
                  </a:lnTo>
                  <a:cubicBezTo>
                    <a:pt x="4465383" y="2348924"/>
                    <a:pt x="4456183" y="2358124"/>
                    <a:pt x="4444835" y="2358124"/>
                  </a:cubicBezTo>
                  <a:lnTo>
                    <a:pt x="20548" y="2358124"/>
                  </a:lnTo>
                  <a:cubicBezTo>
                    <a:pt x="9200" y="2358124"/>
                    <a:pt x="0" y="2348924"/>
                    <a:pt x="0" y="2337575"/>
                  </a:cubicBezTo>
                  <a:lnTo>
                    <a:pt x="0" y="20548"/>
                  </a:lnTo>
                  <a:cubicBezTo>
                    <a:pt x="0" y="9200"/>
                    <a:pt x="9200" y="0"/>
                    <a:pt x="20548" y="0"/>
                  </a:cubicBezTo>
                  <a:close/>
                </a:path>
              </a:pathLst>
            </a:custGeom>
            <a:solidFill>
              <a:srgbClr val="4F5AAF"/>
            </a:solidFill>
            <a:ln cap="rnd">
              <a:noFill/>
              <a:prstDash val="solid"/>
              <a:round/>
            </a:ln>
          </p:spPr>
        </p:sp>
        <p:sp>
          <p:nvSpPr>
            <p:cNvPr name="TextBox 4" id="4"/>
            <p:cNvSpPr txBox="true"/>
            <p:nvPr/>
          </p:nvSpPr>
          <p:spPr>
            <a:xfrm>
              <a:off x="0" y="-95250"/>
              <a:ext cx="4465383" cy="2453373"/>
            </a:xfrm>
            <a:prstGeom prst="rect">
              <a:avLst/>
            </a:prstGeom>
          </p:spPr>
          <p:txBody>
            <a:bodyPr anchor="ctr" rtlCol="false" tIns="50800" lIns="50800" bIns="50800" rIns="50800"/>
            <a:lstStyle/>
            <a:p>
              <a:pPr algn="ctr" marL="0" indent="0" lvl="0">
                <a:lnSpc>
                  <a:spcPts val="11772"/>
                </a:lnSpc>
                <a:spcBef>
                  <a:spcPct val="0"/>
                </a:spcBef>
              </a:pPr>
            </a:p>
          </p:txBody>
        </p:sp>
      </p:grpSp>
      <p:sp>
        <p:nvSpPr>
          <p:cNvPr name="Freeform 5" id="5"/>
          <p:cNvSpPr/>
          <p:nvPr/>
        </p:nvSpPr>
        <p:spPr>
          <a:xfrm flipH="false" flipV="false" rot="0">
            <a:off x="1861075" y="3212007"/>
            <a:ext cx="13911661" cy="5557317"/>
          </a:xfrm>
          <a:custGeom>
            <a:avLst/>
            <a:gdLst/>
            <a:ahLst/>
            <a:cxnLst/>
            <a:rect r="r" b="b" t="t" l="l"/>
            <a:pathLst>
              <a:path h="5557317" w="13911661">
                <a:moveTo>
                  <a:pt x="0" y="0"/>
                </a:moveTo>
                <a:lnTo>
                  <a:pt x="13911661" y="0"/>
                </a:lnTo>
                <a:lnTo>
                  <a:pt x="13911661" y="5557317"/>
                </a:lnTo>
                <a:lnTo>
                  <a:pt x="0" y="5557317"/>
                </a:lnTo>
                <a:lnTo>
                  <a:pt x="0" y="0"/>
                </a:lnTo>
                <a:close/>
              </a:path>
            </a:pathLst>
          </a:custGeom>
          <a:blipFill>
            <a:blip r:embed="rId2"/>
            <a:stretch>
              <a:fillRect l="0" t="-2256" r="0" b="-2256"/>
            </a:stretch>
          </a:blipFill>
        </p:spPr>
      </p:sp>
      <p:sp>
        <p:nvSpPr>
          <p:cNvPr name="TextBox 6" id="6"/>
          <p:cNvSpPr txBox="true"/>
          <p:nvPr/>
        </p:nvSpPr>
        <p:spPr>
          <a:xfrm rot="0">
            <a:off x="1028700" y="1343061"/>
            <a:ext cx="9569451" cy="1472685"/>
          </a:xfrm>
          <a:prstGeom prst="rect">
            <a:avLst/>
          </a:prstGeom>
        </p:spPr>
        <p:txBody>
          <a:bodyPr anchor="t" rtlCol="false" tIns="0" lIns="0" bIns="0" rIns="0">
            <a:spAutoFit/>
          </a:bodyPr>
          <a:lstStyle/>
          <a:p>
            <a:pPr algn="l" marL="0" indent="0" lvl="0">
              <a:lnSpc>
                <a:spcPts val="5978"/>
              </a:lnSpc>
              <a:spcBef>
                <a:spcPct val="0"/>
              </a:spcBef>
            </a:pPr>
            <a:r>
              <a:rPr lang="en-US" sz="4270" strike="noStrike" u="none">
                <a:solidFill>
                  <a:srgbClr val="FFFFFF"/>
                </a:solidFill>
                <a:latin typeface="Canva Sans"/>
                <a:ea typeface="Canva Sans"/>
                <a:cs typeface="Canva Sans"/>
                <a:sym typeface="Canva Sans"/>
              </a:rPr>
              <a:t>Why Fortune’s Algorithm is the most efficient one in space complexity?</a:t>
            </a:r>
          </a:p>
        </p:txBody>
      </p:sp>
      <p:sp>
        <p:nvSpPr>
          <p:cNvPr name="Freeform 7" id="7"/>
          <p:cNvSpPr/>
          <p:nvPr/>
        </p:nvSpPr>
        <p:spPr>
          <a:xfrm flipH="false" flipV="false" rot="-3117037">
            <a:off x="16099474" y="7952721"/>
            <a:ext cx="2112604" cy="1859092"/>
          </a:xfrm>
          <a:custGeom>
            <a:avLst/>
            <a:gdLst/>
            <a:ahLst/>
            <a:cxnLst/>
            <a:rect r="r" b="b" t="t" l="l"/>
            <a:pathLst>
              <a:path h="1859092" w="2112604">
                <a:moveTo>
                  <a:pt x="0" y="0"/>
                </a:moveTo>
                <a:lnTo>
                  <a:pt x="2112605" y="0"/>
                </a:lnTo>
                <a:lnTo>
                  <a:pt x="2112605" y="1859092"/>
                </a:lnTo>
                <a:lnTo>
                  <a:pt x="0" y="185909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Tree>
  </p:cSld>
  <p:clrMapOvr>
    <a:masterClrMapping/>
  </p:clrMapOvr>
</p:sld>
</file>

<file path=ppt/slides/slide38.xml><?xml version="1.0" encoding="utf-8"?>
<p:sld xmlns:p="http://schemas.openxmlformats.org/presentationml/2006/main" xmlns:a="http://schemas.openxmlformats.org/drawingml/2006/main" xmlns:r="http://schemas.openxmlformats.org/officeDocument/2006/relationships">
  <p:cSld>
    <p:bg>
      <p:bgPr>
        <a:solidFill>
          <a:srgbClr val="1E1E3F"/>
        </a:solidFill>
      </p:bgPr>
    </p:bg>
    <p:spTree>
      <p:nvGrpSpPr>
        <p:cNvPr id="1" name=""/>
        <p:cNvGrpSpPr/>
        <p:nvPr/>
      </p:nvGrpSpPr>
      <p:grpSpPr>
        <a:xfrm>
          <a:off x="0" y="0"/>
          <a:ext cx="0" cy="0"/>
          <a:chOff x="0" y="0"/>
          <a:chExt cx="0" cy="0"/>
        </a:xfrm>
      </p:grpSpPr>
      <p:grpSp>
        <p:nvGrpSpPr>
          <p:cNvPr name="Group 2" id="2"/>
          <p:cNvGrpSpPr/>
          <p:nvPr/>
        </p:nvGrpSpPr>
        <p:grpSpPr>
          <a:xfrm rot="0">
            <a:off x="419713" y="488216"/>
            <a:ext cx="17448574" cy="9132034"/>
            <a:chOff x="0" y="0"/>
            <a:chExt cx="4595509" cy="2405145"/>
          </a:xfrm>
        </p:grpSpPr>
        <p:sp>
          <p:nvSpPr>
            <p:cNvPr name="Freeform 3" id="3"/>
            <p:cNvSpPr/>
            <p:nvPr/>
          </p:nvSpPr>
          <p:spPr>
            <a:xfrm flipH="false" flipV="false" rot="0">
              <a:off x="0" y="0"/>
              <a:ext cx="4595509" cy="2405145"/>
            </a:xfrm>
            <a:custGeom>
              <a:avLst/>
              <a:gdLst/>
              <a:ahLst/>
              <a:cxnLst/>
              <a:rect r="r" b="b" t="t" l="l"/>
              <a:pathLst>
                <a:path h="2405145" w="4595509">
                  <a:moveTo>
                    <a:pt x="19966" y="0"/>
                  </a:moveTo>
                  <a:lnTo>
                    <a:pt x="4575542" y="0"/>
                  </a:lnTo>
                  <a:cubicBezTo>
                    <a:pt x="4580838" y="0"/>
                    <a:pt x="4585917" y="2104"/>
                    <a:pt x="4589661" y="5848"/>
                  </a:cubicBezTo>
                  <a:cubicBezTo>
                    <a:pt x="4593405" y="9592"/>
                    <a:pt x="4595509" y="14671"/>
                    <a:pt x="4595509" y="19966"/>
                  </a:cubicBezTo>
                  <a:lnTo>
                    <a:pt x="4595509" y="2385178"/>
                  </a:lnTo>
                  <a:cubicBezTo>
                    <a:pt x="4595509" y="2396205"/>
                    <a:pt x="4586570" y="2405145"/>
                    <a:pt x="4575542" y="2405145"/>
                  </a:cubicBezTo>
                  <a:lnTo>
                    <a:pt x="19966" y="2405145"/>
                  </a:lnTo>
                  <a:cubicBezTo>
                    <a:pt x="8939" y="2405145"/>
                    <a:pt x="0" y="2396205"/>
                    <a:pt x="0" y="2385178"/>
                  </a:cubicBezTo>
                  <a:lnTo>
                    <a:pt x="0" y="19966"/>
                  </a:lnTo>
                  <a:cubicBezTo>
                    <a:pt x="0" y="8939"/>
                    <a:pt x="8939" y="0"/>
                    <a:pt x="19966" y="0"/>
                  </a:cubicBezTo>
                  <a:close/>
                </a:path>
              </a:pathLst>
            </a:custGeom>
            <a:solidFill>
              <a:srgbClr val="4F5AAF"/>
            </a:solidFill>
            <a:ln cap="rnd">
              <a:noFill/>
              <a:prstDash val="solid"/>
              <a:round/>
            </a:ln>
          </p:spPr>
        </p:sp>
        <p:sp>
          <p:nvSpPr>
            <p:cNvPr name="TextBox 4" id="4"/>
            <p:cNvSpPr txBox="true"/>
            <p:nvPr/>
          </p:nvSpPr>
          <p:spPr>
            <a:xfrm>
              <a:off x="0" y="-76200"/>
              <a:ext cx="4595509" cy="2481345"/>
            </a:xfrm>
            <a:prstGeom prst="rect">
              <a:avLst/>
            </a:prstGeom>
          </p:spPr>
          <p:txBody>
            <a:bodyPr anchor="b" rtlCol="false" tIns="50800" lIns="50800" bIns="50800" rIns="50800"/>
            <a:lstStyle/>
            <a:p>
              <a:pPr algn="l" marL="0" indent="0" lvl="0">
                <a:lnSpc>
                  <a:spcPts val="5978"/>
                </a:lnSpc>
                <a:spcBef>
                  <a:spcPct val="0"/>
                </a:spcBef>
              </a:pPr>
              <a:r>
                <a:rPr lang="en-US" b="true" sz="4270" strike="noStrike" u="none">
                  <a:solidFill>
                    <a:srgbClr val="DD6C69"/>
                  </a:solidFill>
                  <a:latin typeface="Playfair Display SC Bold"/>
                  <a:ea typeface="Playfair Display SC Bold"/>
                  <a:cs typeface="Playfair Display SC Bold"/>
                  <a:sym typeface="Playfair Display SC Bold"/>
                </a:rPr>
                <a:t>Conclusion</a:t>
              </a:r>
            </a:p>
            <a:p>
              <a:pPr algn="l" marL="0" indent="0" lvl="0">
                <a:lnSpc>
                  <a:spcPts val="4158"/>
                </a:lnSpc>
                <a:spcBef>
                  <a:spcPct val="0"/>
                </a:spcBef>
              </a:pPr>
              <a:r>
                <a:rPr lang="en-US" sz="2970" strike="noStrike" u="none">
                  <a:solidFill>
                    <a:srgbClr val="FFFFFF"/>
                  </a:solidFill>
                  <a:latin typeface="Canva Sans"/>
                  <a:ea typeface="Canva Sans"/>
                  <a:cs typeface="Canva Sans"/>
                  <a:sym typeface="Canva Sans"/>
                </a:rPr>
                <a:t>When we combine the memory usage of the priority queue, the beach line, and the Voronoi diagram data (edges and vertices), we find that:</a:t>
              </a:r>
            </a:p>
            <a:p>
              <a:pPr algn="l" marL="0" indent="0" lvl="0">
                <a:lnSpc>
                  <a:spcPts val="4158"/>
                </a:lnSpc>
                <a:spcBef>
                  <a:spcPct val="0"/>
                </a:spcBef>
              </a:pPr>
              <a:r>
                <a:rPr lang="en-US" sz="2970" strike="noStrike" u="none">
                  <a:solidFill>
                    <a:srgbClr val="FFFFFF"/>
                  </a:solidFill>
                  <a:latin typeface="Canva Sans"/>
                  <a:ea typeface="Canva Sans"/>
                  <a:cs typeface="Canva Sans"/>
                  <a:sym typeface="Canva Sans"/>
                </a:rPr>
                <a:t>                                              Space Complexity = O(n) </a:t>
              </a:r>
            </a:p>
            <a:p>
              <a:pPr algn="l" marL="0" indent="0" lvl="0">
                <a:lnSpc>
                  <a:spcPts val="4158"/>
                </a:lnSpc>
                <a:spcBef>
                  <a:spcPct val="0"/>
                </a:spcBef>
              </a:pPr>
              <a:r>
                <a:rPr lang="en-US" sz="2970" strike="noStrike" u="none">
                  <a:solidFill>
                    <a:srgbClr val="FFFFFF"/>
                  </a:solidFill>
                  <a:latin typeface="Canva Sans"/>
                  <a:ea typeface="Canva Sans"/>
                  <a:cs typeface="Canva Sans"/>
                  <a:sym typeface="Canva Sans"/>
                </a:rPr>
                <a:t>This means that Fortune’s Algorithm is highly memory-efficient, since all the data structures it uses grow linearly with the number of input points.</a:t>
              </a:r>
            </a:p>
            <a:p>
              <a:pPr algn="l" marL="0" indent="0" lvl="0">
                <a:lnSpc>
                  <a:spcPts val="4158"/>
                </a:lnSpc>
                <a:spcBef>
                  <a:spcPct val="0"/>
                </a:spcBef>
              </a:pPr>
              <a:r>
                <a:rPr lang="en-US" sz="2970" strike="noStrike" u="none">
                  <a:solidFill>
                    <a:srgbClr val="FFFFFF"/>
                  </a:solidFill>
                  <a:latin typeface="Canva Sans"/>
                  <a:ea typeface="Canva Sans"/>
                  <a:cs typeface="Canva Sans"/>
                  <a:sym typeface="Canva Sans"/>
                </a:rPr>
                <a:t>This linear space requirement is one of the reasons the algorithm is considered powerful and efficient for constructing Voronoi diagrams quickly and effectively.</a:t>
              </a:r>
            </a:p>
            <a:p>
              <a:pPr algn="l" marL="0" indent="0" lvl="0">
                <a:lnSpc>
                  <a:spcPts val="4578"/>
                </a:lnSpc>
                <a:spcBef>
                  <a:spcPct val="0"/>
                </a:spcBef>
              </a:pPr>
            </a:p>
          </p:txBody>
        </p:sp>
      </p:grpSp>
      <p:sp>
        <p:nvSpPr>
          <p:cNvPr name="Freeform 5" id="5"/>
          <p:cNvSpPr/>
          <p:nvPr/>
        </p:nvSpPr>
        <p:spPr>
          <a:xfrm flipH="false" flipV="false" rot="0">
            <a:off x="6332202" y="756017"/>
            <a:ext cx="4298216" cy="4298216"/>
          </a:xfrm>
          <a:custGeom>
            <a:avLst/>
            <a:gdLst/>
            <a:ahLst/>
            <a:cxnLst/>
            <a:rect r="r" b="b" t="t" l="l"/>
            <a:pathLst>
              <a:path h="4298216" w="4298216">
                <a:moveTo>
                  <a:pt x="0" y="0"/>
                </a:moveTo>
                <a:lnTo>
                  <a:pt x="4298216" y="0"/>
                </a:lnTo>
                <a:lnTo>
                  <a:pt x="4298216" y="4298216"/>
                </a:lnTo>
                <a:lnTo>
                  <a:pt x="0" y="4298216"/>
                </a:lnTo>
                <a:lnTo>
                  <a:pt x="0" y="0"/>
                </a:lnTo>
                <a:close/>
              </a:path>
            </a:pathLst>
          </a:custGeom>
          <a:blipFill>
            <a:blip r:embed="rId2"/>
            <a:stretch>
              <a:fillRect l="0" t="0" r="0" b="0"/>
            </a:stretch>
          </a:blipFill>
        </p:spPr>
      </p:sp>
      <p:sp>
        <p:nvSpPr>
          <p:cNvPr name="Freeform 6" id="6"/>
          <p:cNvSpPr/>
          <p:nvPr/>
        </p:nvSpPr>
        <p:spPr>
          <a:xfrm flipH="false" flipV="false" rot="-3117037">
            <a:off x="16202998" y="7952721"/>
            <a:ext cx="2112604" cy="1859092"/>
          </a:xfrm>
          <a:custGeom>
            <a:avLst/>
            <a:gdLst/>
            <a:ahLst/>
            <a:cxnLst/>
            <a:rect r="r" b="b" t="t" l="l"/>
            <a:pathLst>
              <a:path h="1859092" w="2112604">
                <a:moveTo>
                  <a:pt x="0" y="0"/>
                </a:moveTo>
                <a:lnTo>
                  <a:pt x="2112604" y="0"/>
                </a:lnTo>
                <a:lnTo>
                  <a:pt x="2112604" y="1859092"/>
                </a:lnTo>
                <a:lnTo>
                  <a:pt x="0" y="185909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Tree>
  </p:cSld>
  <p:clrMapOvr>
    <a:masterClrMapping/>
  </p:clrMapOvr>
</p:sld>
</file>

<file path=ppt/slides/slide39.xml><?xml version="1.0" encoding="utf-8"?>
<p:sld xmlns:p="http://schemas.openxmlformats.org/presentationml/2006/main" xmlns:a="http://schemas.openxmlformats.org/drawingml/2006/main" xmlns:r="http://schemas.openxmlformats.org/officeDocument/2006/relationships">
  <p:cSld>
    <p:bg>
      <p:bgPr>
        <a:solidFill>
          <a:srgbClr val="1E1E3F"/>
        </a:solidFill>
      </p:bgPr>
    </p:bg>
    <p:spTree>
      <p:nvGrpSpPr>
        <p:cNvPr id="1" name=""/>
        <p:cNvGrpSpPr/>
        <p:nvPr/>
      </p:nvGrpSpPr>
      <p:grpSpPr>
        <a:xfrm>
          <a:off x="0" y="0"/>
          <a:ext cx="0" cy="0"/>
          <a:chOff x="0" y="0"/>
          <a:chExt cx="0" cy="0"/>
        </a:xfrm>
      </p:grpSpPr>
      <p:grpSp>
        <p:nvGrpSpPr>
          <p:cNvPr name="Group 2" id="2"/>
          <p:cNvGrpSpPr/>
          <p:nvPr/>
        </p:nvGrpSpPr>
        <p:grpSpPr>
          <a:xfrm rot="0">
            <a:off x="666750" y="505651"/>
            <a:ext cx="16954500" cy="8953500"/>
            <a:chOff x="0" y="0"/>
            <a:chExt cx="4465383" cy="2358123"/>
          </a:xfrm>
        </p:grpSpPr>
        <p:sp>
          <p:nvSpPr>
            <p:cNvPr name="Freeform 3" id="3"/>
            <p:cNvSpPr/>
            <p:nvPr/>
          </p:nvSpPr>
          <p:spPr>
            <a:xfrm flipH="false" flipV="false" rot="0">
              <a:off x="0" y="0"/>
              <a:ext cx="4465383" cy="2358124"/>
            </a:xfrm>
            <a:custGeom>
              <a:avLst/>
              <a:gdLst/>
              <a:ahLst/>
              <a:cxnLst/>
              <a:rect r="r" b="b" t="t" l="l"/>
              <a:pathLst>
                <a:path h="2358124" w="4465383">
                  <a:moveTo>
                    <a:pt x="20548" y="0"/>
                  </a:moveTo>
                  <a:lnTo>
                    <a:pt x="4444835" y="0"/>
                  </a:lnTo>
                  <a:cubicBezTo>
                    <a:pt x="4456183" y="0"/>
                    <a:pt x="4465383" y="9200"/>
                    <a:pt x="4465383" y="20548"/>
                  </a:cubicBezTo>
                  <a:lnTo>
                    <a:pt x="4465383" y="2337575"/>
                  </a:lnTo>
                  <a:cubicBezTo>
                    <a:pt x="4465383" y="2348924"/>
                    <a:pt x="4456183" y="2358124"/>
                    <a:pt x="4444835" y="2358124"/>
                  </a:cubicBezTo>
                  <a:lnTo>
                    <a:pt x="20548" y="2358124"/>
                  </a:lnTo>
                  <a:cubicBezTo>
                    <a:pt x="9200" y="2358124"/>
                    <a:pt x="0" y="2348924"/>
                    <a:pt x="0" y="2337575"/>
                  </a:cubicBezTo>
                  <a:lnTo>
                    <a:pt x="0" y="20548"/>
                  </a:lnTo>
                  <a:cubicBezTo>
                    <a:pt x="0" y="9200"/>
                    <a:pt x="9200" y="0"/>
                    <a:pt x="20548" y="0"/>
                  </a:cubicBezTo>
                  <a:close/>
                </a:path>
              </a:pathLst>
            </a:custGeom>
            <a:solidFill>
              <a:srgbClr val="4F5AAF"/>
            </a:solidFill>
            <a:ln cap="rnd">
              <a:noFill/>
              <a:prstDash val="solid"/>
              <a:round/>
            </a:ln>
          </p:spPr>
        </p:sp>
        <p:sp>
          <p:nvSpPr>
            <p:cNvPr name="TextBox 4" id="4"/>
            <p:cNvSpPr txBox="true"/>
            <p:nvPr/>
          </p:nvSpPr>
          <p:spPr>
            <a:xfrm>
              <a:off x="0" y="-95250"/>
              <a:ext cx="4465383" cy="2453373"/>
            </a:xfrm>
            <a:prstGeom prst="rect">
              <a:avLst/>
            </a:prstGeom>
          </p:spPr>
          <p:txBody>
            <a:bodyPr anchor="ctr" rtlCol="false" tIns="50800" lIns="50800" bIns="50800" rIns="50800"/>
            <a:lstStyle/>
            <a:p>
              <a:pPr algn="ctr" marL="0" indent="0" lvl="0">
                <a:lnSpc>
                  <a:spcPts val="13071"/>
                </a:lnSpc>
                <a:spcBef>
                  <a:spcPct val="0"/>
                </a:spcBef>
              </a:pPr>
              <a:r>
                <a:rPr lang="en-US" sz="10055" spc="-301">
                  <a:solidFill>
                    <a:srgbClr val="FFFFFF"/>
                  </a:solidFill>
                  <a:latin typeface="Georgia Pro Condensed"/>
                  <a:ea typeface="Georgia Pro Condensed"/>
                  <a:cs typeface="Georgia Pro Condensed"/>
                  <a:sym typeface="Georgia Pro Condensed"/>
                </a:rPr>
                <a:t>TIME COMPLIXITY</a:t>
              </a:r>
            </a:p>
          </p:txBody>
        </p:sp>
      </p:grpSp>
      <p:sp>
        <p:nvSpPr>
          <p:cNvPr name="Freeform 5" id="5"/>
          <p:cNvSpPr/>
          <p:nvPr/>
        </p:nvSpPr>
        <p:spPr>
          <a:xfrm flipH="false" flipV="false" rot="-3117037">
            <a:off x="16099474" y="7952721"/>
            <a:ext cx="2112604" cy="1859092"/>
          </a:xfrm>
          <a:custGeom>
            <a:avLst/>
            <a:gdLst/>
            <a:ahLst/>
            <a:cxnLst/>
            <a:rect r="r" b="b" t="t" l="l"/>
            <a:pathLst>
              <a:path h="1859092" w="2112604">
                <a:moveTo>
                  <a:pt x="0" y="0"/>
                </a:moveTo>
                <a:lnTo>
                  <a:pt x="2112605" y="0"/>
                </a:lnTo>
                <a:lnTo>
                  <a:pt x="2112605" y="1859092"/>
                </a:lnTo>
                <a:lnTo>
                  <a:pt x="0" y="185909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1E1E3F"/>
        </a:solidFill>
      </p:bgPr>
    </p:bg>
    <p:spTree>
      <p:nvGrpSpPr>
        <p:cNvPr id="1" name=""/>
        <p:cNvGrpSpPr/>
        <p:nvPr/>
      </p:nvGrpSpPr>
      <p:grpSpPr>
        <a:xfrm>
          <a:off x="0" y="0"/>
          <a:ext cx="0" cy="0"/>
          <a:chOff x="0" y="0"/>
          <a:chExt cx="0" cy="0"/>
        </a:xfrm>
      </p:grpSpPr>
      <p:grpSp>
        <p:nvGrpSpPr>
          <p:cNvPr name="Group 2" id="2"/>
          <p:cNvGrpSpPr/>
          <p:nvPr/>
        </p:nvGrpSpPr>
        <p:grpSpPr>
          <a:xfrm rot="0">
            <a:off x="666750" y="666750"/>
            <a:ext cx="16954500" cy="8953500"/>
            <a:chOff x="0" y="0"/>
            <a:chExt cx="4465383" cy="2358123"/>
          </a:xfrm>
        </p:grpSpPr>
        <p:sp>
          <p:nvSpPr>
            <p:cNvPr name="Freeform 3" id="3"/>
            <p:cNvSpPr/>
            <p:nvPr/>
          </p:nvSpPr>
          <p:spPr>
            <a:xfrm flipH="false" flipV="false" rot="0">
              <a:off x="0" y="0"/>
              <a:ext cx="4465383" cy="2358124"/>
            </a:xfrm>
            <a:custGeom>
              <a:avLst/>
              <a:gdLst/>
              <a:ahLst/>
              <a:cxnLst/>
              <a:rect r="r" b="b" t="t" l="l"/>
              <a:pathLst>
                <a:path h="2358124" w="4465383">
                  <a:moveTo>
                    <a:pt x="20548" y="0"/>
                  </a:moveTo>
                  <a:lnTo>
                    <a:pt x="4444835" y="0"/>
                  </a:lnTo>
                  <a:cubicBezTo>
                    <a:pt x="4456183" y="0"/>
                    <a:pt x="4465383" y="9200"/>
                    <a:pt x="4465383" y="20548"/>
                  </a:cubicBezTo>
                  <a:lnTo>
                    <a:pt x="4465383" y="2337575"/>
                  </a:lnTo>
                  <a:cubicBezTo>
                    <a:pt x="4465383" y="2348924"/>
                    <a:pt x="4456183" y="2358124"/>
                    <a:pt x="4444835" y="2358124"/>
                  </a:cubicBezTo>
                  <a:lnTo>
                    <a:pt x="20548" y="2358124"/>
                  </a:lnTo>
                  <a:cubicBezTo>
                    <a:pt x="9200" y="2358124"/>
                    <a:pt x="0" y="2348924"/>
                    <a:pt x="0" y="2337575"/>
                  </a:cubicBezTo>
                  <a:lnTo>
                    <a:pt x="0" y="20548"/>
                  </a:lnTo>
                  <a:cubicBezTo>
                    <a:pt x="0" y="9200"/>
                    <a:pt x="9200" y="0"/>
                    <a:pt x="20548" y="0"/>
                  </a:cubicBezTo>
                  <a:close/>
                </a:path>
              </a:pathLst>
            </a:custGeom>
            <a:solidFill>
              <a:srgbClr val="4F5AAF"/>
            </a:solidFill>
            <a:ln cap="rnd">
              <a:noFill/>
              <a:prstDash val="solid"/>
              <a:round/>
            </a:ln>
          </p:spPr>
        </p:sp>
        <p:sp>
          <p:nvSpPr>
            <p:cNvPr name="TextBox 4" id="4"/>
            <p:cNvSpPr txBox="true"/>
            <p:nvPr/>
          </p:nvSpPr>
          <p:spPr>
            <a:xfrm>
              <a:off x="0" y="-57150"/>
              <a:ext cx="4465383" cy="2415273"/>
            </a:xfrm>
            <a:prstGeom prst="rect">
              <a:avLst/>
            </a:prstGeom>
          </p:spPr>
          <p:txBody>
            <a:bodyPr anchor="ctr" rtlCol="false" tIns="50800" lIns="50800" bIns="50800" rIns="50800"/>
            <a:lstStyle/>
            <a:p>
              <a:pPr algn="ctr" marL="0" indent="0" lvl="0">
                <a:lnSpc>
                  <a:spcPts val="3359"/>
                </a:lnSpc>
                <a:spcBef>
                  <a:spcPct val="0"/>
                </a:spcBef>
              </a:pPr>
            </a:p>
          </p:txBody>
        </p:sp>
      </p:grpSp>
      <p:sp>
        <p:nvSpPr>
          <p:cNvPr name="Freeform 5" id="5"/>
          <p:cNvSpPr/>
          <p:nvPr/>
        </p:nvSpPr>
        <p:spPr>
          <a:xfrm flipH="false" flipV="false" rot="-3117037">
            <a:off x="16099474" y="7952721"/>
            <a:ext cx="2112604" cy="1859092"/>
          </a:xfrm>
          <a:custGeom>
            <a:avLst/>
            <a:gdLst/>
            <a:ahLst/>
            <a:cxnLst/>
            <a:rect r="r" b="b" t="t" l="l"/>
            <a:pathLst>
              <a:path h="1859092" w="2112604">
                <a:moveTo>
                  <a:pt x="0" y="0"/>
                </a:moveTo>
                <a:lnTo>
                  <a:pt x="2112605" y="0"/>
                </a:lnTo>
                <a:lnTo>
                  <a:pt x="2112605" y="1859092"/>
                </a:lnTo>
                <a:lnTo>
                  <a:pt x="0" y="185909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6" id="6"/>
          <p:cNvSpPr/>
          <p:nvPr/>
        </p:nvSpPr>
        <p:spPr>
          <a:xfrm flipH="false" flipV="false" rot="0">
            <a:off x="9407070" y="3303838"/>
            <a:ext cx="7529313" cy="4776304"/>
          </a:xfrm>
          <a:custGeom>
            <a:avLst/>
            <a:gdLst/>
            <a:ahLst/>
            <a:cxnLst/>
            <a:rect r="r" b="b" t="t" l="l"/>
            <a:pathLst>
              <a:path h="4776304" w="7529313">
                <a:moveTo>
                  <a:pt x="0" y="0"/>
                </a:moveTo>
                <a:lnTo>
                  <a:pt x="7529313" y="0"/>
                </a:lnTo>
                <a:lnTo>
                  <a:pt x="7529313" y="4776304"/>
                </a:lnTo>
                <a:lnTo>
                  <a:pt x="0" y="4776304"/>
                </a:lnTo>
                <a:lnTo>
                  <a:pt x="0" y="0"/>
                </a:lnTo>
                <a:close/>
              </a:path>
            </a:pathLst>
          </a:custGeom>
          <a:blipFill>
            <a:blip r:embed="rId4"/>
            <a:stretch>
              <a:fillRect l="0" t="0" r="0" b="0"/>
            </a:stretch>
          </a:blipFill>
        </p:spPr>
      </p:sp>
      <p:grpSp>
        <p:nvGrpSpPr>
          <p:cNvPr name="Group 7" id="7"/>
          <p:cNvGrpSpPr/>
          <p:nvPr/>
        </p:nvGrpSpPr>
        <p:grpSpPr>
          <a:xfrm rot="0">
            <a:off x="1434569" y="2794292"/>
            <a:ext cx="14699626" cy="1019091"/>
            <a:chOff x="0" y="0"/>
            <a:chExt cx="19599501" cy="1358788"/>
          </a:xfrm>
        </p:grpSpPr>
        <p:sp>
          <p:nvSpPr>
            <p:cNvPr name="TextBox 8" id="8"/>
            <p:cNvSpPr txBox="true"/>
            <p:nvPr/>
          </p:nvSpPr>
          <p:spPr>
            <a:xfrm rot="0">
              <a:off x="0" y="-9525"/>
              <a:ext cx="19599501" cy="517525"/>
            </a:xfrm>
            <a:prstGeom prst="rect">
              <a:avLst/>
            </a:prstGeom>
          </p:spPr>
          <p:txBody>
            <a:bodyPr anchor="t" rtlCol="false" tIns="0" lIns="0" bIns="0" rIns="0">
              <a:spAutoFit/>
            </a:bodyPr>
            <a:lstStyle/>
            <a:p>
              <a:pPr algn="l" marL="0" indent="0" lvl="0">
                <a:lnSpc>
                  <a:spcPts val="3000"/>
                </a:lnSpc>
                <a:spcBef>
                  <a:spcPct val="0"/>
                </a:spcBef>
              </a:pPr>
            </a:p>
          </p:txBody>
        </p:sp>
        <p:sp>
          <p:nvSpPr>
            <p:cNvPr name="TextBox 9" id="9"/>
            <p:cNvSpPr txBox="true"/>
            <p:nvPr/>
          </p:nvSpPr>
          <p:spPr>
            <a:xfrm rot="0">
              <a:off x="0" y="811629"/>
              <a:ext cx="15344253" cy="547159"/>
            </a:xfrm>
            <a:prstGeom prst="rect">
              <a:avLst/>
            </a:prstGeom>
          </p:spPr>
          <p:txBody>
            <a:bodyPr anchor="t" rtlCol="false" tIns="0" lIns="0" bIns="0" rIns="0">
              <a:spAutoFit/>
            </a:bodyPr>
            <a:lstStyle/>
            <a:p>
              <a:pPr algn="l" marL="0" indent="0" lvl="0">
                <a:lnSpc>
                  <a:spcPts val="3499"/>
                </a:lnSpc>
              </a:pPr>
            </a:p>
          </p:txBody>
        </p:sp>
      </p:grpSp>
      <p:sp>
        <p:nvSpPr>
          <p:cNvPr name="TextBox 10" id="10"/>
          <p:cNvSpPr txBox="true"/>
          <p:nvPr/>
        </p:nvSpPr>
        <p:spPr>
          <a:xfrm rot="0">
            <a:off x="1434569" y="3237163"/>
            <a:ext cx="8342267" cy="5087454"/>
          </a:xfrm>
          <a:prstGeom prst="rect">
            <a:avLst/>
          </a:prstGeom>
        </p:spPr>
        <p:txBody>
          <a:bodyPr anchor="t" rtlCol="false" tIns="0" lIns="0" bIns="0" rIns="0">
            <a:spAutoFit/>
          </a:bodyPr>
          <a:lstStyle/>
          <a:p>
            <a:pPr algn="l" marL="781791" indent="-390895" lvl="1">
              <a:lnSpc>
                <a:spcPts val="5069"/>
              </a:lnSpc>
              <a:buFont typeface="Arial"/>
              <a:buChar char="•"/>
            </a:pPr>
            <a:r>
              <a:rPr lang="en-US" sz="3621">
                <a:solidFill>
                  <a:srgbClr val="FFFFFF"/>
                </a:solidFill>
                <a:latin typeface="Canva Sans"/>
                <a:ea typeface="Canva Sans"/>
                <a:cs typeface="Canva Sans"/>
                <a:sym typeface="Canva Sans"/>
              </a:rPr>
              <a:t>Used to </a:t>
            </a:r>
            <a:r>
              <a:rPr lang="en-US" sz="3621">
                <a:solidFill>
                  <a:srgbClr val="FFFFFF"/>
                </a:solidFill>
                <a:latin typeface="Canva Sans"/>
                <a:ea typeface="Canva Sans"/>
                <a:cs typeface="Canva Sans"/>
                <a:sym typeface="Canva Sans"/>
              </a:rPr>
              <a:t>answer the nearest-neighbor problem efficiently.</a:t>
            </a:r>
          </a:p>
          <a:p>
            <a:pPr algn="l" marL="781791" indent="-390895" lvl="1">
              <a:lnSpc>
                <a:spcPts val="5069"/>
              </a:lnSpc>
              <a:buFont typeface="Arial"/>
              <a:buChar char="•"/>
            </a:pPr>
            <a:r>
              <a:rPr lang="en-US" sz="3621">
                <a:solidFill>
                  <a:srgbClr val="FFFFFF"/>
                </a:solidFill>
                <a:latin typeface="Canva Sans"/>
                <a:ea typeface="Canva Sans"/>
                <a:cs typeface="Canva Sans"/>
                <a:sym typeface="Canva Sans"/>
              </a:rPr>
              <a:t>Appears in many real-life applications (cell towers, hospitals, path planning, maps).</a:t>
            </a:r>
          </a:p>
          <a:p>
            <a:pPr algn="l" marL="781791" indent="-390895" lvl="1">
              <a:lnSpc>
                <a:spcPts val="5069"/>
              </a:lnSpc>
              <a:buFont typeface="Arial"/>
              <a:buChar char="•"/>
            </a:pPr>
            <a:r>
              <a:rPr lang="en-US" sz="3621">
                <a:solidFill>
                  <a:srgbClr val="FFFFFF"/>
                </a:solidFill>
                <a:latin typeface="Canva Sans"/>
                <a:ea typeface="Canva Sans"/>
                <a:cs typeface="Canva Sans"/>
                <a:sym typeface="Canva Sans"/>
              </a:rPr>
              <a:t>Represents influence zones of points.</a:t>
            </a:r>
          </a:p>
          <a:p>
            <a:pPr algn="l">
              <a:lnSpc>
                <a:spcPts val="5069"/>
              </a:lnSpc>
            </a:pPr>
          </a:p>
        </p:txBody>
      </p:sp>
      <p:grpSp>
        <p:nvGrpSpPr>
          <p:cNvPr name="Group 11" id="11"/>
          <p:cNvGrpSpPr/>
          <p:nvPr/>
        </p:nvGrpSpPr>
        <p:grpSpPr>
          <a:xfrm rot="0">
            <a:off x="1434569" y="1404368"/>
            <a:ext cx="15824731" cy="2122317"/>
            <a:chOff x="0" y="0"/>
            <a:chExt cx="21099642" cy="2829756"/>
          </a:xfrm>
        </p:grpSpPr>
        <p:sp>
          <p:nvSpPr>
            <p:cNvPr name="TextBox 12" id="12"/>
            <p:cNvSpPr txBox="true"/>
            <p:nvPr/>
          </p:nvSpPr>
          <p:spPr>
            <a:xfrm rot="0">
              <a:off x="0" y="-66675"/>
              <a:ext cx="21099642" cy="1356050"/>
            </a:xfrm>
            <a:prstGeom prst="rect">
              <a:avLst/>
            </a:prstGeom>
          </p:spPr>
          <p:txBody>
            <a:bodyPr anchor="t" rtlCol="false" tIns="0" lIns="0" bIns="0" rIns="0">
              <a:spAutoFit/>
            </a:bodyPr>
            <a:lstStyle/>
            <a:p>
              <a:pPr algn="l" marL="0" indent="0" lvl="0">
                <a:lnSpc>
                  <a:spcPts val="8262"/>
                </a:lnSpc>
              </a:pPr>
              <a:r>
                <a:rPr lang="en-US" sz="6355" spc="-190">
                  <a:solidFill>
                    <a:srgbClr val="FF6161"/>
                  </a:solidFill>
                  <a:latin typeface="Playfair Display SC"/>
                  <a:ea typeface="Playfair Display SC"/>
                  <a:cs typeface="Playfair Display SC"/>
                  <a:sym typeface="Playfair Display SC"/>
                </a:rPr>
                <a:t> WHY VORONOI? (PROBLEM MOTIVA</a:t>
              </a:r>
              <a:r>
                <a:rPr lang="en-US" sz="6355" spc="-190">
                  <a:solidFill>
                    <a:srgbClr val="FF6161"/>
                  </a:solidFill>
                  <a:latin typeface="Playfair Display SC"/>
                  <a:ea typeface="Playfair Display SC"/>
                  <a:cs typeface="Playfair Display SC"/>
                  <a:sym typeface="Playfair Display SC"/>
                </a:rPr>
                <a:t>TION):</a:t>
              </a:r>
            </a:p>
          </p:txBody>
        </p:sp>
        <p:sp>
          <p:nvSpPr>
            <p:cNvPr name="TextBox 13" id="13"/>
            <p:cNvSpPr txBox="true"/>
            <p:nvPr/>
          </p:nvSpPr>
          <p:spPr>
            <a:xfrm rot="0">
              <a:off x="0" y="1740708"/>
              <a:ext cx="21099642" cy="413118"/>
            </a:xfrm>
            <a:prstGeom prst="rect">
              <a:avLst/>
            </a:prstGeom>
          </p:spPr>
          <p:txBody>
            <a:bodyPr anchor="t" rtlCol="false" tIns="0" lIns="0" bIns="0" rIns="0">
              <a:spAutoFit/>
            </a:bodyPr>
            <a:lstStyle/>
            <a:p>
              <a:pPr algn="l" marL="0" indent="0" lvl="0">
                <a:lnSpc>
                  <a:spcPts val="2383"/>
                </a:lnSpc>
                <a:spcBef>
                  <a:spcPct val="0"/>
                </a:spcBef>
              </a:pPr>
            </a:p>
          </p:txBody>
        </p:sp>
        <p:sp>
          <p:nvSpPr>
            <p:cNvPr name="TextBox 14" id="14"/>
            <p:cNvSpPr txBox="true"/>
            <p:nvPr/>
          </p:nvSpPr>
          <p:spPr>
            <a:xfrm rot="0">
              <a:off x="0" y="2385264"/>
              <a:ext cx="16518699" cy="444492"/>
            </a:xfrm>
            <a:prstGeom prst="rect">
              <a:avLst/>
            </a:prstGeom>
          </p:spPr>
          <p:txBody>
            <a:bodyPr anchor="t" rtlCol="false" tIns="0" lIns="0" bIns="0" rIns="0">
              <a:spAutoFit/>
            </a:bodyPr>
            <a:lstStyle/>
            <a:p>
              <a:pPr algn="l" marL="0" indent="0" lvl="0">
                <a:lnSpc>
                  <a:spcPts val="2780"/>
                </a:lnSpc>
              </a:pPr>
            </a:p>
          </p:txBody>
        </p:sp>
      </p:grpSp>
    </p:spTree>
  </p:cSld>
  <p:clrMapOvr>
    <a:masterClrMapping/>
  </p:clrMapOvr>
</p:sld>
</file>

<file path=ppt/slides/slide40.xml><?xml version="1.0" encoding="utf-8"?>
<p:sld xmlns:p="http://schemas.openxmlformats.org/presentationml/2006/main" xmlns:a="http://schemas.openxmlformats.org/drawingml/2006/main" xmlns:r="http://schemas.openxmlformats.org/officeDocument/2006/relationships">
  <p:cSld>
    <p:bg>
      <p:bgPr>
        <a:solidFill>
          <a:srgbClr val="1E1E3F"/>
        </a:solidFill>
      </p:bgPr>
    </p:bg>
    <p:spTree>
      <p:nvGrpSpPr>
        <p:cNvPr id="1" name=""/>
        <p:cNvGrpSpPr/>
        <p:nvPr/>
      </p:nvGrpSpPr>
      <p:grpSpPr>
        <a:xfrm>
          <a:off x="0" y="0"/>
          <a:ext cx="0" cy="0"/>
          <a:chOff x="0" y="0"/>
          <a:chExt cx="0" cy="0"/>
        </a:xfrm>
      </p:grpSpPr>
      <p:grpSp>
        <p:nvGrpSpPr>
          <p:cNvPr name="Group 2" id="2"/>
          <p:cNvGrpSpPr/>
          <p:nvPr/>
        </p:nvGrpSpPr>
        <p:grpSpPr>
          <a:xfrm rot="0">
            <a:off x="354316" y="506891"/>
            <a:ext cx="17579368" cy="9273217"/>
            <a:chOff x="0" y="0"/>
            <a:chExt cx="4629957" cy="2442329"/>
          </a:xfrm>
        </p:grpSpPr>
        <p:sp>
          <p:nvSpPr>
            <p:cNvPr name="Freeform 3" id="3"/>
            <p:cNvSpPr/>
            <p:nvPr/>
          </p:nvSpPr>
          <p:spPr>
            <a:xfrm flipH="false" flipV="false" rot="0">
              <a:off x="0" y="0"/>
              <a:ext cx="4629957" cy="2442329"/>
            </a:xfrm>
            <a:custGeom>
              <a:avLst/>
              <a:gdLst/>
              <a:ahLst/>
              <a:cxnLst/>
              <a:rect r="r" b="b" t="t" l="l"/>
              <a:pathLst>
                <a:path h="2442329" w="4629957">
                  <a:moveTo>
                    <a:pt x="19818" y="0"/>
                  </a:moveTo>
                  <a:lnTo>
                    <a:pt x="4610139" y="0"/>
                  </a:lnTo>
                  <a:cubicBezTo>
                    <a:pt x="4621084" y="0"/>
                    <a:pt x="4629957" y="8873"/>
                    <a:pt x="4629957" y="19818"/>
                  </a:cubicBezTo>
                  <a:lnTo>
                    <a:pt x="4629957" y="2422511"/>
                  </a:lnTo>
                  <a:cubicBezTo>
                    <a:pt x="4629957" y="2433456"/>
                    <a:pt x="4621084" y="2442329"/>
                    <a:pt x="4610139" y="2442329"/>
                  </a:cubicBezTo>
                  <a:lnTo>
                    <a:pt x="19818" y="2442329"/>
                  </a:lnTo>
                  <a:cubicBezTo>
                    <a:pt x="8873" y="2442329"/>
                    <a:pt x="0" y="2433456"/>
                    <a:pt x="0" y="2422511"/>
                  </a:cubicBezTo>
                  <a:lnTo>
                    <a:pt x="0" y="19818"/>
                  </a:lnTo>
                  <a:cubicBezTo>
                    <a:pt x="0" y="8873"/>
                    <a:pt x="8873" y="0"/>
                    <a:pt x="19818" y="0"/>
                  </a:cubicBezTo>
                  <a:close/>
                </a:path>
              </a:pathLst>
            </a:custGeom>
            <a:solidFill>
              <a:srgbClr val="4F5AAF"/>
            </a:solidFill>
            <a:ln cap="rnd">
              <a:noFill/>
              <a:prstDash val="solid"/>
              <a:round/>
            </a:ln>
          </p:spPr>
        </p:sp>
        <p:sp>
          <p:nvSpPr>
            <p:cNvPr name="TextBox 4" id="4"/>
            <p:cNvSpPr txBox="true"/>
            <p:nvPr/>
          </p:nvSpPr>
          <p:spPr>
            <a:xfrm>
              <a:off x="0" y="-85725"/>
              <a:ext cx="4629957" cy="2528054"/>
            </a:xfrm>
            <a:prstGeom prst="rect">
              <a:avLst/>
            </a:prstGeom>
          </p:spPr>
          <p:txBody>
            <a:bodyPr anchor="ctr" rtlCol="false" tIns="50800" lIns="50800" bIns="50800" rIns="50800"/>
            <a:lstStyle/>
            <a:p>
              <a:pPr algn="l" marL="0" indent="0" lvl="0">
                <a:lnSpc>
                  <a:spcPts val="6398"/>
                </a:lnSpc>
                <a:spcBef>
                  <a:spcPct val="0"/>
                </a:spcBef>
              </a:pPr>
              <a:r>
                <a:rPr lang="en-US" sz="4570">
                  <a:solidFill>
                    <a:srgbClr val="FFFFFF"/>
                  </a:solidFill>
                  <a:latin typeface="Playfair Display SC"/>
                  <a:ea typeface="Playfair Display SC"/>
                  <a:cs typeface="Playfair Display SC"/>
                  <a:sym typeface="Playfair Display SC"/>
                </a:rPr>
                <a:t> </a:t>
              </a:r>
              <a:r>
                <a:rPr lang="en-US" sz="4570" strike="noStrike" u="none">
                  <a:solidFill>
                    <a:srgbClr val="FF6161"/>
                  </a:solidFill>
                  <a:latin typeface="Playfair Display SC"/>
                  <a:ea typeface="Playfair Display SC"/>
                  <a:cs typeface="Playfair Display SC"/>
                  <a:sym typeface="Playfair Display SC"/>
                </a:rPr>
                <a:t>Time Complexity = O(n) * O(log n)</a:t>
              </a:r>
            </a:p>
            <a:p>
              <a:pPr algn="l" marL="0" indent="0" lvl="0">
                <a:lnSpc>
                  <a:spcPts val="4998"/>
                </a:lnSpc>
                <a:spcBef>
                  <a:spcPct val="0"/>
                </a:spcBef>
              </a:pPr>
              <a:r>
                <a:rPr lang="en-US" b="true" sz="3570" strike="noStrike" u="none">
                  <a:solidFill>
                    <a:srgbClr val="FFFFFF"/>
                  </a:solidFill>
                  <a:latin typeface="Canva Sans Bold"/>
                  <a:ea typeface="Canva Sans Bold"/>
                  <a:cs typeface="Canva Sans Bold"/>
                  <a:sym typeface="Canva Sans Bold"/>
                </a:rPr>
                <a:t>1. Source of the Linear Factor: O(n)</a:t>
              </a:r>
            </a:p>
            <a:p>
              <a:pPr algn="l" marL="0" indent="0" lvl="0">
                <a:lnSpc>
                  <a:spcPts val="2338"/>
                </a:lnSpc>
                <a:spcBef>
                  <a:spcPct val="0"/>
                </a:spcBef>
              </a:pPr>
            </a:p>
            <a:p>
              <a:pPr algn="l" marL="0" indent="0" lvl="0">
                <a:lnSpc>
                  <a:spcPts val="4298"/>
                </a:lnSpc>
                <a:spcBef>
                  <a:spcPct val="0"/>
                </a:spcBef>
              </a:pPr>
              <a:r>
                <a:rPr lang="en-US" sz="3070" strike="noStrike" u="none">
                  <a:solidFill>
                    <a:srgbClr val="FFFFFF"/>
                  </a:solidFill>
                  <a:latin typeface="Canva Sans"/>
                  <a:ea typeface="Canva Sans"/>
                  <a:cs typeface="Canva Sans"/>
                  <a:sym typeface="Canva Sans"/>
                </a:rPr>
                <a:t> The analysis of Fortune's Algorithm begins by understanding the source of the linear factor, O(n). This factor represents the total number of operations carried out by the algorithm, which scales linearly with the number of input sites, n. The algorithm uses the Sweep Line technique, and all events and structural changes are linearly bounded by n:</a:t>
              </a:r>
            </a:p>
            <a:p>
              <a:pPr algn="l" marL="0" indent="0" lvl="0">
                <a:lnSpc>
                  <a:spcPts val="4298"/>
                </a:lnSpc>
                <a:spcBef>
                  <a:spcPct val="0"/>
                </a:spcBef>
              </a:pPr>
              <a:r>
                <a:rPr lang="en-US" sz="3070" strike="noStrike" u="none">
                  <a:solidFill>
                    <a:srgbClr val="FFFFFF"/>
                  </a:solidFill>
                  <a:latin typeface="Canva Sans"/>
                  <a:ea typeface="Canva Sans"/>
                  <a:cs typeface="Canva Sans"/>
                  <a:sym typeface="Canva Sans"/>
                </a:rPr>
                <a:t>• </a:t>
              </a:r>
              <a:r>
                <a:rPr lang="en-US" sz="3070" strike="noStrike" u="none">
                  <a:solidFill>
                    <a:srgbClr val="7A0000"/>
                  </a:solidFill>
                  <a:latin typeface="Canva Sans"/>
                  <a:ea typeface="Canva Sans"/>
                  <a:cs typeface="Canva Sans"/>
                  <a:sym typeface="Canva Sans"/>
                </a:rPr>
                <a:t>Site Events</a:t>
              </a:r>
              <a:r>
                <a:rPr lang="en-US" sz="3070" strike="noStrike" u="none">
                  <a:solidFill>
                    <a:srgbClr val="FFFFFF"/>
                  </a:solidFill>
                  <a:latin typeface="Canva Sans"/>
                  <a:ea typeface="Canva Sans"/>
                  <a:cs typeface="Canva Sans"/>
                  <a:sym typeface="Canva Sans"/>
                </a:rPr>
                <a:t>: These events, which occur for every input point, are exactly n in number. </a:t>
              </a:r>
            </a:p>
            <a:p>
              <a:pPr algn="l" marL="0" indent="0" lvl="0">
                <a:lnSpc>
                  <a:spcPts val="4298"/>
                </a:lnSpc>
                <a:spcBef>
                  <a:spcPct val="0"/>
                </a:spcBef>
              </a:pPr>
              <a:r>
                <a:rPr lang="en-US" sz="3070" strike="noStrike" u="none">
                  <a:solidFill>
                    <a:srgbClr val="FFFFFF"/>
                  </a:solidFill>
                  <a:latin typeface="Canva Sans"/>
                  <a:ea typeface="Canva Sans"/>
                  <a:cs typeface="Canva Sans"/>
                  <a:sym typeface="Canva Sans"/>
                </a:rPr>
                <a:t>•</a:t>
              </a:r>
              <a:r>
                <a:rPr lang="en-US" sz="3070" strike="noStrike" u="none">
                  <a:solidFill>
                    <a:srgbClr val="FFFFFF"/>
                  </a:solidFill>
                  <a:latin typeface="Canva Sans"/>
                  <a:ea typeface="Canva Sans"/>
                  <a:cs typeface="Canva Sans"/>
                  <a:sym typeface="Canva Sans"/>
                </a:rPr>
                <a:t> </a:t>
              </a:r>
              <a:r>
                <a:rPr lang="en-US" sz="3070" strike="noStrike" u="none">
                  <a:solidFill>
                    <a:srgbClr val="7A0000"/>
                  </a:solidFill>
                  <a:latin typeface="Canva Sans"/>
                  <a:ea typeface="Canva Sans"/>
                  <a:cs typeface="Canva Sans"/>
                  <a:sym typeface="Canva Sans"/>
                </a:rPr>
                <a:t>C</a:t>
              </a:r>
              <a:r>
                <a:rPr lang="en-US" sz="3070" strike="noStrike" u="none">
                  <a:solidFill>
                    <a:srgbClr val="7A0000"/>
                  </a:solidFill>
                  <a:latin typeface="Canva Sans"/>
                  <a:ea typeface="Canva Sans"/>
                  <a:cs typeface="Canva Sans"/>
                  <a:sym typeface="Canva Sans"/>
                </a:rPr>
                <a:t>ircle Events</a:t>
              </a:r>
              <a:r>
                <a:rPr lang="en-US" sz="3070" strike="noStrike" u="none">
                  <a:solidFill>
                    <a:srgbClr val="FFFFFF"/>
                  </a:solidFill>
                  <a:latin typeface="Canva Sans"/>
                  <a:ea typeface="Canva Sans"/>
                  <a:cs typeface="Canva Sans"/>
                  <a:sym typeface="Canva Sans"/>
                </a:rPr>
                <a:t>: These events, which finalize the Voronoi vertices, are also bounded by O(n) (specifically 2n - 5).</a:t>
              </a:r>
            </a:p>
            <a:p>
              <a:pPr algn="l" marL="0" indent="0" lvl="0">
                <a:lnSpc>
                  <a:spcPts val="4298"/>
                </a:lnSpc>
                <a:spcBef>
                  <a:spcPct val="0"/>
                </a:spcBef>
              </a:pPr>
              <a:r>
                <a:rPr lang="en-US" sz="3070" strike="noStrike" u="none">
                  <a:solidFill>
                    <a:srgbClr val="FFFFFF"/>
                  </a:solidFill>
                  <a:latin typeface="Canva Sans"/>
                  <a:ea typeface="Canva Sans"/>
                  <a:cs typeface="Canva Sans"/>
                  <a:sym typeface="Canva Sans"/>
                </a:rPr>
                <a:t>• </a:t>
              </a:r>
              <a:r>
                <a:rPr lang="en-US" sz="3070" strike="noStrike" u="none">
                  <a:solidFill>
                    <a:srgbClr val="7A0000"/>
                  </a:solidFill>
                  <a:latin typeface="Canva Sans"/>
                  <a:ea typeface="Canva Sans"/>
                  <a:cs typeface="Canva Sans"/>
                  <a:sym typeface="Canva Sans"/>
                </a:rPr>
                <a:t>Beach Line Arcs</a:t>
              </a:r>
              <a:r>
                <a:rPr lang="en-US" sz="3070" strike="noStrike" u="none">
                  <a:solidFill>
                    <a:srgbClr val="FFFFFF"/>
                  </a:solidFill>
                  <a:latin typeface="Canva Sans"/>
                  <a:ea typeface="Canva Sans"/>
                  <a:cs typeface="Canva Sans"/>
                  <a:sym typeface="Canva Sans"/>
                </a:rPr>
                <a:t>: The number of parabolic arcs that constitute the Beach Line at any given moment does not exceed O(n). Conclusion: Since the total count of elementary operations (insertions, deletions, modifications) performed on the underlying data structures is O(n), this forms the first, crucial part of the overall complexity equation.</a:t>
              </a:r>
            </a:p>
            <a:p>
              <a:pPr algn="l" marL="0" indent="0" lvl="0">
                <a:lnSpc>
                  <a:spcPts val="4718"/>
                </a:lnSpc>
                <a:spcBef>
                  <a:spcPct val="0"/>
                </a:spcBef>
              </a:pPr>
            </a:p>
          </p:txBody>
        </p:sp>
      </p:grpSp>
      <p:sp>
        <p:nvSpPr>
          <p:cNvPr name="Freeform 5" id="5"/>
          <p:cNvSpPr/>
          <p:nvPr/>
        </p:nvSpPr>
        <p:spPr>
          <a:xfrm flipH="false" flipV="false" rot="-3117037">
            <a:off x="16202998" y="8131255"/>
            <a:ext cx="2112604" cy="1859092"/>
          </a:xfrm>
          <a:custGeom>
            <a:avLst/>
            <a:gdLst/>
            <a:ahLst/>
            <a:cxnLst/>
            <a:rect r="r" b="b" t="t" l="l"/>
            <a:pathLst>
              <a:path h="1859092" w="2112604">
                <a:moveTo>
                  <a:pt x="0" y="0"/>
                </a:moveTo>
                <a:lnTo>
                  <a:pt x="2112604" y="0"/>
                </a:lnTo>
                <a:lnTo>
                  <a:pt x="2112604" y="1859091"/>
                </a:lnTo>
                <a:lnTo>
                  <a:pt x="0" y="185909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Tree>
  </p:cSld>
  <p:clrMapOvr>
    <a:masterClrMapping/>
  </p:clrMapOvr>
</p:sld>
</file>

<file path=ppt/slides/slide41.xml><?xml version="1.0" encoding="utf-8"?>
<p:sld xmlns:p="http://schemas.openxmlformats.org/presentationml/2006/main" xmlns:a="http://schemas.openxmlformats.org/drawingml/2006/main" xmlns:r="http://schemas.openxmlformats.org/officeDocument/2006/relationships">
  <p:cSld>
    <p:bg>
      <p:bgPr>
        <a:solidFill>
          <a:srgbClr val="1E1E3F"/>
        </a:solidFill>
      </p:bgPr>
    </p:bg>
    <p:spTree>
      <p:nvGrpSpPr>
        <p:cNvPr id="1" name=""/>
        <p:cNvGrpSpPr/>
        <p:nvPr/>
      </p:nvGrpSpPr>
      <p:grpSpPr>
        <a:xfrm>
          <a:off x="0" y="0"/>
          <a:ext cx="0" cy="0"/>
          <a:chOff x="0" y="0"/>
          <a:chExt cx="0" cy="0"/>
        </a:xfrm>
      </p:grpSpPr>
      <p:grpSp>
        <p:nvGrpSpPr>
          <p:cNvPr name="Group 2" id="2"/>
          <p:cNvGrpSpPr/>
          <p:nvPr/>
        </p:nvGrpSpPr>
        <p:grpSpPr>
          <a:xfrm rot="0">
            <a:off x="711383" y="666750"/>
            <a:ext cx="16865233" cy="8953500"/>
            <a:chOff x="0" y="0"/>
            <a:chExt cx="4441872" cy="2358123"/>
          </a:xfrm>
        </p:grpSpPr>
        <p:sp>
          <p:nvSpPr>
            <p:cNvPr name="Freeform 3" id="3"/>
            <p:cNvSpPr/>
            <p:nvPr/>
          </p:nvSpPr>
          <p:spPr>
            <a:xfrm flipH="false" flipV="false" rot="0">
              <a:off x="0" y="0"/>
              <a:ext cx="4441872" cy="2358124"/>
            </a:xfrm>
            <a:custGeom>
              <a:avLst/>
              <a:gdLst/>
              <a:ahLst/>
              <a:cxnLst/>
              <a:rect r="r" b="b" t="t" l="l"/>
              <a:pathLst>
                <a:path h="2358124" w="4441872">
                  <a:moveTo>
                    <a:pt x="20657" y="0"/>
                  </a:moveTo>
                  <a:lnTo>
                    <a:pt x="4421215" y="0"/>
                  </a:lnTo>
                  <a:cubicBezTo>
                    <a:pt x="4432624" y="0"/>
                    <a:pt x="4441872" y="9248"/>
                    <a:pt x="4441872" y="20657"/>
                  </a:cubicBezTo>
                  <a:lnTo>
                    <a:pt x="4441872" y="2337466"/>
                  </a:lnTo>
                  <a:cubicBezTo>
                    <a:pt x="4441872" y="2348875"/>
                    <a:pt x="4432624" y="2358124"/>
                    <a:pt x="4421215" y="2358124"/>
                  </a:cubicBezTo>
                  <a:lnTo>
                    <a:pt x="20657" y="2358124"/>
                  </a:lnTo>
                  <a:cubicBezTo>
                    <a:pt x="15178" y="2358124"/>
                    <a:pt x="9924" y="2355947"/>
                    <a:pt x="6050" y="2352073"/>
                  </a:cubicBezTo>
                  <a:cubicBezTo>
                    <a:pt x="2176" y="2348199"/>
                    <a:pt x="0" y="2342945"/>
                    <a:pt x="0" y="2337466"/>
                  </a:cubicBezTo>
                  <a:lnTo>
                    <a:pt x="0" y="20657"/>
                  </a:lnTo>
                  <a:cubicBezTo>
                    <a:pt x="0" y="9248"/>
                    <a:pt x="9248" y="0"/>
                    <a:pt x="20657" y="0"/>
                  </a:cubicBezTo>
                  <a:close/>
                </a:path>
              </a:pathLst>
            </a:custGeom>
            <a:solidFill>
              <a:srgbClr val="4F5AAF"/>
            </a:solidFill>
            <a:ln cap="rnd">
              <a:noFill/>
              <a:prstDash val="solid"/>
              <a:round/>
            </a:ln>
          </p:spPr>
        </p:sp>
        <p:sp>
          <p:nvSpPr>
            <p:cNvPr name="TextBox 4" id="4"/>
            <p:cNvSpPr txBox="true"/>
            <p:nvPr/>
          </p:nvSpPr>
          <p:spPr>
            <a:xfrm>
              <a:off x="0" y="-66675"/>
              <a:ext cx="4441872" cy="2424798"/>
            </a:xfrm>
            <a:prstGeom prst="rect">
              <a:avLst/>
            </a:prstGeom>
          </p:spPr>
          <p:txBody>
            <a:bodyPr anchor="ctr" rtlCol="false" tIns="50800" lIns="50800" bIns="50800" rIns="50800"/>
            <a:lstStyle/>
            <a:p>
              <a:pPr algn="l" marL="0" indent="0" lvl="0">
                <a:lnSpc>
                  <a:spcPts val="5138"/>
                </a:lnSpc>
                <a:spcBef>
                  <a:spcPct val="0"/>
                </a:spcBef>
              </a:pPr>
            </a:p>
            <a:p>
              <a:pPr algn="l" marL="0" indent="0" lvl="0">
                <a:lnSpc>
                  <a:spcPts val="5698"/>
                </a:lnSpc>
                <a:spcBef>
                  <a:spcPct val="0"/>
                </a:spcBef>
              </a:pPr>
              <a:r>
                <a:rPr lang="en-US" sz="4070" strike="noStrike" u="none">
                  <a:solidFill>
                    <a:srgbClr val="FF2828"/>
                  </a:solidFill>
                  <a:latin typeface="Playfair Display SC"/>
                  <a:ea typeface="Playfair Display SC"/>
                  <a:cs typeface="Playfair Display SC"/>
                  <a:sym typeface="Playfair Display SC"/>
                </a:rPr>
                <a:t>2. </a:t>
              </a:r>
              <a:r>
                <a:rPr lang="en-US" sz="4070" strike="noStrike" u="none">
                  <a:solidFill>
                    <a:srgbClr val="FF5757"/>
                  </a:solidFill>
                  <a:latin typeface="Playfair Display SC"/>
                  <a:ea typeface="Playfair Display SC"/>
                  <a:cs typeface="Playfair Display SC"/>
                  <a:sym typeface="Playfair Display SC"/>
                </a:rPr>
                <a:t>Source of the Logarithmic Factor: O(log n) and Final Complexity O(n log n)</a:t>
              </a:r>
            </a:p>
            <a:p>
              <a:pPr algn="l" marL="0" indent="0" lvl="0">
                <a:lnSpc>
                  <a:spcPts val="4018"/>
                </a:lnSpc>
                <a:spcBef>
                  <a:spcPct val="0"/>
                </a:spcBef>
              </a:pPr>
              <a:r>
                <a:rPr lang="en-US" sz="2870" strike="noStrike" u="none">
                  <a:solidFill>
                    <a:srgbClr val="FFFFFF"/>
                  </a:solidFill>
                  <a:latin typeface="Canva Sans"/>
                  <a:ea typeface="Canva Sans"/>
                  <a:cs typeface="Canva Sans"/>
                  <a:sym typeface="Canva Sans"/>
                </a:rPr>
                <a:t> The O(log n) factor is tied to the efficiency of executing each individual operation. To ensure the algorithm is Optimal, every search, insertion, or deletion must take only O(log n) time. This efficiency is achieved through the strategic use of two highly-efficient, balanced data structures:</a:t>
              </a:r>
            </a:p>
            <a:p>
              <a:pPr algn="l" marL="0" indent="0" lvl="0">
                <a:lnSpc>
                  <a:spcPts val="4158"/>
                </a:lnSpc>
                <a:spcBef>
                  <a:spcPct val="0"/>
                </a:spcBef>
              </a:pPr>
              <a:r>
                <a:rPr lang="en-US" sz="2970" strike="noStrike" u="none">
                  <a:solidFill>
                    <a:srgbClr val="FFFFFF"/>
                  </a:solidFill>
                  <a:latin typeface="Canva Sans"/>
                  <a:ea typeface="Canva Sans"/>
                  <a:cs typeface="Canva Sans"/>
                  <a:sym typeface="Canva Sans"/>
                </a:rPr>
                <a:t>A.</a:t>
              </a:r>
              <a:r>
                <a:rPr lang="en-US" sz="2970" strike="noStrike" u="none">
                  <a:solidFill>
                    <a:srgbClr val="7A0000"/>
                  </a:solidFill>
                  <a:latin typeface="Canva Sans"/>
                  <a:ea typeface="Canva Sans"/>
                  <a:cs typeface="Canva Sans"/>
                  <a:sym typeface="Canva Sans"/>
                </a:rPr>
                <a:t> Event Queue</a:t>
              </a:r>
            </a:p>
            <a:p>
              <a:pPr algn="l" marL="0" indent="0" lvl="0">
                <a:lnSpc>
                  <a:spcPts val="4158"/>
                </a:lnSpc>
                <a:spcBef>
                  <a:spcPct val="0"/>
                </a:spcBef>
              </a:pPr>
              <a:r>
                <a:rPr lang="en-US" sz="2970" strike="noStrike" u="none">
                  <a:solidFill>
                    <a:srgbClr val="FFFFFF"/>
                  </a:solidFill>
                  <a:latin typeface="Canva Sans"/>
                  <a:ea typeface="Canva Sans"/>
                  <a:cs typeface="Canva Sans"/>
                  <a:sym typeface="Canva Sans"/>
                </a:rPr>
                <a:t>• Function: Orders and manages all future events chronologically.</a:t>
              </a:r>
            </a:p>
            <a:p>
              <a:pPr algn="l" marL="0" indent="0" lvl="0">
                <a:lnSpc>
                  <a:spcPts val="4158"/>
                </a:lnSpc>
                <a:spcBef>
                  <a:spcPct val="0"/>
                </a:spcBef>
              </a:pPr>
              <a:r>
                <a:rPr lang="en-US" sz="2970" strike="noStrike" u="none">
                  <a:solidFill>
                    <a:srgbClr val="FFFFFF"/>
                  </a:solidFill>
                  <a:latin typeface="Canva Sans"/>
                  <a:ea typeface="Canva Sans"/>
                  <a:cs typeface="Canva Sans"/>
                  <a:sym typeface="Canva Sans"/>
                </a:rPr>
                <a:t>• Complexity: Typically implemented as a Binary Heap or Balanced BST. This structure guarantees that inserting or removing any event costs only O(log n) time.</a:t>
              </a:r>
            </a:p>
            <a:p>
              <a:pPr algn="l" marL="0" indent="0" lvl="0">
                <a:lnSpc>
                  <a:spcPts val="4158"/>
                </a:lnSpc>
                <a:spcBef>
                  <a:spcPct val="0"/>
                </a:spcBef>
              </a:pPr>
              <a:r>
                <a:rPr lang="en-US" sz="2970" strike="noStrike" u="none">
                  <a:solidFill>
                    <a:srgbClr val="FFFFFF"/>
                  </a:solidFill>
                  <a:latin typeface="Canva Sans"/>
                  <a:ea typeface="Canva Sans"/>
                  <a:cs typeface="Canva Sans"/>
                  <a:sym typeface="Canva Sans"/>
                </a:rPr>
                <a:t>B. </a:t>
              </a:r>
              <a:r>
                <a:rPr lang="en-US" sz="2970" strike="noStrike" u="none">
                  <a:solidFill>
                    <a:srgbClr val="7A0000"/>
                  </a:solidFill>
                  <a:latin typeface="Canva Sans"/>
                  <a:ea typeface="Canva Sans"/>
                  <a:cs typeface="Canva Sans"/>
                  <a:sym typeface="Canva Sans"/>
                </a:rPr>
                <a:t>Beach Line</a:t>
              </a:r>
            </a:p>
            <a:p>
              <a:pPr algn="l" marL="0" indent="0" lvl="0">
                <a:lnSpc>
                  <a:spcPts val="3598"/>
                </a:lnSpc>
                <a:spcBef>
                  <a:spcPct val="0"/>
                </a:spcBef>
              </a:pPr>
              <a:r>
                <a:rPr lang="en-US" sz="2570" strike="noStrike" u="none">
                  <a:solidFill>
                    <a:srgbClr val="FFFFFF"/>
                  </a:solidFill>
                  <a:latin typeface="Canva Sans"/>
                  <a:ea typeface="Canva Sans"/>
                  <a:cs typeface="Canva Sans"/>
                  <a:sym typeface="Canva Sans"/>
                </a:rPr>
                <a:t>• Function: Dynamically maintains the ordered set of parabolic arcs representing the current boundaries</a:t>
              </a:r>
            </a:p>
            <a:p>
              <a:pPr algn="l" marL="0" indent="0" lvl="0">
                <a:lnSpc>
                  <a:spcPts val="3738"/>
                </a:lnSpc>
                <a:spcBef>
                  <a:spcPct val="0"/>
                </a:spcBef>
              </a:pPr>
              <a:r>
                <a:rPr lang="en-US" sz="2670" strike="noStrike" u="none">
                  <a:solidFill>
                    <a:srgbClr val="FFFFFF"/>
                  </a:solidFill>
                  <a:latin typeface="Canva Sans"/>
                  <a:ea typeface="Canva Sans"/>
                  <a:cs typeface="Canva Sans"/>
                  <a:sym typeface="Canva Sans"/>
                </a:rPr>
                <a:t>• Complexity: Implemented as a Balanced BST. This ensures that operations like searching for an arc, splitting an arc, or deleting an arc (required during Site Events or Circle Events) also cost O(log n).</a:t>
              </a:r>
            </a:p>
            <a:p>
              <a:pPr algn="l" marL="0" indent="0" lvl="0">
                <a:lnSpc>
                  <a:spcPts val="5138"/>
                </a:lnSpc>
                <a:spcBef>
                  <a:spcPct val="0"/>
                </a:spcBef>
              </a:pPr>
            </a:p>
          </p:txBody>
        </p:sp>
      </p:grpSp>
      <p:sp>
        <p:nvSpPr>
          <p:cNvPr name="Freeform 5" id="5"/>
          <p:cNvSpPr/>
          <p:nvPr/>
        </p:nvSpPr>
        <p:spPr>
          <a:xfrm flipH="false" flipV="false" rot="-3117037">
            <a:off x="16202998" y="8175888"/>
            <a:ext cx="2112604" cy="1859092"/>
          </a:xfrm>
          <a:custGeom>
            <a:avLst/>
            <a:gdLst/>
            <a:ahLst/>
            <a:cxnLst/>
            <a:rect r="r" b="b" t="t" l="l"/>
            <a:pathLst>
              <a:path h="1859092" w="2112604">
                <a:moveTo>
                  <a:pt x="0" y="0"/>
                </a:moveTo>
                <a:lnTo>
                  <a:pt x="2112604" y="0"/>
                </a:lnTo>
                <a:lnTo>
                  <a:pt x="2112604" y="1859092"/>
                </a:lnTo>
                <a:lnTo>
                  <a:pt x="0" y="185909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Tree>
  </p:cSld>
  <p:clrMapOvr>
    <a:masterClrMapping/>
  </p:clrMapOvr>
</p:sld>
</file>

<file path=ppt/slides/slide42.xml><?xml version="1.0" encoding="utf-8"?>
<p:sld xmlns:p="http://schemas.openxmlformats.org/presentationml/2006/main" xmlns:a="http://schemas.openxmlformats.org/drawingml/2006/main" xmlns:r="http://schemas.openxmlformats.org/officeDocument/2006/relationships">
  <p:cSld>
    <p:bg>
      <p:bgPr>
        <a:solidFill>
          <a:srgbClr val="1E1E3F"/>
        </a:solidFill>
      </p:bgPr>
    </p:bg>
    <p:spTree>
      <p:nvGrpSpPr>
        <p:cNvPr id="1" name=""/>
        <p:cNvGrpSpPr/>
        <p:nvPr/>
      </p:nvGrpSpPr>
      <p:grpSpPr>
        <a:xfrm>
          <a:off x="0" y="0"/>
          <a:ext cx="0" cy="0"/>
          <a:chOff x="0" y="0"/>
          <a:chExt cx="0" cy="0"/>
        </a:xfrm>
      </p:grpSpPr>
      <p:grpSp>
        <p:nvGrpSpPr>
          <p:cNvPr name="Group 2" id="2"/>
          <p:cNvGrpSpPr/>
          <p:nvPr/>
        </p:nvGrpSpPr>
        <p:grpSpPr>
          <a:xfrm rot="0">
            <a:off x="666750" y="505651"/>
            <a:ext cx="16954500" cy="8953500"/>
            <a:chOff x="0" y="0"/>
            <a:chExt cx="4465383" cy="2358123"/>
          </a:xfrm>
        </p:grpSpPr>
        <p:sp>
          <p:nvSpPr>
            <p:cNvPr name="Freeform 3" id="3"/>
            <p:cNvSpPr/>
            <p:nvPr/>
          </p:nvSpPr>
          <p:spPr>
            <a:xfrm flipH="false" flipV="false" rot="0">
              <a:off x="0" y="0"/>
              <a:ext cx="4465383" cy="2358124"/>
            </a:xfrm>
            <a:custGeom>
              <a:avLst/>
              <a:gdLst/>
              <a:ahLst/>
              <a:cxnLst/>
              <a:rect r="r" b="b" t="t" l="l"/>
              <a:pathLst>
                <a:path h="2358124" w="4465383">
                  <a:moveTo>
                    <a:pt x="20548" y="0"/>
                  </a:moveTo>
                  <a:lnTo>
                    <a:pt x="4444835" y="0"/>
                  </a:lnTo>
                  <a:cubicBezTo>
                    <a:pt x="4456183" y="0"/>
                    <a:pt x="4465383" y="9200"/>
                    <a:pt x="4465383" y="20548"/>
                  </a:cubicBezTo>
                  <a:lnTo>
                    <a:pt x="4465383" y="2337575"/>
                  </a:lnTo>
                  <a:cubicBezTo>
                    <a:pt x="4465383" y="2348924"/>
                    <a:pt x="4456183" y="2358124"/>
                    <a:pt x="4444835" y="2358124"/>
                  </a:cubicBezTo>
                  <a:lnTo>
                    <a:pt x="20548" y="2358124"/>
                  </a:lnTo>
                  <a:cubicBezTo>
                    <a:pt x="9200" y="2358124"/>
                    <a:pt x="0" y="2348924"/>
                    <a:pt x="0" y="2337575"/>
                  </a:cubicBezTo>
                  <a:lnTo>
                    <a:pt x="0" y="20548"/>
                  </a:lnTo>
                  <a:cubicBezTo>
                    <a:pt x="0" y="9200"/>
                    <a:pt x="9200" y="0"/>
                    <a:pt x="20548" y="0"/>
                  </a:cubicBezTo>
                  <a:close/>
                </a:path>
              </a:pathLst>
            </a:custGeom>
            <a:solidFill>
              <a:srgbClr val="4F5AAF"/>
            </a:solidFill>
            <a:ln cap="rnd">
              <a:noFill/>
              <a:prstDash val="solid"/>
              <a:round/>
            </a:ln>
          </p:spPr>
        </p:sp>
        <p:sp>
          <p:nvSpPr>
            <p:cNvPr name="TextBox 4" id="4"/>
            <p:cNvSpPr txBox="true"/>
            <p:nvPr/>
          </p:nvSpPr>
          <p:spPr>
            <a:xfrm>
              <a:off x="0" y="-66675"/>
              <a:ext cx="4465383" cy="2424798"/>
            </a:xfrm>
            <a:prstGeom prst="rect">
              <a:avLst/>
            </a:prstGeom>
          </p:spPr>
          <p:txBody>
            <a:bodyPr anchor="t" rtlCol="false" tIns="50800" lIns="50800" bIns="50800" rIns="50800"/>
            <a:lstStyle/>
            <a:p>
              <a:pPr algn="ctr" marL="0" indent="0" lvl="0">
                <a:lnSpc>
                  <a:spcPts val="9360"/>
                </a:lnSpc>
                <a:spcBef>
                  <a:spcPct val="0"/>
                </a:spcBef>
              </a:pPr>
              <a:r>
                <a:rPr lang="en-US" sz="7200" spc="-216" strike="noStrike" u="none">
                  <a:solidFill>
                    <a:srgbClr val="FF6161"/>
                  </a:solidFill>
                  <a:latin typeface="Playfair Display SC"/>
                  <a:ea typeface="Playfair Display SC"/>
                  <a:cs typeface="Playfair Display SC"/>
                  <a:sym typeface="Playfair Display SC"/>
                </a:rPr>
                <a:t>TIME COMPLEXITY COMPARISON OF VORONOI ALGORITHMS</a:t>
              </a:r>
            </a:p>
          </p:txBody>
        </p:sp>
      </p:grpSp>
      <p:sp>
        <p:nvSpPr>
          <p:cNvPr name="Freeform 5" id="5"/>
          <p:cNvSpPr/>
          <p:nvPr/>
        </p:nvSpPr>
        <p:spPr>
          <a:xfrm flipH="false" flipV="false" rot="0">
            <a:off x="2044105" y="3285251"/>
            <a:ext cx="14849667" cy="5587187"/>
          </a:xfrm>
          <a:custGeom>
            <a:avLst/>
            <a:gdLst/>
            <a:ahLst/>
            <a:cxnLst/>
            <a:rect r="r" b="b" t="t" l="l"/>
            <a:pathLst>
              <a:path h="5587187" w="14849667">
                <a:moveTo>
                  <a:pt x="0" y="0"/>
                </a:moveTo>
                <a:lnTo>
                  <a:pt x="14849667" y="0"/>
                </a:lnTo>
                <a:lnTo>
                  <a:pt x="14849667" y="5587188"/>
                </a:lnTo>
                <a:lnTo>
                  <a:pt x="0" y="5587188"/>
                </a:lnTo>
                <a:lnTo>
                  <a:pt x="0" y="0"/>
                </a:lnTo>
                <a:close/>
              </a:path>
            </a:pathLst>
          </a:custGeom>
          <a:blipFill>
            <a:blip r:embed="rId2"/>
            <a:stretch>
              <a:fillRect l="0" t="0" r="0" b="0"/>
            </a:stretch>
          </a:blipFill>
        </p:spPr>
      </p:sp>
      <p:sp>
        <p:nvSpPr>
          <p:cNvPr name="Freeform 6" id="6"/>
          <p:cNvSpPr/>
          <p:nvPr/>
        </p:nvSpPr>
        <p:spPr>
          <a:xfrm flipH="false" flipV="false" rot="-3117037">
            <a:off x="16202998" y="8108938"/>
            <a:ext cx="2112604" cy="1859092"/>
          </a:xfrm>
          <a:custGeom>
            <a:avLst/>
            <a:gdLst/>
            <a:ahLst/>
            <a:cxnLst/>
            <a:rect r="r" b="b" t="t" l="l"/>
            <a:pathLst>
              <a:path h="1859092" w="2112604">
                <a:moveTo>
                  <a:pt x="0" y="0"/>
                </a:moveTo>
                <a:lnTo>
                  <a:pt x="2112604" y="0"/>
                </a:lnTo>
                <a:lnTo>
                  <a:pt x="2112604" y="1859092"/>
                </a:lnTo>
                <a:lnTo>
                  <a:pt x="0" y="185909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Tree>
  </p:cSld>
  <p:clrMapOvr>
    <a:masterClrMapping/>
  </p:clrMapOvr>
</p:sld>
</file>

<file path=ppt/slides/slide43.xml><?xml version="1.0" encoding="utf-8"?>
<p:sld xmlns:p="http://schemas.openxmlformats.org/presentationml/2006/main" xmlns:a="http://schemas.openxmlformats.org/drawingml/2006/main" xmlns:r="http://schemas.openxmlformats.org/officeDocument/2006/relationships">
  <p:cSld>
    <p:bg>
      <p:bgPr>
        <a:solidFill>
          <a:srgbClr val="1E1E3F"/>
        </a:solidFill>
      </p:bgPr>
    </p:bg>
    <p:spTree>
      <p:nvGrpSpPr>
        <p:cNvPr id="1" name=""/>
        <p:cNvGrpSpPr/>
        <p:nvPr/>
      </p:nvGrpSpPr>
      <p:grpSpPr>
        <a:xfrm>
          <a:off x="0" y="0"/>
          <a:ext cx="0" cy="0"/>
          <a:chOff x="0" y="0"/>
          <a:chExt cx="0" cy="0"/>
        </a:xfrm>
      </p:grpSpPr>
      <p:grpSp>
        <p:nvGrpSpPr>
          <p:cNvPr name="Group 2" id="2"/>
          <p:cNvGrpSpPr/>
          <p:nvPr/>
        </p:nvGrpSpPr>
        <p:grpSpPr>
          <a:xfrm rot="0">
            <a:off x="666750" y="505651"/>
            <a:ext cx="16954500" cy="8953500"/>
            <a:chOff x="0" y="0"/>
            <a:chExt cx="4465383" cy="2358123"/>
          </a:xfrm>
        </p:grpSpPr>
        <p:sp>
          <p:nvSpPr>
            <p:cNvPr name="Freeform 3" id="3"/>
            <p:cNvSpPr/>
            <p:nvPr/>
          </p:nvSpPr>
          <p:spPr>
            <a:xfrm flipH="false" flipV="false" rot="0">
              <a:off x="0" y="0"/>
              <a:ext cx="4465383" cy="2358124"/>
            </a:xfrm>
            <a:custGeom>
              <a:avLst/>
              <a:gdLst/>
              <a:ahLst/>
              <a:cxnLst/>
              <a:rect r="r" b="b" t="t" l="l"/>
              <a:pathLst>
                <a:path h="2358124" w="4465383">
                  <a:moveTo>
                    <a:pt x="20548" y="0"/>
                  </a:moveTo>
                  <a:lnTo>
                    <a:pt x="4444835" y="0"/>
                  </a:lnTo>
                  <a:cubicBezTo>
                    <a:pt x="4456183" y="0"/>
                    <a:pt x="4465383" y="9200"/>
                    <a:pt x="4465383" y="20548"/>
                  </a:cubicBezTo>
                  <a:lnTo>
                    <a:pt x="4465383" y="2337575"/>
                  </a:lnTo>
                  <a:cubicBezTo>
                    <a:pt x="4465383" y="2348924"/>
                    <a:pt x="4456183" y="2358124"/>
                    <a:pt x="4444835" y="2358124"/>
                  </a:cubicBezTo>
                  <a:lnTo>
                    <a:pt x="20548" y="2358124"/>
                  </a:lnTo>
                  <a:cubicBezTo>
                    <a:pt x="9200" y="2358124"/>
                    <a:pt x="0" y="2348924"/>
                    <a:pt x="0" y="2337575"/>
                  </a:cubicBezTo>
                  <a:lnTo>
                    <a:pt x="0" y="20548"/>
                  </a:lnTo>
                  <a:cubicBezTo>
                    <a:pt x="0" y="9200"/>
                    <a:pt x="9200" y="0"/>
                    <a:pt x="20548" y="0"/>
                  </a:cubicBezTo>
                  <a:close/>
                </a:path>
              </a:pathLst>
            </a:custGeom>
            <a:solidFill>
              <a:srgbClr val="4F5AAF"/>
            </a:solidFill>
            <a:ln cap="rnd">
              <a:noFill/>
              <a:prstDash val="solid"/>
              <a:round/>
            </a:ln>
          </p:spPr>
        </p:sp>
        <p:sp>
          <p:nvSpPr>
            <p:cNvPr name="TextBox 4" id="4"/>
            <p:cNvSpPr txBox="true"/>
            <p:nvPr/>
          </p:nvSpPr>
          <p:spPr>
            <a:xfrm>
              <a:off x="0" y="-66675"/>
              <a:ext cx="4465383" cy="2424798"/>
            </a:xfrm>
            <a:prstGeom prst="rect">
              <a:avLst/>
            </a:prstGeom>
          </p:spPr>
          <p:txBody>
            <a:bodyPr anchor="b" rtlCol="false" tIns="50800" lIns="50800" bIns="50800" rIns="50800"/>
            <a:lstStyle/>
            <a:p>
              <a:pPr algn="l" marL="0" indent="0" lvl="0">
                <a:lnSpc>
                  <a:spcPts val="5138"/>
                </a:lnSpc>
                <a:spcBef>
                  <a:spcPct val="0"/>
                </a:spcBef>
              </a:pPr>
            </a:p>
            <a:p>
              <a:pPr algn="l" marL="0" indent="0" lvl="0">
                <a:lnSpc>
                  <a:spcPts val="4438"/>
                </a:lnSpc>
                <a:spcBef>
                  <a:spcPct val="0"/>
                </a:spcBef>
              </a:pPr>
              <a:r>
                <a:rPr lang="en-US" b="true" sz="3170" strike="noStrike" u="none">
                  <a:solidFill>
                    <a:srgbClr val="DD6C69"/>
                  </a:solidFill>
                  <a:latin typeface="Playfair Display SC Bold"/>
                  <a:ea typeface="Playfair Display SC Bold"/>
                  <a:cs typeface="Playfair Display SC Bold"/>
                  <a:sym typeface="Playfair Display SC Bold"/>
                </a:rPr>
                <a:t>  Overall Conclusion:</a:t>
              </a:r>
            </a:p>
            <a:p>
              <a:pPr algn="l" marL="0" indent="0" lvl="0">
                <a:lnSpc>
                  <a:spcPts val="4438"/>
                </a:lnSpc>
                <a:spcBef>
                  <a:spcPct val="0"/>
                </a:spcBef>
              </a:pPr>
              <a:r>
                <a:rPr lang="en-US" sz="3170" strike="noStrike" u="none">
                  <a:solidFill>
                    <a:srgbClr val="FFFFFF"/>
                  </a:solidFill>
                  <a:latin typeface="Canva Sans"/>
                  <a:ea typeface="Canva Sans"/>
                  <a:cs typeface="Canva Sans"/>
                  <a:sym typeface="Canva Sans"/>
                </a:rPr>
                <a:t>By combining these factors, the time complexity is determined by the multiplication principle:</a:t>
              </a:r>
            </a:p>
            <a:p>
              <a:pPr algn="l" marL="0" indent="0" lvl="0">
                <a:lnSpc>
                  <a:spcPts val="4438"/>
                </a:lnSpc>
                <a:spcBef>
                  <a:spcPct val="0"/>
                </a:spcBef>
              </a:pPr>
              <a:r>
                <a:rPr lang="en-US" sz="3170" strike="noStrike" u="none">
                  <a:solidFill>
                    <a:srgbClr val="FFFFFF"/>
                  </a:solidFill>
                  <a:latin typeface="Canva Sans"/>
                  <a:ea typeface="Canva Sans"/>
                  <a:cs typeface="Canva Sans"/>
                  <a:sym typeface="Canva Sans"/>
                </a:rPr>
                <a:t> Total Complexity = O(Operations) * O(Cost per Operation)</a:t>
              </a:r>
            </a:p>
            <a:p>
              <a:pPr algn="l" marL="0" indent="0" lvl="0">
                <a:lnSpc>
                  <a:spcPts val="4438"/>
                </a:lnSpc>
                <a:spcBef>
                  <a:spcPct val="0"/>
                </a:spcBef>
              </a:pPr>
              <a:r>
                <a:rPr lang="en-US" sz="3170" strike="noStrike" u="none">
                  <a:solidFill>
                    <a:srgbClr val="FFFFFF"/>
                  </a:solidFill>
                  <a:latin typeface="Canva Sans"/>
                  <a:ea typeface="Canva Sans"/>
                  <a:cs typeface="Canva Sans"/>
                  <a:sym typeface="Canva Sans"/>
                </a:rPr>
                <a:t>                                        O(n log n) = O(n)*O(log n)</a:t>
              </a:r>
            </a:p>
            <a:p>
              <a:pPr algn="l" marL="0" indent="0" lvl="0">
                <a:lnSpc>
                  <a:spcPts val="4438"/>
                </a:lnSpc>
                <a:spcBef>
                  <a:spcPct val="0"/>
                </a:spcBef>
              </a:pPr>
              <a:r>
                <a:rPr lang="en-US" sz="3170" strike="noStrike" u="none">
                  <a:solidFill>
                    <a:srgbClr val="FFFFFF"/>
                  </a:solidFill>
                  <a:latin typeface="Canva Sans"/>
                  <a:ea typeface="Canva Sans"/>
                  <a:cs typeface="Canva Sans"/>
                  <a:sym typeface="Canva Sans"/>
                </a:rPr>
                <a:t>This combination makes Fortune's Algorithm achieve the optimal time complexity of O(n log n)for constructing Voronoi Diagrams.</a:t>
              </a:r>
            </a:p>
            <a:p>
              <a:pPr algn="l" marL="0" indent="0" lvl="0">
                <a:lnSpc>
                  <a:spcPts val="6398"/>
                </a:lnSpc>
                <a:spcBef>
                  <a:spcPct val="0"/>
                </a:spcBef>
              </a:pPr>
            </a:p>
          </p:txBody>
        </p:sp>
      </p:grpSp>
      <p:sp>
        <p:nvSpPr>
          <p:cNvPr name="Freeform 5" id="5"/>
          <p:cNvSpPr/>
          <p:nvPr/>
        </p:nvSpPr>
        <p:spPr>
          <a:xfrm flipH="false" flipV="false" rot="0">
            <a:off x="5660279" y="719174"/>
            <a:ext cx="6967442" cy="4424326"/>
          </a:xfrm>
          <a:custGeom>
            <a:avLst/>
            <a:gdLst/>
            <a:ahLst/>
            <a:cxnLst/>
            <a:rect r="r" b="b" t="t" l="l"/>
            <a:pathLst>
              <a:path h="4424326" w="6967442">
                <a:moveTo>
                  <a:pt x="0" y="0"/>
                </a:moveTo>
                <a:lnTo>
                  <a:pt x="6967442" y="0"/>
                </a:lnTo>
                <a:lnTo>
                  <a:pt x="6967442" y="4424326"/>
                </a:lnTo>
                <a:lnTo>
                  <a:pt x="0" y="4424326"/>
                </a:lnTo>
                <a:lnTo>
                  <a:pt x="0" y="0"/>
                </a:lnTo>
                <a:close/>
              </a:path>
            </a:pathLst>
          </a:custGeom>
          <a:blipFill>
            <a:blip r:embed="rId2"/>
            <a:stretch>
              <a:fillRect l="0" t="0" r="0" b="0"/>
            </a:stretch>
          </a:blipFill>
        </p:spPr>
      </p:sp>
      <p:sp>
        <p:nvSpPr>
          <p:cNvPr name="Freeform 6" id="6"/>
          <p:cNvSpPr/>
          <p:nvPr/>
        </p:nvSpPr>
        <p:spPr>
          <a:xfrm flipH="false" flipV="false" rot="-3117037">
            <a:off x="16202998" y="7952721"/>
            <a:ext cx="2112604" cy="1859092"/>
          </a:xfrm>
          <a:custGeom>
            <a:avLst/>
            <a:gdLst/>
            <a:ahLst/>
            <a:cxnLst/>
            <a:rect r="r" b="b" t="t" l="l"/>
            <a:pathLst>
              <a:path h="1859092" w="2112604">
                <a:moveTo>
                  <a:pt x="0" y="0"/>
                </a:moveTo>
                <a:lnTo>
                  <a:pt x="2112604" y="0"/>
                </a:lnTo>
                <a:lnTo>
                  <a:pt x="2112604" y="1859092"/>
                </a:lnTo>
                <a:lnTo>
                  <a:pt x="0" y="185909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Tree>
  </p:cSld>
  <p:clrMapOvr>
    <a:masterClrMapping/>
  </p:clrMapOvr>
</p:sld>
</file>

<file path=ppt/slides/slide44.xml><?xml version="1.0" encoding="utf-8"?>
<p:sld xmlns:p="http://schemas.openxmlformats.org/presentationml/2006/main" xmlns:a="http://schemas.openxmlformats.org/drawingml/2006/main" xmlns:r="http://schemas.openxmlformats.org/officeDocument/2006/relationships">
  <p:cSld>
    <p:bg>
      <p:bgPr>
        <a:solidFill>
          <a:srgbClr val="1E1E3F"/>
        </a:solidFill>
      </p:bgPr>
    </p:bg>
    <p:spTree>
      <p:nvGrpSpPr>
        <p:cNvPr id="1" name=""/>
        <p:cNvGrpSpPr/>
        <p:nvPr/>
      </p:nvGrpSpPr>
      <p:grpSpPr>
        <a:xfrm>
          <a:off x="0" y="0"/>
          <a:ext cx="0" cy="0"/>
          <a:chOff x="0" y="0"/>
          <a:chExt cx="0" cy="0"/>
        </a:xfrm>
      </p:grpSpPr>
      <p:grpSp>
        <p:nvGrpSpPr>
          <p:cNvPr name="Group 2" id="2"/>
          <p:cNvGrpSpPr/>
          <p:nvPr/>
        </p:nvGrpSpPr>
        <p:grpSpPr>
          <a:xfrm rot="0">
            <a:off x="666750" y="505651"/>
            <a:ext cx="16954500" cy="8953500"/>
            <a:chOff x="0" y="0"/>
            <a:chExt cx="4465383" cy="2358123"/>
          </a:xfrm>
        </p:grpSpPr>
        <p:sp>
          <p:nvSpPr>
            <p:cNvPr name="Freeform 3" id="3"/>
            <p:cNvSpPr/>
            <p:nvPr/>
          </p:nvSpPr>
          <p:spPr>
            <a:xfrm flipH="false" flipV="false" rot="0">
              <a:off x="0" y="0"/>
              <a:ext cx="4465383" cy="2358124"/>
            </a:xfrm>
            <a:custGeom>
              <a:avLst/>
              <a:gdLst/>
              <a:ahLst/>
              <a:cxnLst/>
              <a:rect r="r" b="b" t="t" l="l"/>
              <a:pathLst>
                <a:path h="2358124" w="4465383">
                  <a:moveTo>
                    <a:pt x="20548" y="0"/>
                  </a:moveTo>
                  <a:lnTo>
                    <a:pt x="4444835" y="0"/>
                  </a:lnTo>
                  <a:cubicBezTo>
                    <a:pt x="4456183" y="0"/>
                    <a:pt x="4465383" y="9200"/>
                    <a:pt x="4465383" y="20548"/>
                  </a:cubicBezTo>
                  <a:lnTo>
                    <a:pt x="4465383" y="2337575"/>
                  </a:lnTo>
                  <a:cubicBezTo>
                    <a:pt x="4465383" y="2348924"/>
                    <a:pt x="4456183" y="2358124"/>
                    <a:pt x="4444835" y="2358124"/>
                  </a:cubicBezTo>
                  <a:lnTo>
                    <a:pt x="20548" y="2358124"/>
                  </a:lnTo>
                  <a:cubicBezTo>
                    <a:pt x="9200" y="2358124"/>
                    <a:pt x="0" y="2348924"/>
                    <a:pt x="0" y="2337575"/>
                  </a:cubicBezTo>
                  <a:lnTo>
                    <a:pt x="0" y="20548"/>
                  </a:lnTo>
                  <a:cubicBezTo>
                    <a:pt x="0" y="9200"/>
                    <a:pt x="9200" y="0"/>
                    <a:pt x="20548" y="0"/>
                  </a:cubicBezTo>
                  <a:close/>
                </a:path>
              </a:pathLst>
            </a:custGeom>
            <a:solidFill>
              <a:srgbClr val="4F5AAF"/>
            </a:solidFill>
            <a:ln cap="rnd">
              <a:noFill/>
              <a:prstDash val="solid"/>
              <a:round/>
            </a:ln>
          </p:spPr>
        </p:sp>
        <p:sp>
          <p:nvSpPr>
            <p:cNvPr name="TextBox 4" id="4"/>
            <p:cNvSpPr txBox="true"/>
            <p:nvPr/>
          </p:nvSpPr>
          <p:spPr>
            <a:xfrm>
              <a:off x="0" y="-95250"/>
              <a:ext cx="4465383" cy="2453373"/>
            </a:xfrm>
            <a:prstGeom prst="rect">
              <a:avLst/>
            </a:prstGeom>
          </p:spPr>
          <p:txBody>
            <a:bodyPr anchor="t" rtlCol="false" tIns="50800" lIns="50800" bIns="50800" rIns="50800"/>
            <a:lstStyle/>
            <a:p>
              <a:pPr algn="l" marL="0" indent="0" lvl="0">
                <a:lnSpc>
                  <a:spcPts val="7098"/>
                </a:lnSpc>
                <a:spcBef>
                  <a:spcPct val="0"/>
                </a:spcBef>
              </a:pPr>
              <a:r>
                <a:rPr lang="en-US" sz="5070" strike="noStrike" u="none">
                  <a:solidFill>
                    <a:srgbClr val="FF5757"/>
                  </a:solidFill>
                  <a:latin typeface="Playfair Display SC"/>
                  <a:ea typeface="Playfair Display SC"/>
                  <a:cs typeface="Playfair Display SC"/>
                  <a:sym typeface="Playfair Display SC"/>
                </a:rPr>
                <a:t>Why Fortune’s Algorithm is the Best Fortune’s Algorithm is superior both theoretically and practically because it:</a:t>
              </a:r>
            </a:p>
            <a:p>
              <a:pPr algn="l" marL="0" indent="0" lvl="0">
                <a:lnSpc>
                  <a:spcPts val="6118"/>
                </a:lnSpc>
                <a:spcBef>
                  <a:spcPct val="0"/>
                </a:spcBef>
              </a:pPr>
            </a:p>
            <a:p>
              <a:pPr algn="l" marL="0" indent="0" lvl="0">
                <a:lnSpc>
                  <a:spcPts val="5138"/>
                </a:lnSpc>
                <a:spcBef>
                  <a:spcPct val="0"/>
                </a:spcBef>
              </a:pPr>
              <a:r>
                <a:rPr lang="en-US" sz="3670" strike="noStrike" u="none">
                  <a:solidFill>
                    <a:srgbClr val="FFFFFF"/>
                  </a:solidFill>
                  <a:latin typeface="Canva Sans"/>
                  <a:ea typeface="Canva Sans"/>
                  <a:cs typeface="Canva Sans"/>
                  <a:sym typeface="Canva Sans"/>
                </a:rPr>
                <a:t> ✔ Uses a Sweep Line technique </a:t>
              </a:r>
            </a:p>
            <a:p>
              <a:pPr algn="l" marL="0" indent="0" lvl="0">
                <a:lnSpc>
                  <a:spcPts val="5138"/>
                </a:lnSpc>
                <a:spcBef>
                  <a:spcPct val="0"/>
                </a:spcBef>
              </a:pPr>
              <a:r>
                <a:rPr lang="en-US" sz="3670" strike="noStrike" u="none">
                  <a:solidFill>
                    <a:srgbClr val="FFFFFF"/>
                  </a:solidFill>
                  <a:latin typeface="Canva Sans"/>
                  <a:ea typeface="Canva Sans"/>
                  <a:cs typeface="Canva Sans"/>
                  <a:sym typeface="Canva Sans"/>
                </a:rPr>
                <a:t>✔ Avoids expensive geometric operations </a:t>
              </a:r>
            </a:p>
            <a:p>
              <a:pPr algn="l" marL="0" indent="0" lvl="0">
                <a:lnSpc>
                  <a:spcPts val="5138"/>
                </a:lnSpc>
                <a:spcBef>
                  <a:spcPct val="0"/>
                </a:spcBef>
              </a:pPr>
              <a:r>
                <a:rPr lang="en-US" sz="3670" strike="noStrike" u="none">
                  <a:solidFill>
                    <a:srgbClr val="FFFFFF"/>
                  </a:solidFill>
                  <a:latin typeface="Canva Sans"/>
                  <a:ea typeface="Canva Sans"/>
                  <a:cs typeface="Canva Sans"/>
                  <a:sym typeface="Canva Sans"/>
                </a:rPr>
                <a:t>✔ Handles events efficiently using well-structured data </a:t>
              </a:r>
            </a:p>
            <a:p>
              <a:pPr algn="l" marL="0" indent="0" lvl="0">
                <a:lnSpc>
                  <a:spcPts val="5138"/>
                </a:lnSpc>
                <a:spcBef>
                  <a:spcPct val="0"/>
                </a:spcBef>
              </a:pPr>
              <a:r>
                <a:rPr lang="en-US" sz="3670" strike="noStrike" u="none">
                  <a:solidFill>
                    <a:srgbClr val="FFFFFF"/>
                  </a:solidFill>
                  <a:latin typeface="Canva Sans"/>
                  <a:ea typeface="Canva Sans"/>
                  <a:cs typeface="Canva Sans"/>
                  <a:sym typeface="Canva Sans"/>
                </a:rPr>
                <a:t>✔ Achieves the optimal Time Complexity which is the lowest possible time for Voronoi construction.</a:t>
              </a:r>
            </a:p>
            <a:p>
              <a:pPr algn="l" marL="0" indent="0" lvl="0">
                <a:lnSpc>
                  <a:spcPts val="5138"/>
                </a:lnSpc>
                <a:spcBef>
                  <a:spcPct val="0"/>
                </a:spcBef>
              </a:pPr>
            </a:p>
          </p:txBody>
        </p:sp>
      </p:grpSp>
      <p:sp>
        <p:nvSpPr>
          <p:cNvPr name="Freeform 5" id="5"/>
          <p:cNvSpPr/>
          <p:nvPr/>
        </p:nvSpPr>
        <p:spPr>
          <a:xfrm flipH="false" flipV="false" rot="-3117037">
            <a:off x="16202998" y="7818820"/>
            <a:ext cx="2112604" cy="1859092"/>
          </a:xfrm>
          <a:custGeom>
            <a:avLst/>
            <a:gdLst/>
            <a:ahLst/>
            <a:cxnLst/>
            <a:rect r="r" b="b" t="t" l="l"/>
            <a:pathLst>
              <a:path h="1859092" w="2112604">
                <a:moveTo>
                  <a:pt x="0" y="0"/>
                </a:moveTo>
                <a:lnTo>
                  <a:pt x="2112604" y="0"/>
                </a:lnTo>
                <a:lnTo>
                  <a:pt x="2112604" y="1859092"/>
                </a:lnTo>
                <a:lnTo>
                  <a:pt x="0" y="185909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Tree>
  </p:cSld>
  <p:clrMapOvr>
    <a:masterClrMapping/>
  </p:clrMapOvr>
</p:sld>
</file>

<file path=ppt/slides/slide45.xml><?xml version="1.0" encoding="utf-8"?>
<p:sld xmlns:p="http://schemas.openxmlformats.org/presentationml/2006/main" xmlns:a="http://schemas.openxmlformats.org/drawingml/2006/main" xmlns:r="http://schemas.openxmlformats.org/officeDocument/2006/relationships">
  <p:cSld>
    <p:bg>
      <p:bgPr>
        <a:solidFill>
          <a:srgbClr val="1E1E3F"/>
        </a:solidFill>
      </p:bgPr>
    </p:bg>
    <p:spTree>
      <p:nvGrpSpPr>
        <p:cNvPr id="1" name=""/>
        <p:cNvGrpSpPr/>
        <p:nvPr/>
      </p:nvGrpSpPr>
      <p:grpSpPr>
        <a:xfrm>
          <a:off x="0" y="0"/>
          <a:ext cx="0" cy="0"/>
          <a:chOff x="0" y="0"/>
          <a:chExt cx="0" cy="0"/>
        </a:xfrm>
      </p:grpSpPr>
      <p:grpSp>
        <p:nvGrpSpPr>
          <p:cNvPr name="Group 2" id="2"/>
          <p:cNvGrpSpPr/>
          <p:nvPr/>
        </p:nvGrpSpPr>
        <p:grpSpPr>
          <a:xfrm rot="0">
            <a:off x="666750" y="666750"/>
            <a:ext cx="16954500" cy="8953500"/>
            <a:chOff x="0" y="0"/>
            <a:chExt cx="4465383" cy="2358123"/>
          </a:xfrm>
        </p:grpSpPr>
        <p:sp>
          <p:nvSpPr>
            <p:cNvPr name="Freeform 3" id="3"/>
            <p:cNvSpPr/>
            <p:nvPr/>
          </p:nvSpPr>
          <p:spPr>
            <a:xfrm flipH="false" flipV="false" rot="0">
              <a:off x="0" y="0"/>
              <a:ext cx="4465383" cy="2358124"/>
            </a:xfrm>
            <a:custGeom>
              <a:avLst/>
              <a:gdLst/>
              <a:ahLst/>
              <a:cxnLst/>
              <a:rect r="r" b="b" t="t" l="l"/>
              <a:pathLst>
                <a:path h="2358124" w="4465383">
                  <a:moveTo>
                    <a:pt x="20548" y="0"/>
                  </a:moveTo>
                  <a:lnTo>
                    <a:pt x="4444835" y="0"/>
                  </a:lnTo>
                  <a:cubicBezTo>
                    <a:pt x="4456183" y="0"/>
                    <a:pt x="4465383" y="9200"/>
                    <a:pt x="4465383" y="20548"/>
                  </a:cubicBezTo>
                  <a:lnTo>
                    <a:pt x="4465383" y="2337575"/>
                  </a:lnTo>
                  <a:cubicBezTo>
                    <a:pt x="4465383" y="2348924"/>
                    <a:pt x="4456183" y="2358124"/>
                    <a:pt x="4444835" y="2358124"/>
                  </a:cubicBezTo>
                  <a:lnTo>
                    <a:pt x="20548" y="2358124"/>
                  </a:lnTo>
                  <a:cubicBezTo>
                    <a:pt x="9200" y="2358124"/>
                    <a:pt x="0" y="2348924"/>
                    <a:pt x="0" y="2337575"/>
                  </a:cubicBezTo>
                  <a:lnTo>
                    <a:pt x="0" y="20548"/>
                  </a:lnTo>
                  <a:cubicBezTo>
                    <a:pt x="0" y="9200"/>
                    <a:pt x="9200" y="0"/>
                    <a:pt x="20548" y="0"/>
                  </a:cubicBezTo>
                  <a:close/>
                </a:path>
              </a:pathLst>
            </a:custGeom>
            <a:solidFill>
              <a:srgbClr val="4F5AAF"/>
            </a:solidFill>
            <a:ln cap="rnd">
              <a:noFill/>
              <a:prstDash val="solid"/>
              <a:round/>
            </a:ln>
          </p:spPr>
        </p:sp>
        <p:sp>
          <p:nvSpPr>
            <p:cNvPr name="TextBox 4" id="4"/>
            <p:cNvSpPr txBox="true"/>
            <p:nvPr/>
          </p:nvSpPr>
          <p:spPr>
            <a:xfrm>
              <a:off x="0" y="-57150"/>
              <a:ext cx="4465383" cy="2415273"/>
            </a:xfrm>
            <a:prstGeom prst="rect">
              <a:avLst/>
            </a:prstGeom>
          </p:spPr>
          <p:txBody>
            <a:bodyPr anchor="ctr" rtlCol="false" tIns="50800" lIns="50800" bIns="50800" rIns="50800"/>
            <a:lstStyle/>
            <a:p>
              <a:pPr algn="ctr" marL="0" indent="0" lvl="0">
                <a:lnSpc>
                  <a:spcPts val="3359"/>
                </a:lnSpc>
                <a:spcBef>
                  <a:spcPct val="0"/>
                </a:spcBef>
              </a:pPr>
            </a:p>
          </p:txBody>
        </p:sp>
      </p:grpSp>
      <p:sp>
        <p:nvSpPr>
          <p:cNvPr name="Freeform 5" id="5"/>
          <p:cNvSpPr/>
          <p:nvPr/>
        </p:nvSpPr>
        <p:spPr>
          <a:xfrm flipH="false" flipV="false" rot="-3117037">
            <a:off x="16099474" y="7952721"/>
            <a:ext cx="2112604" cy="1859092"/>
          </a:xfrm>
          <a:custGeom>
            <a:avLst/>
            <a:gdLst/>
            <a:ahLst/>
            <a:cxnLst/>
            <a:rect r="r" b="b" t="t" l="l"/>
            <a:pathLst>
              <a:path h="1859092" w="2112604">
                <a:moveTo>
                  <a:pt x="0" y="0"/>
                </a:moveTo>
                <a:lnTo>
                  <a:pt x="2112605" y="0"/>
                </a:lnTo>
                <a:lnTo>
                  <a:pt x="2112605" y="1859092"/>
                </a:lnTo>
                <a:lnTo>
                  <a:pt x="0" y="185909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grpSp>
        <p:nvGrpSpPr>
          <p:cNvPr name="Group 6" id="6"/>
          <p:cNvGrpSpPr/>
          <p:nvPr/>
        </p:nvGrpSpPr>
        <p:grpSpPr>
          <a:xfrm rot="0">
            <a:off x="1434569" y="2794292"/>
            <a:ext cx="14699626" cy="1019091"/>
            <a:chOff x="0" y="0"/>
            <a:chExt cx="19599501" cy="1358788"/>
          </a:xfrm>
        </p:grpSpPr>
        <p:sp>
          <p:nvSpPr>
            <p:cNvPr name="TextBox 7" id="7"/>
            <p:cNvSpPr txBox="true"/>
            <p:nvPr/>
          </p:nvSpPr>
          <p:spPr>
            <a:xfrm rot="0">
              <a:off x="0" y="-9525"/>
              <a:ext cx="19599501" cy="517525"/>
            </a:xfrm>
            <a:prstGeom prst="rect">
              <a:avLst/>
            </a:prstGeom>
          </p:spPr>
          <p:txBody>
            <a:bodyPr anchor="t" rtlCol="false" tIns="0" lIns="0" bIns="0" rIns="0">
              <a:spAutoFit/>
            </a:bodyPr>
            <a:lstStyle/>
            <a:p>
              <a:pPr algn="l" marL="0" indent="0" lvl="0">
                <a:lnSpc>
                  <a:spcPts val="3000"/>
                </a:lnSpc>
                <a:spcBef>
                  <a:spcPct val="0"/>
                </a:spcBef>
              </a:pPr>
            </a:p>
          </p:txBody>
        </p:sp>
        <p:sp>
          <p:nvSpPr>
            <p:cNvPr name="TextBox 8" id="8"/>
            <p:cNvSpPr txBox="true"/>
            <p:nvPr/>
          </p:nvSpPr>
          <p:spPr>
            <a:xfrm rot="0">
              <a:off x="0" y="811629"/>
              <a:ext cx="15344253" cy="547159"/>
            </a:xfrm>
            <a:prstGeom prst="rect">
              <a:avLst/>
            </a:prstGeom>
          </p:spPr>
          <p:txBody>
            <a:bodyPr anchor="t" rtlCol="false" tIns="0" lIns="0" bIns="0" rIns="0">
              <a:spAutoFit/>
            </a:bodyPr>
            <a:lstStyle/>
            <a:p>
              <a:pPr algn="l" marL="0" indent="0" lvl="0">
                <a:lnSpc>
                  <a:spcPts val="3499"/>
                </a:lnSpc>
              </a:pPr>
            </a:p>
          </p:txBody>
        </p:sp>
      </p:grpSp>
      <p:grpSp>
        <p:nvGrpSpPr>
          <p:cNvPr name="Group 9" id="9"/>
          <p:cNvGrpSpPr/>
          <p:nvPr/>
        </p:nvGrpSpPr>
        <p:grpSpPr>
          <a:xfrm rot="0">
            <a:off x="1614741" y="4082342"/>
            <a:ext cx="15058518" cy="3170067"/>
            <a:chOff x="0" y="0"/>
            <a:chExt cx="20078024" cy="4226756"/>
          </a:xfrm>
        </p:grpSpPr>
        <p:sp>
          <p:nvSpPr>
            <p:cNvPr name="TextBox 10" id="10"/>
            <p:cNvSpPr txBox="true"/>
            <p:nvPr/>
          </p:nvSpPr>
          <p:spPr>
            <a:xfrm rot="0">
              <a:off x="0" y="-66675"/>
              <a:ext cx="20078024" cy="2753050"/>
            </a:xfrm>
            <a:prstGeom prst="rect">
              <a:avLst/>
            </a:prstGeom>
          </p:spPr>
          <p:txBody>
            <a:bodyPr anchor="t" rtlCol="false" tIns="0" lIns="0" bIns="0" rIns="0">
              <a:spAutoFit/>
            </a:bodyPr>
            <a:lstStyle/>
            <a:p>
              <a:pPr algn="ctr" marL="0" indent="0" lvl="0">
                <a:lnSpc>
                  <a:spcPts val="8262"/>
                </a:lnSpc>
              </a:pPr>
              <a:r>
                <a:rPr lang="en-US" sz="6355" spc="-190">
                  <a:solidFill>
                    <a:srgbClr val="FFFFFF"/>
                  </a:solidFill>
                  <a:latin typeface="Georgia Pro Condensed"/>
                  <a:ea typeface="Georgia Pro Condensed"/>
                  <a:cs typeface="Georgia Pro Condensed"/>
                  <a:sym typeface="Georgia Pro Condensed"/>
                </a:rPr>
                <a:t>FORTUNE’S PLANE SWEEP IMPLEMENTATION</a:t>
              </a:r>
              <a:r>
                <a:rPr lang="en-US" sz="6355" spc="-190">
                  <a:solidFill>
                    <a:srgbClr val="FFFFFF"/>
                  </a:solidFill>
                  <a:latin typeface="Georgia Pro Condensed"/>
                  <a:ea typeface="Georgia Pro Condensed"/>
                  <a:cs typeface="Georgia Pro Condensed"/>
                  <a:sym typeface="Georgia Pro Condensed"/>
                </a:rPr>
                <a:t>.</a:t>
              </a:r>
            </a:p>
          </p:txBody>
        </p:sp>
        <p:sp>
          <p:nvSpPr>
            <p:cNvPr name="TextBox 11" id="11"/>
            <p:cNvSpPr txBox="true"/>
            <p:nvPr/>
          </p:nvSpPr>
          <p:spPr>
            <a:xfrm rot="0">
              <a:off x="0" y="3137708"/>
              <a:ext cx="20078024" cy="413118"/>
            </a:xfrm>
            <a:prstGeom prst="rect">
              <a:avLst/>
            </a:prstGeom>
          </p:spPr>
          <p:txBody>
            <a:bodyPr anchor="t" rtlCol="false" tIns="0" lIns="0" bIns="0" rIns="0">
              <a:spAutoFit/>
            </a:bodyPr>
            <a:lstStyle/>
            <a:p>
              <a:pPr algn="l" marL="0" indent="0" lvl="0">
                <a:lnSpc>
                  <a:spcPts val="2383"/>
                </a:lnSpc>
                <a:spcBef>
                  <a:spcPct val="0"/>
                </a:spcBef>
              </a:pPr>
            </a:p>
          </p:txBody>
        </p:sp>
        <p:sp>
          <p:nvSpPr>
            <p:cNvPr name="TextBox 12" id="12"/>
            <p:cNvSpPr txBox="true"/>
            <p:nvPr/>
          </p:nvSpPr>
          <p:spPr>
            <a:xfrm rot="0">
              <a:off x="0" y="3782264"/>
              <a:ext cx="15718884" cy="444492"/>
            </a:xfrm>
            <a:prstGeom prst="rect">
              <a:avLst/>
            </a:prstGeom>
          </p:spPr>
          <p:txBody>
            <a:bodyPr anchor="t" rtlCol="false" tIns="0" lIns="0" bIns="0" rIns="0">
              <a:spAutoFit/>
            </a:bodyPr>
            <a:lstStyle/>
            <a:p>
              <a:pPr algn="l" marL="0" indent="0" lvl="0">
                <a:lnSpc>
                  <a:spcPts val="2780"/>
                </a:lnSpc>
              </a:pPr>
            </a:p>
          </p:txBody>
        </p:sp>
      </p:grpSp>
    </p:spTree>
  </p:cSld>
  <p:clrMapOvr>
    <a:masterClrMapping/>
  </p:clrMapOvr>
</p:sld>
</file>

<file path=ppt/slides/slide46.xml><?xml version="1.0" encoding="utf-8"?>
<p:sld xmlns:p="http://schemas.openxmlformats.org/presentationml/2006/main" xmlns:a="http://schemas.openxmlformats.org/drawingml/2006/main" xmlns:r="http://schemas.openxmlformats.org/officeDocument/2006/relationships">
  <p:cSld>
    <p:bg>
      <p:bgPr>
        <a:solidFill>
          <a:srgbClr val="1E1E3F"/>
        </a:solidFill>
      </p:bgPr>
    </p:bg>
    <p:spTree>
      <p:nvGrpSpPr>
        <p:cNvPr id="1" name=""/>
        <p:cNvGrpSpPr/>
        <p:nvPr/>
      </p:nvGrpSpPr>
      <p:grpSpPr>
        <a:xfrm>
          <a:off x="0" y="0"/>
          <a:ext cx="0" cy="0"/>
          <a:chOff x="0" y="0"/>
          <a:chExt cx="0" cy="0"/>
        </a:xfrm>
      </p:grpSpPr>
      <p:grpSp>
        <p:nvGrpSpPr>
          <p:cNvPr name="Group 2" id="2"/>
          <p:cNvGrpSpPr/>
          <p:nvPr/>
        </p:nvGrpSpPr>
        <p:grpSpPr>
          <a:xfrm rot="0">
            <a:off x="666750" y="666750"/>
            <a:ext cx="16954500" cy="8953500"/>
            <a:chOff x="0" y="0"/>
            <a:chExt cx="4465383" cy="2358123"/>
          </a:xfrm>
        </p:grpSpPr>
        <p:sp>
          <p:nvSpPr>
            <p:cNvPr name="Freeform 3" id="3"/>
            <p:cNvSpPr/>
            <p:nvPr/>
          </p:nvSpPr>
          <p:spPr>
            <a:xfrm flipH="false" flipV="false" rot="0">
              <a:off x="0" y="0"/>
              <a:ext cx="4465383" cy="2358124"/>
            </a:xfrm>
            <a:custGeom>
              <a:avLst/>
              <a:gdLst/>
              <a:ahLst/>
              <a:cxnLst/>
              <a:rect r="r" b="b" t="t" l="l"/>
              <a:pathLst>
                <a:path h="2358124" w="4465383">
                  <a:moveTo>
                    <a:pt x="20548" y="0"/>
                  </a:moveTo>
                  <a:lnTo>
                    <a:pt x="4444835" y="0"/>
                  </a:lnTo>
                  <a:cubicBezTo>
                    <a:pt x="4456183" y="0"/>
                    <a:pt x="4465383" y="9200"/>
                    <a:pt x="4465383" y="20548"/>
                  </a:cubicBezTo>
                  <a:lnTo>
                    <a:pt x="4465383" y="2337575"/>
                  </a:lnTo>
                  <a:cubicBezTo>
                    <a:pt x="4465383" y="2348924"/>
                    <a:pt x="4456183" y="2358124"/>
                    <a:pt x="4444835" y="2358124"/>
                  </a:cubicBezTo>
                  <a:lnTo>
                    <a:pt x="20548" y="2358124"/>
                  </a:lnTo>
                  <a:cubicBezTo>
                    <a:pt x="9200" y="2358124"/>
                    <a:pt x="0" y="2348924"/>
                    <a:pt x="0" y="2337575"/>
                  </a:cubicBezTo>
                  <a:lnTo>
                    <a:pt x="0" y="20548"/>
                  </a:lnTo>
                  <a:cubicBezTo>
                    <a:pt x="0" y="9200"/>
                    <a:pt x="9200" y="0"/>
                    <a:pt x="20548" y="0"/>
                  </a:cubicBezTo>
                  <a:close/>
                </a:path>
              </a:pathLst>
            </a:custGeom>
            <a:solidFill>
              <a:srgbClr val="4F5AAF"/>
            </a:solidFill>
            <a:ln cap="rnd">
              <a:noFill/>
              <a:prstDash val="solid"/>
              <a:round/>
            </a:ln>
          </p:spPr>
        </p:sp>
        <p:sp>
          <p:nvSpPr>
            <p:cNvPr name="TextBox 4" id="4"/>
            <p:cNvSpPr txBox="true"/>
            <p:nvPr/>
          </p:nvSpPr>
          <p:spPr>
            <a:xfrm>
              <a:off x="0" y="-57150"/>
              <a:ext cx="4465383" cy="2415273"/>
            </a:xfrm>
            <a:prstGeom prst="rect">
              <a:avLst/>
            </a:prstGeom>
          </p:spPr>
          <p:txBody>
            <a:bodyPr anchor="ctr" rtlCol="false" tIns="50800" lIns="50800" bIns="50800" rIns="50800"/>
            <a:lstStyle/>
            <a:p>
              <a:pPr algn="ctr" marL="0" indent="0" lvl="0">
                <a:lnSpc>
                  <a:spcPts val="3359"/>
                </a:lnSpc>
                <a:spcBef>
                  <a:spcPct val="0"/>
                </a:spcBef>
              </a:pPr>
            </a:p>
          </p:txBody>
        </p:sp>
      </p:grpSp>
      <p:sp>
        <p:nvSpPr>
          <p:cNvPr name="Freeform 5" id="5"/>
          <p:cNvSpPr/>
          <p:nvPr/>
        </p:nvSpPr>
        <p:spPr>
          <a:xfrm flipH="false" flipV="false" rot="-3117037">
            <a:off x="16099474" y="7952721"/>
            <a:ext cx="2112604" cy="1859092"/>
          </a:xfrm>
          <a:custGeom>
            <a:avLst/>
            <a:gdLst/>
            <a:ahLst/>
            <a:cxnLst/>
            <a:rect r="r" b="b" t="t" l="l"/>
            <a:pathLst>
              <a:path h="1859092" w="2112604">
                <a:moveTo>
                  <a:pt x="0" y="0"/>
                </a:moveTo>
                <a:lnTo>
                  <a:pt x="2112605" y="0"/>
                </a:lnTo>
                <a:lnTo>
                  <a:pt x="2112605" y="1859092"/>
                </a:lnTo>
                <a:lnTo>
                  <a:pt x="0" y="185909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6" id="6"/>
          <p:cNvSpPr/>
          <p:nvPr/>
        </p:nvSpPr>
        <p:spPr>
          <a:xfrm flipH="false" flipV="false" rot="0">
            <a:off x="11061227" y="1407321"/>
            <a:ext cx="5700478" cy="7158043"/>
          </a:xfrm>
          <a:custGeom>
            <a:avLst/>
            <a:gdLst/>
            <a:ahLst/>
            <a:cxnLst/>
            <a:rect r="r" b="b" t="t" l="l"/>
            <a:pathLst>
              <a:path h="7158043" w="5700478">
                <a:moveTo>
                  <a:pt x="0" y="0"/>
                </a:moveTo>
                <a:lnTo>
                  <a:pt x="5700478" y="0"/>
                </a:lnTo>
                <a:lnTo>
                  <a:pt x="5700478" y="7158043"/>
                </a:lnTo>
                <a:lnTo>
                  <a:pt x="0" y="7158043"/>
                </a:lnTo>
                <a:lnTo>
                  <a:pt x="0" y="0"/>
                </a:lnTo>
                <a:close/>
              </a:path>
            </a:pathLst>
          </a:custGeom>
          <a:blipFill>
            <a:blip r:embed="rId4"/>
            <a:stretch>
              <a:fillRect l="0" t="0" r="0" b="0"/>
            </a:stretch>
          </a:blipFill>
        </p:spPr>
      </p:sp>
      <p:grpSp>
        <p:nvGrpSpPr>
          <p:cNvPr name="Group 7" id="7"/>
          <p:cNvGrpSpPr/>
          <p:nvPr/>
        </p:nvGrpSpPr>
        <p:grpSpPr>
          <a:xfrm rot="0">
            <a:off x="1434569" y="2794292"/>
            <a:ext cx="14699626" cy="1019091"/>
            <a:chOff x="0" y="0"/>
            <a:chExt cx="19599501" cy="1358788"/>
          </a:xfrm>
        </p:grpSpPr>
        <p:sp>
          <p:nvSpPr>
            <p:cNvPr name="TextBox 8" id="8"/>
            <p:cNvSpPr txBox="true"/>
            <p:nvPr/>
          </p:nvSpPr>
          <p:spPr>
            <a:xfrm rot="0">
              <a:off x="0" y="-9525"/>
              <a:ext cx="19599501" cy="517525"/>
            </a:xfrm>
            <a:prstGeom prst="rect">
              <a:avLst/>
            </a:prstGeom>
          </p:spPr>
          <p:txBody>
            <a:bodyPr anchor="t" rtlCol="false" tIns="0" lIns="0" bIns="0" rIns="0">
              <a:spAutoFit/>
            </a:bodyPr>
            <a:lstStyle/>
            <a:p>
              <a:pPr algn="l" marL="0" indent="0" lvl="0">
                <a:lnSpc>
                  <a:spcPts val="3000"/>
                </a:lnSpc>
                <a:spcBef>
                  <a:spcPct val="0"/>
                </a:spcBef>
              </a:pPr>
            </a:p>
          </p:txBody>
        </p:sp>
        <p:sp>
          <p:nvSpPr>
            <p:cNvPr name="TextBox 9" id="9"/>
            <p:cNvSpPr txBox="true"/>
            <p:nvPr/>
          </p:nvSpPr>
          <p:spPr>
            <a:xfrm rot="0">
              <a:off x="0" y="811629"/>
              <a:ext cx="15344253" cy="547159"/>
            </a:xfrm>
            <a:prstGeom prst="rect">
              <a:avLst/>
            </a:prstGeom>
          </p:spPr>
          <p:txBody>
            <a:bodyPr anchor="t" rtlCol="false" tIns="0" lIns="0" bIns="0" rIns="0">
              <a:spAutoFit/>
            </a:bodyPr>
            <a:lstStyle/>
            <a:p>
              <a:pPr algn="l" marL="0" indent="0" lvl="0">
                <a:lnSpc>
                  <a:spcPts val="3499"/>
                </a:lnSpc>
              </a:pPr>
            </a:p>
          </p:txBody>
        </p:sp>
      </p:grpSp>
      <p:grpSp>
        <p:nvGrpSpPr>
          <p:cNvPr name="Group 10" id="10"/>
          <p:cNvGrpSpPr/>
          <p:nvPr/>
        </p:nvGrpSpPr>
        <p:grpSpPr>
          <a:xfrm rot="0">
            <a:off x="2083059" y="2665199"/>
            <a:ext cx="15058518" cy="809642"/>
            <a:chOff x="0" y="0"/>
            <a:chExt cx="20078024" cy="1079522"/>
          </a:xfrm>
        </p:grpSpPr>
        <p:sp>
          <p:nvSpPr>
            <p:cNvPr name="TextBox 11" id="11"/>
            <p:cNvSpPr txBox="true"/>
            <p:nvPr/>
          </p:nvSpPr>
          <p:spPr>
            <a:xfrm rot="0">
              <a:off x="0" y="-9525"/>
              <a:ext cx="20078024" cy="413118"/>
            </a:xfrm>
            <a:prstGeom prst="rect">
              <a:avLst/>
            </a:prstGeom>
          </p:spPr>
          <p:txBody>
            <a:bodyPr anchor="t" rtlCol="false" tIns="0" lIns="0" bIns="0" rIns="0">
              <a:spAutoFit/>
            </a:bodyPr>
            <a:lstStyle/>
            <a:p>
              <a:pPr algn="l" marL="0" indent="0" lvl="0">
                <a:lnSpc>
                  <a:spcPts val="2383"/>
                </a:lnSpc>
                <a:spcBef>
                  <a:spcPct val="0"/>
                </a:spcBef>
              </a:pPr>
            </a:p>
          </p:txBody>
        </p:sp>
        <p:sp>
          <p:nvSpPr>
            <p:cNvPr name="TextBox 12" id="12"/>
            <p:cNvSpPr txBox="true"/>
            <p:nvPr/>
          </p:nvSpPr>
          <p:spPr>
            <a:xfrm rot="0">
              <a:off x="0" y="635031"/>
              <a:ext cx="15718884" cy="444492"/>
            </a:xfrm>
            <a:prstGeom prst="rect">
              <a:avLst/>
            </a:prstGeom>
          </p:spPr>
          <p:txBody>
            <a:bodyPr anchor="t" rtlCol="false" tIns="0" lIns="0" bIns="0" rIns="0">
              <a:spAutoFit/>
            </a:bodyPr>
            <a:lstStyle/>
            <a:p>
              <a:pPr algn="l" marL="0" indent="0" lvl="0">
                <a:lnSpc>
                  <a:spcPts val="2780"/>
                </a:lnSpc>
              </a:pPr>
            </a:p>
          </p:txBody>
        </p:sp>
      </p:grpSp>
      <p:sp>
        <p:nvSpPr>
          <p:cNvPr name="TextBox 13" id="13"/>
          <p:cNvSpPr txBox="true"/>
          <p:nvPr/>
        </p:nvSpPr>
        <p:spPr>
          <a:xfrm rot="0">
            <a:off x="1229860" y="1351801"/>
            <a:ext cx="9441333" cy="3360238"/>
          </a:xfrm>
          <a:prstGeom prst="rect">
            <a:avLst/>
          </a:prstGeom>
        </p:spPr>
        <p:txBody>
          <a:bodyPr anchor="t" rtlCol="false" tIns="0" lIns="0" bIns="0" rIns="0">
            <a:spAutoFit/>
          </a:bodyPr>
          <a:lstStyle/>
          <a:p>
            <a:pPr algn="l">
              <a:lnSpc>
                <a:spcPts val="5365"/>
              </a:lnSpc>
            </a:pPr>
            <a:r>
              <a:rPr lang="en-US" sz="3832">
                <a:solidFill>
                  <a:srgbClr val="FFFFFF"/>
                </a:solidFill>
                <a:latin typeface="Canva Sans"/>
                <a:ea typeface="Canva Sans"/>
                <a:cs typeface="Canva Sans"/>
                <a:sym typeface="Canva Sans"/>
              </a:rPr>
              <a:t> A Python implementation of th</a:t>
            </a:r>
            <a:r>
              <a:rPr lang="en-US" sz="3832">
                <a:solidFill>
                  <a:srgbClr val="FFFFFF"/>
                </a:solidFill>
                <a:latin typeface="Canva Sans"/>
                <a:ea typeface="Canva Sans"/>
                <a:cs typeface="Canva Sans"/>
                <a:sym typeface="Canva Sans"/>
              </a:rPr>
              <a:t>e </a:t>
            </a:r>
            <a:r>
              <a:rPr lang="en-US" sz="3832" b="true">
                <a:solidFill>
                  <a:srgbClr val="FFFFFF"/>
                </a:solidFill>
                <a:latin typeface="Canva Sans Bold"/>
                <a:ea typeface="Canva Sans Bold"/>
                <a:cs typeface="Canva Sans Bold"/>
                <a:sym typeface="Canva Sans Bold"/>
              </a:rPr>
              <a:t>Fortune’s algorithm </a:t>
            </a:r>
            <a:r>
              <a:rPr lang="en-US" sz="3832">
                <a:solidFill>
                  <a:srgbClr val="FFFFFF"/>
                </a:solidFill>
                <a:latin typeface="Canva Sans"/>
                <a:ea typeface="Canva Sans"/>
                <a:cs typeface="Canva Sans"/>
                <a:sym typeface="Canva Sans"/>
              </a:rPr>
              <a:t>based on the description of “</a:t>
            </a:r>
            <a:r>
              <a:rPr lang="en-US" sz="3832" b="true">
                <a:solidFill>
                  <a:srgbClr val="FFFFFF"/>
                </a:solidFill>
                <a:latin typeface="Canva Sans Bold"/>
                <a:ea typeface="Canva Sans Bold"/>
                <a:cs typeface="Canva Sans Bold"/>
                <a:sym typeface="Canva Sans Bold"/>
              </a:rPr>
              <a:t>Computational Geometry</a:t>
            </a:r>
            <a:r>
              <a:rPr lang="en-US" sz="3832">
                <a:solidFill>
                  <a:srgbClr val="FFFFFF"/>
                </a:solidFill>
                <a:latin typeface="Canva Sans"/>
                <a:ea typeface="Canva Sans"/>
                <a:cs typeface="Canva Sans"/>
                <a:sym typeface="Canva Sans"/>
              </a:rPr>
              <a:t>: Algorithm</a:t>
            </a:r>
            <a:r>
              <a:rPr lang="en-US" sz="3832">
                <a:solidFill>
                  <a:srgbClr val="FFFFFF"/>
                </a:solidFill>
                <a:latin typeface="Canva Sans"/>
                <a:ea typeface="Canva Sans"/>
                <a:cs typeface="Canva Sans"/>
                <a:sym typeface="Canva Sans"/>
              </a:rPr>
              <a:t>s and Applications” from page 145 to </a:t>
            </a:r>
          </a:p>
        </p:txBody>
      </p:sp>
      <p:sp>
        <p:nvSpPr>
          <p:cNvPr name="TextBox 14" id="14"/>
          <p:cNvSpPr txBox="true"/>
          <p:nvPr/>
        </p:nvSpPr>
        <p:spPr>
          <a:xfrm rot="0">
            <a:off x="1434569" y="5522029"/>
            <a:ext cx="7349813" cy="3360238"/>
          </a:xfrm>
          <a:prstGeom prst="rect">
            <a:avLst/>
          </a:prstGeom>
        </p:spPr>
        <p:txBody>
          <a:bodyPr anchor="t" rtlCol="false" tIns="0" lIns="0" bIns="0" rIns="0">
            <a:spAutoFit/>
          </a:bodyPr>
          <a:lstStyle/>
          <a:p>
            <a:pPr algn="l">
              <a:lnSpc>
                <a:spcPts val="5365"/>
              </a:lnSpc>
            </a:pPr>
            <a:r>
              <a:rPr lang="en-US" sz="3832">
                <a:solidFill>
                  <a:srgbClr val="FFFFFF"/>
                </a:solidFill>
                <a:latin typeface="Canva Sans"/>
                <a:ea typeface="Canva Sans"/>
                <a:cs typeface="Canva Sans"/>
                <a:sym typeface="Canva Sans"/>
              </a:rPr>
              <a:t>A</a:t>
            </a:r>
            <a:r>
              <a:rPr lang="en-US" sz="3832">
                <a:solidFill>
                  <a:srgbClr val="FFFFFF"/>
                </a:solidFill>
                <a:latin typeface="Canva Sans"/>
                <a:ea typeface="Canva Sans"/>
                <a:cs typeface="Canva Sans"/>
                <a:sym typeface="Canva Sans"/>
              </a:rPr>
              <a:t>lgorithm</a:t>
            </a:r>
            <a:r>
              <a:rPr lang="en-US" sz="3832">
                <a:solidFill>
                  <a:srgbClr val="FFFFFF"/>
                </a:solidFill>
                <a:latin typeface="Canva Sans"/>
                <a:ea typeface="Canva Sans"/>
                <a:cs typeface="Canva Sans"/>
                <a:sym typeface="Canva Sans"/>
              </a:rPr>
              <a:t>.</a:t>
            </a:r>
            <a:r>
              <a:rPr lang="en-US" sz="3832">
                <a:solidFill>
                  <a:srgbClr val="FFFFFF"/>
                </a:solidFill>
                <a:latin typeface="Canva Sans"/>
                <a:ea typeface="Canva Sans"/>
                <a:cs typeface="Canva Sans"/>
                <a:sym typeface="Canva Sans"/>
              </a:rPr>
              <a:t>py</a:t>
            </a:r>
          </a:p>
          <a:p>
            <a:pPr algn="l">
              <a:lnSpc>
                <a:spcPts val="5365"/>
              </a:lnSpc>
            </a:pPr>
            <a:r>
              <a:rPr lang="en-US" sz="3832" b="true">
                <a:solidFill>
                  <a:srgbClr val="FFFFFF"/>
                </a:solidFill>
                <a:latin typeface="Canva Sans Bold"/>
                <a:ea typeface="Canva Sans Bold"/>
                <a:cs typeface="Canva Sans Bold"/>
                <a:sym typeface="Canva Sans Bold"/>
              </a:rPr>
              <a:t>Input</a:t>
            </a:r>
            <a:r>
              <a:rPr lang="en-US" sz="3832">
                <a:solidFill>
                  <a:srgbClr val="FFFFFF"/>
                </a:solidFill>
                <a:latin typeface="Canva Sans"/>
                <a:ea typeface="Canva Sans"/>
                <a:cs typeface="Canva Sans"/>
                <a:sym typeface="Canva Sans"/>
              </a:rPr>
              <a:t>: list of points sites</a:t>
            </a:r>
          </a:p>
          <a:p>
            <a:pPr algn="l">
              <a:lnSpc>
                <a:spcPts val="5365"/>
              </a:lnSpc>
            </a:pPr>
            <a:r>
              <a:rPr lang="en-US" sz="3832" b="true">
                <a:solidFill>
                  <a:srgbClr val="FFFFFF"/>
                </a:solidFill>
                <a:latin typeface="Canva Sans Bold"/>
                <a:ea typeface="Canva Sans Bold"/>
                <a:cs typeface="Canva Sans Bold"/>
                <a:sym typeface="Canva Sans Bold"/>
              </a:rPr>
              <a:t>Output</a:t>
            </a:r>
            <a:r>
              <a:rPr lang="en-US" sz="3832">
                <a:solidFill>
                  <a:srgbClr val="FFFFFF"/>
                </a:solidFill>
                <a:latin typeface="Canva Sans"/>
                <a:ea typeface="Canva Sans"/>
                <a:cs typeface="Canva Sans"/>
                <a:sym typeface="Canva Sans"/>
              </a:rPr>
              <a:t>: Voronoi diagram “edges &amp; vertices” </a:t>
            </a:r>
          </a:p>
          <a:p>
            <a:pPr algn="l">
              <a:lnSpc>
                <a:spcPts val="5365"/>
              </a:lnSpc>
            </a:pPr>
          </a:p>
        </p:txBody>
      </p:sp>
    </p:spTree>
  </p:cSld>
  <p:clrMapOvr>
    <a:masterClrMapping/>
  </p:clrMapOvr>
</p:sld>
</file>

<file path=ppt/slides/slide47.xml><?xml version="1.0" encoding="utf-8"?>
<p:sld xmlns:p="http://schemas.openxmlformats.org/presentationml/2006/main" xmlns:a="http://schemas.openxmlformats.org/drawingml/2006/main" xmlns:r="http://schemas.openxmlformats.org/officeDocument/2006/relationships">
  <p:cSld>
    <p:bg>
      <p:bgPr>
        <a:solidFill>
          <a:srgbClr val="1E1E3F"/>
        </a:solidFill>
      </p:bgPr>
    </p:bg>
    <p:spTree>
      <p:nvGrpSpPr>
        <p:cNvPr id="1" name=""/>
        <p:cNvGrpSpPr/>
        <p:nvPr/>
      </p:nvGrpSpPr>
      <p:grpSpPr>
        <a:xfrm>
          <a:off x="0" y="0"/>
          <a:ext cx="0" cy="0"/>
          <a:chOff x="0" y="0"/>
          <a:chExt cx="0" cy="0"/>
        </a:xfrm>
      </p:grpSpPr>
      <p:grpSp>
        <p:nvGrpSpPr>
          <p:cNvPr name="Group 2" id="2"/>
          <p:cNvGrpSpPr/>
          <p:nvPr/>
        </p:nvGrpSpPr>
        <p:grpSpPr>
          <a:xfrm rot="0">
            <a:off x="666750" y="666750"/>
            <a:ext cx="16954500" cy="8953500"/>
            <a:chOff x="0" y="0"/>
            <a:chExt cx="4465383" cy="2358123"/>
          </a:xfrm>
        </p:grpSpPr>
        <p:sp>
          <p:nvSpPr>
            <p:cNvPr name="Freeform 3" id="3"/>
            <p:cNvSpPr/>
            <p:nvPr/>
          </p:nvSpPr>
          <p:spPr>
            <a:xfrm flipH="false" flipV="false" rot="0">
              <a:off x="0" y="0"/>
              <a:ext cx="4465383" cy="2358124"/>
            </a:xfrm>
            <a:custGeom>
              <a:avLst/>
              <a:gdLst/>
              <a:ahLst/>
              <a:cxnLst/>
              <a:rect r="r" b="b" t="t" l="l"/>
              <a:pathLst>
                <a:path h="2358124" w="4465383">
                  <a:moveTo>
                    <a:pt x="20548" y="0"/>
                  </a:moveTo>
                  <a:lnTo>
                    <a:pt x="4444835" y="0"/>
                  </a:lnTo>
                  <a:cubicBezTo>
                    <a:pt x="4456183" y="0"/>
                    <a:pt x="4465383" y="9200"/>
                    <a:pt x="4465383" y="20548"/>
                  </a:cubicBezTo>
                  <a:lnTo>
                    <a:pt x="4465383" y="2337575"/>
                  </a:lnTo>
                  <a:cubicBezTo>
                    <a:pt x="4465383" y="2348924"/>
                    <a:pt x="4456183" y="2358124"/>
                    <a:pt x="4444835" y="2358124"/>
                  </a:cubicBezTo>
                  <a:lnTo>
                    <a:pt x="20548" y="2358124"/>
                  </a:lnTo>
                  <a:cubicBezTo>
                    <a:pt x="9200" y="2358124"/>
                    <a:pt x="0" y="2348924"/>
                    <a:pt x="0" y="2337575"/>
                  </a:cubicBezTo>
                  <a:lnTo>
                    <a:pt x="0" y="20548"/>
                  </a:lnTo>
                  <a:cubicBezTo>
                    <a:pt x="0" y="9200"/>
                    <a:pt x="9200" y="0"/>
                    <a:pt x="20548" y="0"/>
                  </a:cubicBezTo>
                  <a:close/>
                </a:path>
              </a:pathLst>
            </a:custGeom>
            <a:solidFill>
              <a:srgbClr val="4F5AAF"/>
            </a:solidFill>
            <a:ln cap="rnd">
              <a:noFill/>
              <a:prstDash val="solid"/>
              <a:round/>
            </a:ln>
          </p:spPr>
        </p:sp>
        <p:sp>
          <p:nvSpPr>
            <p:cNvPr name="TextBox 4" id="4"/>
            <p:cNvSpPr txBox="true"/>
            <p:nvPr/>
          </p:nvSpPr>
          <p:spPr>
            <a:xfrm>
              <a:off x="0" y="-57150"/>
              <a:ext cx="4465383" cy="2415273"/>
            </a:xfrm>
            <a:prstGeom prst="rect">
              <a:avLst/>
            </a:prstGeom>
          </p:spPr>
          <p:txBody>
            <a:bodyPr anchor="ctr" rtlCol="false" tIns="50800" lIns="50800" bIns="50800" rIns="50800"/>
            <a:lstStyle/>
            <a:p>
              <a:pPr algn="ctr" marL="0" indent="0" lvl="0">
                <a:lnSpc>
                  <a:spcPts val="3359"/>
                </a:lnSpc>
                <a:spcBef>
                  <a:spcPct val="0"/>
                </a:spcBef>
              </a:pPr>
            </a:p>
          </p:txBody>
        </p:sp>
      </p:grpSp>
      <p:sp>
        <p:nvSpPr>
          <p:cNvPr name="Freeform 5" id="5"/>
          <p:cNvSpPr/>
          <p:nvPr/>
        </p:nvSpPr>
        <p:spPr>
          <a:xfrm flipH="false" flipV="false" rot="-3117037">
            <a:off x="16099474" y="7952721"/>
            <a:ext cx="2112604" cy="1859092"/>
          </a:xfrm>
          <a:custGeom>
            <a:avLst/>
            <a:gdLst/>
            <a:ahLst/>
            <a:cxnLst/>
            <a:rect r="r" b="b" t="t" l="l"/>
            <a:pathLst>
              <a:path h="1859092" w="2112604">
                <a:moveTo>
                  <a:pt x="0" y="0"/>
                </a:moveTo>
                <a:lnTo>
                  <a:pt x="2112605" y="0"/>
                </a:lnTo>
                <a:lnTo>
                  <a:pt x="2112605" y="1859092"/>
                </a:lnTo>
                <a:lnTo>
                  <a:pt x="0" y="185909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6" id="6"/>
          <p:cNvSpPr/>
          <p:nvPr/>
        </p:nvSpPr>
        <p:spPr>
          <a:xfrm flipH="false" flipV="false" rot="0">
            <a:off x="8217723" y="1871579"/>
            <a:ext cx="9041577" cy="6543841"/>
          </a:xfrm>
          <a:custGeom>
            <a:avLst/>
            <a:gdLst/>
            <a:ahLst/>
            <a:cxnLst/>
            <a:rect r="r" b="b" t="t" l="l"/>
            <a:pathLst>
              <a:path h="6543841" w="9041577">
                <a:moveTo>
                  <a:pt x="0" y="0"/>
                </a:moveTo>
                <a:lnTo>
                  <a:pt x="9041577" y="0"/>
                </a:lnTo>
                <a:lnTo>
                  <a:pt x="9041577" y="6543842"/>
                </a:lnTo>
                <a:lnTo>
                  <a:pt x="0" y="6543842"/>
                </a:lnTo>
                <a:lnTo>
                  <a:pt x="0" y="0"/>
                </a:lnTo>
                <a:close/>
              </a:path>
            </a:pathLst>
          </a:custGeom>
          <a:blipFill>
            <a:blip r:embed="rId4"/>
            <a:stretch>
              <a:fillRect l="0" t="0" r="0" b="0"/>
            </a:stretch>
          </a:blipFill>
        </p:spPr>
      </p:sp>
      <p:grpSp>
        <p:nvGrpSpPr>
          <p:cNvPr name="Group 7" id="7"/>
          <p:cNvGrpSpPr/>
          <p:nvPr/>
        </p:nvGrpSpPr>
        <p:grpSpPr>
          <a:xfrm rot="0">
            <a:off x="1434569" y="2794292"/>
            <a:ext cx="14699626" cy="1019091"/>
            <a:chOff x="0" y="0"/>
            <a:chExt cx="19599501" cy="1358788"/>
          </a:xfrm>
        </p:grpSpPr>
        <p:sp>
          <p:nvSpPr>
            <p:cNvPr name="TextBox 8" id="8"/>
            <p:cNvSpPr txBox="true"/>
            <p:nvPr/>
          </p:nvSpPr>
          <p:spPr>
            <a:xfrm rot="0">
              <a:off x="0" y="-9525"/>
              <a:ext cx="19599501" cy="517525"/>
            </a:xfrm>
            <a:prstGeom prst="rect">
              <a:avLst/>
            </a:prstGeom>
          </p:spPr>
          <p:txBody>
            <a:bodyPr anchor="t" rtlCol="false" tIns="0" lIns="0" bIns="0" rIns="0">
              <a:spAutoFit/>
            </a:bodyPr>
            <a:lstStyle/>
            <a:p>
              <a:pPr algn="l" marL="0" indent="0" lvl="0">
                <a:lnSpc>
                  <a:spcPts val="3000"/>
                </a:lnSpc>
                <a:spcBef>
                  <a:spcPct val="0"/>
                </a:spcBef>
              </a:pPr>
            </a:p>
          </p:txBody>
        </p:sp>
        <p:sp>
          <p:nvSpPr>
            <p:cNvPr name="TextBox 9" id="9"/>
            <p:cNvSpPr txBox="true"/>
            <p:nvPr/>
          </p:nvSpPr>
          <p:spPr>
            <a:xfrm rot="0">
              <a:off x="0" y="811629"/>
              <a:ext cx="15344253" cy="547159"/>
            </a:xfrm>
            <a:prstGeom prst="rect">
              <a:avLst/>
            </a:prstGeom>
          </p:spPr>
          <p:txBody>
            <a:bodyPr anchor="t" rtlCol="false" tIns="0" lIns="0" bIns="0" rIns="0">
              <a:spAutoFit/>
            </a:bodyPr>
            <a:lstStyle/>
            <a:p>
              <a:pPr algn="l" marL="0" indent="0" lvl="0">
                <a:lnSpc>
                  <a:spcPts val="3499"/>
                </a:lnSpc>
              </a:pPr>
            </a:p>
          </p:txBody>
        </p:sp>
      </p:grpSp>
      <p:grpSp>
        <p:nvGrpSpPr>
          <p:cNvPr name="Group 10" id="10"/>
          <p:cNvGrpSpPr/>
          <p:nvPr/>
        </p:nvGrpSpPr>
        <p:grpSpPr>
          <a:xfrm rot="0">
            <a:off x="2083059" y="2665199"/>
            <a:ext cx="15058518" cy="809642"/>
            <a:chOff x="0" y="0"/>
            <a:chExt cx="20078024" cy="1079522"/>
          </a:xfrm>
        </p:grpSpPr>
        <p:sp>
          <p:nvSpPr>
            <p:cNvPr name="TextBox 11" id="11"/>
            <p:cNvSpPr txBox="true"/>
            <p:nvPr/>
          </p:nvSpPr>
          <p:spPr>
            <a:xfrm rot="0">
              <a:off x="0" y="-9525"/>
              <a:ext cx="20078024" cy="413118"/>
            </a:xfrm>
            <a:prstGeom prst="rect">
              <a:avLst/>
            </a:prstGeom>
          </p:spPr>
          <p:txBody>
            <a:bodyPr anchor="t" rtlCol="false" tIns="0" lIns="0" bIns="0" rIns="0">
              <a:spAutoFit/>
            </a:bodyPr>
            <a:lstStyle/>
            <a:p>
              <a:pPr algn="l" marL="0" indent="0" lvl="0">
                <a:lnSpc>
                  <a:spcPts val="2383"/>
                </a:lnSpc>
                <a:spcBef>
                  <a:spcPct val="0"/>
                </a:spcBef>
              </a:pPr>
            </a:p>
          </p:txBody>
        </p:sp>
        <p:sp>
          <p:nvSpPr>
            <p:cNvPr name="TextBox 12" id="12"/>
            <p:cNvSpPr txBox="true"/>
            <p:nvPr/>
          </p:nvSpPr>
          <p:spPr>
            <a:xfrm rot="0">
              <a:off x="0" y="635031"/>
              <a:ext cx="15718884" cy="444492"/>
            </a:xfrm>
            <a:prstGeom prst="rect">
              <a:avLst/>
            </a:prstGeom>
          </p:spPr>
          <p:txBody>
            <a:bodyPr anchor="t" rtlCol="false" tIns="0" lIns="0" bIns="0" rIns="0">
              <a:spAutoFit/>
            </a:bodyPr>
            <a:lstStyle/>
            <a:p>
              <a:pPr algn="l" marL="0" indent="0" lvl="0">
                <a:lnSpc>
                  <a:spcPts val="2780"/>
                </a:lnSpc>
              </a:pPr>
            </a:p>
          </p:txBody>
        </p:sp>
      </p:grpSp>
      <p:sp>
        <p:nvSpPr>
          <p:cNvPr name="TextBox 13" id="13"/>
          <p:cNvSpPr txBox="true"/>
          <p:nvPr/>
        </p:nvSpPr>
        <p:spPr>
          <a:xfrm rot="0">
            <a:off x="867910" y="1526087"/>
            <a:ext cx="7349813" cy="8094163"/>
          </a:xfrm>
          <a:prstGeom prst="rect">
            <a:avLst/>
          </a:prstGeom>
        </p:spPr>
        <p:txBody>
          <a:bodyPr anchor="t" rtlCol="false" tIns="0" lIns="0" bIns="0" rIns="0">
            <a:spAutoFit/>
          </a:bodyPr>
          <a:lstStyle/>
          <a:p>
            <a:pPr algn="l">
              <a:lnSpc>
                <a:spcPts val="5365"/>
              </a:lnSpc>
            </a:pPr>
            <a:r>
              <a:rPr lang="en-US" sz="3832" b="true">
                <a:solidFill>
                  <a:srgbClr val="FFFFFF"/>
                </a:solidFill>
                <a:latin typeface="Canva Sans Bold"/>
                <a:ea typeface="Canva Sans Bold"/>
                <a:cs typeface="Canva Sans Bold"/>
                <a:sym typeface="Canva Sans Bold"/>
              </a:rPr>
              <a:t>c</a:t>
            </a:r>
            <a:r>
              <a:rPr lang="en-US" sz="3832" b="true">
                <a:solidFill>
                  <a:srgbClr val="FFFFFF"/>
                </a:solidFill>
                <a:latin typeface="Canva Sans Bold"/>
                <a:ea typeface="Canva Sans Bold"/>
                <a:cs typeface="Canva Sans Bold"/>
                <a:sym typeface="Canva Sans Bold"/>
              </a:rPr>
              <a:t>onstractor </a:t>
            </a:r>
            <a:r>
              <a:rPr lang="en-US" sz="3832">
                <a:solidFill>
                  <a:srgbClr val="FFFFFF"/>
                </a:solidFill>
                <a:latin typeface="Canva Sans"/>
                <a:ea typeface="Canva Sans"/>
                <a:cs typeface="Canva Sans"/>
                <a:sym typeface="Canva Sans"/>
              </a:rPr>
              <a:t>has :</a:t>
            </a:r>
          </a:p>
          <a:p>
            <a:pPr algn="l">
              <a:lnSpc>
                <a:spcPts val="5365"/>
              </a:lnSpc>
            </a:pPr>
            <a:r>
              <a:rPr lang="en-US" sz="3832" b="true">
                <a:solidFill>
                  <a:srgbClr val="FFFFFF"/>
                </a:solidFill>
                <a:latin typeface="Canva Sans Bold"/>
                <a:ea typeface="Canva Sans Bold"/>
                <a:cs typeface="Canva Sans Bold"/>
                <a:sym typeface="Canva Sans Bold"/>
              </a:rPr>
              <a:t>Parameters</a:t>
            </a:r>
          </a:p>
          <a:p>
            <a:pPr algn="l">
              <a:lnSpc>
                <a:spcPts val="5365"/>
              </a:lnSpc>
            </a:pPr>
            <a:r>
              <a:rPr lang="en-US" sz="3832">
                <a:solidFill>
                  <a:srgbClr val="FFFFFF"/>
                </a:solidFill>
                <a:latin typeface="Canva Sans"/>
                <a:ea typeface="Canva Sans"/>
                <a:cs typeface="Canva Sans"/>
                <a:sym typeface="Canva Sans"/>
              </a:rPr>
              <a:t>    bounding_poly: Polygon</a:t>
            </a:r>
          </a:p>
          <a:p>
            <a:pPr algn="l">
              <a:lnSpc>
                <a:spcPts val="5365"/>
              </a:lnSpc>
            </a:pPr>
            <a:r>
              <a:rPr lang="en-US" sz="3832">
                <a:solidFill>
                  <a:srgbClr val="FFFFFF"/>
                </a:solidFill>
                <a:latin typeface="Canva Sans"/>
                <a:ea typeface="Canva Sans"/>
                <a:cs typeface="Canva Sans"/>
                <a:sym typeface="Canva Sans"/>
              </a:rPr>
              <a:t>      The boun</a:t>
            </a:r>
            <a:r>
              <a:rPr lang="en-US" sz="3832">
                <a:solidFill>
                  <a:srgbClr val="FFFFFF"/>
                </a:solidFill>
                <a:latin typeface="Canva Sans"/>
                <a:ea typeface="Canva Sans"/>
                <a:cs typeface="Canva Sans"/>
                <a:sym typeface="Canva Sans"/>
              </a:rPr>
              <a:t>ding box aro</a:t>
            </a:r>
            <a:r>
              <a:rPr lang="en-US" sz="3832">
                <a:solidFill>
                  <a:srgbClr val="FFFFFF"/>
                </a:solidFill>
                <a:latin typeface="Canva Sans"/>
                <a:ea typeface="Canva Sans"/>
                <a:cs typeface="Canva Sans"/>
                <a:sym typeface="Canva Sans"/>
              </a:rPr>
              <a:t>u</a:t>
            </a:r>
            <a:r>
              <a:rPr lang="en-US" sz="3832">
                <a:solidFill>
                  <a:srgbClr val="FFFFFF"/>
                </a:solidFill>
                <a:latin typeface="Canva Sans"/>
                <a:ea typeface="Canva Sans"/>
                <a:cs typeface="Canva Sans"/>
                <a:sym typeface="Canva Sans"/>
              </a:rPr>
              <a:t>nd </a:t>
            </a:r>
            <a:r>
              <a:rPr lang="en-US" sz="3832">
                <a:solidFill>
                  <a:srgbClr val="FFFFFF"/>
                </a:solidFill>
                <a:latin typeface="Canva Sans"/>
                <a:ea typeface="Canva Sans"/>
                <a:cs typeface="Canva Sans"/>
                <a:sym typeface="Canva Sans"/>
              </a:rPr>
              <a:t>t</a:t>
            </a:r>
            <a:r>
              <a:rPr lang="en-US" sz="3832">
                <a:solidFill>
                  <a:srgbClr val="FFFFFF"/>
                </a:solidFill>
                <a:latin typeface="Canva Sans"/>
                <a:ea typeface="Canva Sans"/>
                <a:cs typeface="Canva Sans"/>
                <a:sym typeface="Canva Sans"/>
              </a:rPr>
              <a:t>he voronoi</a:t>
            </a:r>
            <a:r>
              <a:rPr lang="en-US" sz="3832">
                <a:solidFill>
                  <a:srgbClr val="FFFFFF"/>
                </a:solidFill>
                <a:latin typeface="Canva Sans"/>
                <a:ea typeface="Canva Sans"/>
                <a:cs typeface="Canva Sans"/>
                <a:sym typeface="Canva Sans"/>
              </a:rPr>
              <a:t> diagram to avoid infinite edges</a:t>
            </a:r>
          </a:p>
          <a:p>
            <a:pPr algn="l">
              <a:lnSpc>
                <a:spcPts val="5365"/>
              </a:lnSpc>
            </a:pPr>
            <a:r>
              <a:rPr lang="en-US" sz="3832">
                <a:solidFill>
                  <a:srgbClr val="FFFFFF"/>
                </a:solidFill>
                <a:latin typeface="Canva Sans"/>
                <a:ea typeface="Canva Sans"/>
                <a:cs typeface="Canva Sans"/>
                <a:sym typeface="Canva Sans"/>
              </a:rPr>
              <a:t>    remove_zero_length_edges: bool</a:t>
            </a:r>
          </a:p>
          <a:p>
            <a:pPr algn="l">
              <a:lnSpc>
                <a:spcPts val="5365"/>
              </a:lnSpc>
            </a:pPr>
            <a:r>
              <a:rPr lang="en-US" sz="3832">
                <a:solidFill>
                  <a:srgbClr val="FFFFFF"/>
                </a:solidFill>
                <a:latin typeface="Canva Sans"/>
                <a:ea typeface="Canva Sans"/>
                <a:cs typeface="Canva Sans"/>
                <a:sym typeface="Canva Sans"/>
              </a:rPr>
              <a:t>      Removes zero length edges and combines vertices with the same location into one</a:t>
            </a:r>
          </a:p>
          <a:p>
            <a:pPr algn="l">
              <a:lnSpc>
                <a:spcPts val="5365"/>
              </a:lnSpc>
            </a:pPr>
          </a:p>
        </p:txBody>
      </p:sp>
      <p:sp>
        <p:nvSpPr>
          <p:cNvPr name="Freeform 14" id="14"/>
          <p:cNvSpPr/>
          <p:nvPr/>
        </p:nvSpPr>
        <p:spPr>
          <a:xfrm flipH="false" flipV="false" rot="-3117037">
            <a:off x="16085274" y="7952721"/>
            <a:ext cx="2112604" cy="1859092"/>
          </a:xfrm>
          <a:custGeom>
            <a:avLst/>
            <a:gdLst/>
            <a:ahLst/>
            <a:cxnLst/>
            <a:rect r="r" b="b" t="t" l="l"/>
            <a:pathLst>
              <a:path h="1859092" w="2112604">
                <a:moveTo>
                  <a:pt x="0" y="0"/>
                </a:moveTo>
                <a:lnTo>
                  <a:pt x="2112605" y="0"/>
                </a:lnTo>
                <a:lnTo>
                  <a:pt x="2112605" y="1859092"/>
                </a:lnTo>
                <a:lnTo>
                  <a:pt x="0" y="185909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Tree>
  </p:cSld>
  <p:clrMapOvr>
    <a:masterClrMapping/>
  </p:clrMapOvr>
</p:sld>
</file>

<file path=ppt/slides/slide48.xml><?xml version="1.0" encoding="utf-8"?>
<p:sld xmlns:p="http://schemas.openxmlformats.org/presentationml/2006/main" xmlns:a="http://schemas.openxmlformats.org/drawingml/2006/main" xmlns:r="http://schemas.openxmlformats.org/officeDocument/2006/relationships">
  <p:cSld>
    <p:bg>
      <p:bgPr>
        <a:solidFill>
          <a:srgbClr val="1E1E3F"/>
        </a:solidFill>
      </p:bgPr>
    </p:bg>
    <p:spTree>
      <p:nvGrpSpPr>
        <p:cNvPr id="1" name=""/>
        <p:cNvGrpSpPr/>
        <p:nvPr/>
      </p:nvGrpSpPr>
      <p:grpSpPr>
        <a:xfrm>
          <a:off x="0" y="0"/>
          <a:ext cx="0" cy="0"/>
          <a:chOff x="0" y="0"/>
          <a:chExt cx="0" cy="0"/>
        </a:xfrm>
      </p:grpSpPr>
      <p:grpSp>
        <p:nvGrpSpPr>
          <p:cNvPr name="Group 2" id="2"/>
          <p:cNvGrpSpPr/>
          <p:nvPr/>
        </p:nvGrpSpPr>
        <p:grpSpPr>
          <a:xfrm rot="0">
            <a:off x="666750" y="666750"/>
            <a:ext cx="16954500" cy="8953500"/>
            <a:chOff x="0" y="0"/>
            <a:chExt cx="4465383" cy="2358123"/>
          </a:xfrm>
        </p:grpSpPr>
        <p:sp>
          <p:nvSpPr>
            <p:cNvPr name="Freeform 3" id="3"/>
            <p:cNvSpPr/>
            <p:nvPr/>
          </p:nvSpPr>
          <p:spPr>
            <a:xfrm flipH="false" flipV="false" rot="0">
              <a:off x="0" y="0"/>
              <a:ext cx="4465383" cy="2358124"/>
            </a:xfrm>
            <a:custGeom>
              <a:avLst/>
              <a:gdLst/>
              <a:ahLst/>
              <a:cxnLst/>
              <a:rect r="r" b="b" t="t" l="l"/>
              <a:pathLst>
                <a:path h="2358124" w="4465383">
                  <a:moveTo>
                    <a:pt x="20548" y="0"/>
                  </a:moveTo>
                  <a:lnTo>
                    <a:pt x="4444835" y="0"/>
                  </a:lnTo>
                  <a:cubicBezTo>
                    <a:pt x="4456183" y="0"/>
                    <a:pt x="4465383" y="9200"/>
                    <a:pt x="4465383" y="20548"/>
                  </a:cubicBezTo>
                  <a:lnTo>
                    <a:pt x="4465383" y="2337575"/>
                  </a:lnTo>
                  <a:cubicBezTo>
                    <a:pt x="4465383" y="2348924"/>
                    <a:pt x="4456183" y="2358124"/>
                    <a:pt x="4444835" y="2358124"/>
                  </a:cubicBezTo>
                  <a:lnTo>
                    <a:pt x="20548" y="2358124"/>
                  </a:lnTo>
                  <a:cubicBezTo>
                    <a:pt x="9200" y="2358124"/>
                    <a:pt x="0" y="2348924"/>
                    <a:pt x="0" y="2337575"/>
                  </a:cubicBezTo>
                  <a:lnTo>
                    <a:pt x="0" y="20548"/>
                  </a:lnTo>
                  <a:cubicBezTo>
                    <a:pt x="0" y="9200"/>
                    <a:pt x="9200" y="0"/>
                    <a:pt x="20548" y="0"/>
                  </a:cubicBezTo>
                  <a:close/>
                </a:path>
              </a:pathLst>
            </a:custGeom>
            <a:solidFill>
              <a:srgbClr val="4F5AAF"/>
            </a:solidFill>
            <a:ln cap="rnd">
              <a:noFill/>
              <a:prstDash val="solid"/>
              <a:round/>
            </a:ln>
          </p:spPr>
        </p:sp>
        <p:sp>
          <p:nvSpPr>
            <p:cNvPr name="TextBox 4" id="4"/>
            <p:cNvSpPr txBox="true"/>
            <p:nvPr/>
          </p:nvSpPr>
          <p:spPr>
            <a:xfrm>
              <a:off x="0" y="-57150"/>
              <a:ext cx="4465383" cy="2415273"/>
            </a:xfrm>
            <a:prstGeom prst="rect">
              <a:avLst/>
            </a:prstGeom>
          </p:spPr>
          <p:txBody>
            <a:bodyPr anchor="ctr" rtlCol="false" tIns="50800" lIns="50800" bIns="50800" rIns="50800"/>
            <a:lstStyle/>
            <a:p>
              <a:pPr algn="ctr" marL="0" indent="0" lvl="0">
                <a:lnSpc>
                  <a:spcPts val="3359"/>
                </a:lnSpc>
                <a:spcBef>
                  <a:spcPct val="0"/>
                </a:spcBef>
              </a:pPr>
            </a:p>
          </p:txBody>
        </p:sp>
      </p:grpSp>
      <p:sp>
        <p:nvSpPr>
          <p:cNvPr name="Freeform 5" id="5"/>
          <p:cNvSpPr/>
          <p:nvPr/>
        </p:nvSpPr>
        <p:spPr>
          <a:xfrm flipH="false" flipV="false" rot="-3117037">
            <a:off x="16099474" y="7952721"/>
            <a:ext cx="2112604" cy="1859092"/>
          </a:xfrm>
          <a:custGeom>
            <a:avLst/>
            <a:gdLst/>
            <a:ahLst/>
            <a:cxnLst/>
            <a:rect r="r" b="b" t="t" l="l"/>
            <a:pathLst>
              <a:path h="1859092" w="2112604">
                <a:moveTo>
                  <a:pt x="0" y="0"/>
                </a:moveTo>
                <a:lnTo>
                  <a:pt x="2112605" y="0"/>
                </a:lnTo>
                <a:lnTo>
                  <a:pt x="2112605" y="1859092"/>
                </a:lnTo>
                <a:lnTo>
                  <a:pt x="0" y="185909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6" id="6"/>
          <p:cNvSpPr/>
          <p:nvPr/>
        </p:nvSpPr>
        <p:spPr>
          <a:xfrm flipH="false" flipV="false" rot="0">
            <a:off x="8451209" y="1699795"/>
            <a:ext cx="9041577" cy="6543841"/>
          </a:xfrm>
          <a:custGeom>
            <a:avLst/>
            <a:gdLst/>
            <a:ahLst/>
            <a:cxnLst/>
            <a:rect r="r" b="b" t="t" l="l"/>
            <a:pathLst>
              <a:path h="6543841" w="9041577">
                <a:moveTo>
                  <a:pt x="0" y="0"/>
                </a:moveTo>
                <a:lnTo>
                  <a:pt x="9041577" y="0"/>
                </a:lnTo>
                <a:lnTo>
                  <a:pt x="9041577" y="6543842"/>
                </a:lnTo>
                <a:lnTo>
                  <a:pt x="0" y="6543842"/>
                </a:lnTo>
                <a:lnTo>
                  <a:pt x="0" y="0"/>
                </a:lnTo>
                <a:close/>
              </a:path>
            </a:pathLst>
          </a:custGeom>
          <a:blipFill>
            <a:blip r:embed="rId4"/>
            <a:stretch>
              <a:fillRect l="0" t="0" r="0" b="0"/>
            </a:stretch>
          </a:blipFill>
        </p:spPr>
      </p:sp>
      <p:grpSp>
        <p:nvGrpSpPr>
          <p:cNvPr name="Group 7" id="7"/>
          <p:cNvGrpSpPr/>
          <p:nvPr/>
        </p:nvGrpSpPr>
        <p:grpSpPr>
          <a:xfrm rot="0">
            <a:off x="1434569" y="2794292"/>
            <a:ext cx="14699626" cy="1019091"/>
            <a:chOff x="0" y="0"/>
            <a:chExt cx="19599501" cy="1358788"/>
          </a:xfrm>
        </p:grpSpPr>
        <p:sp>
          <p:nvSpPr>
            <p:cNvPr name="TextBox 8" id="8"/>
            <p:cNvSpPr txBox="true"/>
            <p:nvPr/>
          </p:nvSpPr>
          <p:spPr>
            <a:xfrm rot="0">
              <a:off x="0" y="-9525"/>
              <a:ext cx="19599501" cy="517525"/>
            </a:xfrm>
            <a:prstGeom prst="rect">
              <a:avLst/>
            </a:prstGeom>
          </p:spPr>
          <p:txBody>
            <a:bodyPr anchor="t" rtlCol="false" tIns="0" lIns="0" bIns="0" rIns="0">
              <a:spAutoFit/>
            </a:bodyPr>
            <a:lstStyle/>
            <a:p>
              <a:pPr algn="l" marL="0" indent="0" lvl="0">
                <a:lnSpc>
                  <a:spcPts val="3000"/>
                </a:lnSpc>
                <a:spcBef>
                  <a:spcPct val="0"/>
                </a:spcBef>
              </a:pPr>
            </a:p>
          </p:txBody>
        </p:sp>
        <p:sp>
          <p:nvSpPr>
            <p:cNvPr name="TextBox 9" id="9"/>
            <p:cNvSpPr txBox="true"/>
            <p:nvPr/>
          </p:nvSpPr>
          <p:spPr>
            <a:xfrm rot="0">
              <a:off x="0" y="811629"/>
              <a:ext cx="15344253" cy="547159"/>
            </a:xfrm>
            <a:prstGeom prst="rect">
              <a:avLst/>
            </a:prstGeom>
          </p:spPr>
          <p:txBody>
            <a:bodyPr anchor="t" rtlCol="false" tIns="0" lIns="0" bIns="0" rIns="0">
              <a:spAutoFit/>
            </a:bodyPr>
            <a:lstStyle/>
            <a:p>
              <a:pPr algn="l" marL="0" indent="0" lvl="0">
                <a:lnSpc>
                  <a:spcPts val="3499"/>
                </a:lnSpc>
              </a:pPr>
            </a:p>
          </p:txBody>
        </p:sp>
      </p:grpSp>
      <p:grpSp>
        <p:nvGrpSpPr>
          <p:cNvPr name="Group 10" id="10"/>
          <p:cNvGrpSpPr/>
          <p:nvPr/>
        </p:nvGrpSpPr>
        <p:grpSpPr>
          <a:xfrm rot="0">
            <a:off x="2083059" y="2665199"/>
            <a:ext cx="15058518" cy="809642"/>
            <a:chOff x="0" y="0"/>
            <a:chExt cx="20078024" cy="1079522"/>
          </a:xfrm>
        </p:grpSpPr>
        <p:sp>
          <p:nvSpPr>
            <p:cNvPr name="TextBox 11" id="11"/>
            <p:cNvSpPr txBox="true"/>
            <p:nvPr/>
          </p:nvSpPr>
          <p:spPr>
            <a:xfrm rot="0">
              <a:off x="0" y="-9525"/>
              <a:ext cx="20078024" cy="413118"/>
            </a:xfrm>
            <a:prstGeom prst="rect">
              <a:avLst/>
            </a:prstGeom>
          </p:spPr>
          <p:txBody>
            <a:bodyPr anchor="t" rtlCol="false" tIns="0" lIns="0" bIns="0" rIns="0">
              <a:spAutoFit/>
            </a:bodyPr>
            <a:lstStyle/>
            <a:p>
              <a:pPr algn="l" marL="0" indent="0" lvl="0">
                <a:lnSpc>
                  <a:spcPts val="2383"/>
                </a:lnSpc>
                <a:spcBef>
                  <a:spcPct val="0"/>
                </a:spcBef>
              </a:pPr>
            </a:p>
          </p:txBody>
        </p:sp>
        <p:sp>
          <p:nvSpPr>
            <p:cNvPr name="TextBox 12" id="12"/>
            <p:cNvSpPr txBox="true"/>
            <p:nvPr/>
          </p:nvSpPr>
          <p:spPr>
            <a:xfrm rot="0">
              <a:off x="0" y="635031"/>
              <a:ext cx="15718884" cy="444492"/>
            </a:xfrm>
            <a:prstGeom prst="rect">
              <a:avLst/>
            </a:prstGeom>
          </p:spPr>
          <p:txBody>
            <a:bodyPr anchor="t" rtlCol="false" tIns="0" lIns="0" bIns="0" rIns="0">
              <a:spAutoFit/>
            </a:bodyPr>
            <a:lstStyle/>
            <a:p>
              <a:pPr algn="l" marL="0" indent="0" lvl="0">
                <a:lnSpc>
                  <a:spcPts val="2780"/>
                </a:lnSpc>
              </a:pPr>
            </a:p>
          </p:txBody>
        </p:sp>
      </p:grpSp>
      <p:sp>
        <p:nvSpPr>
          <p:cNvPr name="TextBox 13" id="13"/>
          <p:cNvSpPr txBox="true"/>
          <p:nvPr/>
        </p:nvSpPr>
        <p:spPr>
          <a:xfrm rot="0">
            <a:off x="858060" y="2097323"/>
            <a:ext cx="7422509" cy="5718986"/>
          </a:xfrm>
          <a:prstGeom prst="rect">
            <a:avLst/>
          </a:prstGeom>
        </p:spPr>
        <p:txBody>
          <a:bodyPr anchor="t" rtlCol="false" tIns="0" lIns="0" bIns="0" rIns="0">
            <a:spAutoFit/>
          </a:bodyPr>
          <a:lstStyle/>
          <a:p>
            <a:pPr algn="l">
              <a:lnSpc>
                <a:spcPts val="5030"/>
              </a:lnSpc>
            </a:pPr>
            <a:r>
              <a:rPr lang="en-US" sz="3593" b="true">
                <a:solidFill>
                  <a:srgbClr val="FFFFFF"/>
                </a:solidFill>
                <a:latin typeface="Canva Sans Bold"/>
                <a:ea typeface="Canva Sans Bold"/>
                <a:cs typeface="Canva Sans Bold"/>
                <a:sym typeface="Canva Sans Bold"/>
              </a:rPr>
              <a:t>    A</a:t>
            </a:r>
            <a:r>
              <a:rPr lang="en-US" sz="3593" b="true">
                <a:solidFill>
                  <a:srgbClr val="FFFFFF"/>
                </a:solidFill>
                <a:latin typeface="Canva Sans Bold"/>
                <a:ea typeface="Canva Sans Bold"/>
                <a:cs typeface="Canva Sans Bold"/>
                <a:sym typeface="Canva Sans Bold"/>
              </a:rPr>
              <a:t>ttributes</a:t>
            </a:r>
          </a:p>
          <a:p>
            <a:pPr algn="l">
              <a:lnSpc>
                <a:spcPts val="5030"/>
              </a:lnSpc>
            </a:pPr>
            <a:r>
              <a:rPr lang="en-US" sz="3593">
                <a:solidFill>
                  <a:srgbClr val="FFFFFF"/>
                </a:solidFill>
                <a:latin typeface="Canva Sans"/>
                <a:ea typeface="Canva Sans"/>
                <a:cs typeface="Canva Sans"/>
                <a:sym typeface="Canva Sans"/>
              </a:rPr>
              <a:t>    bounding_poly: Polygon</a:t>
            </a:r>
          </a:p>
          <a:p>
            <a:pPr algn="l">
              <a:lnSpc>
                <a:spcPts val="5030"/>
              </a:lnSpc>
            </a:pPr>
            <a:r>
              <a:rPr lang="en-US" sz="3593">
                <a:solidFill>
                  <a:srgbClr val="FFFFFF"/>
                </a:solidFill>
                <a:latin typeface="Canva Sans"/>
                <a:ea typeface="Canva Sans"/>
                <a:cs typeface="Canva Sans"/>
                <a:sym typeface="Canva Sans"/>
              </a:rPr>
              <a:t>      The boun</a:t>
            </a:r>
            <a:r>
              <a:rPr lang="en-US" sz="3593">
                <a:solidFill>
                  <a:srgbClr val="FFFFFF"/>
                </a:solidFill>
                <a:latin typeface="Canva Sans"/>
                <a:ea typeface="Canva Sans"/>
                <a:cs typeface="Canva Sans"/>
                <a:sym typeface="Canva Sans"/>
              </a:rPr>
              <a:t>ding box (or polygon)</a:t>
            </a:r>
            <a:r>
              <a:rPr lang="en-US" sz="3593">
                <a:solidFill>
                  <a:srgbClr val="FFFFFF"/>
                </a:solidFill>
                <a:latin typeface="Canva Sans"/>
                <a:ea typeface="Canva Sans"/>
                <a:cs typeface="Canva Sans"/>
                <a:sym typeface="Canva Sans"/>
              </a:rPr>
              <a:t> around the edge</a:t>
            </a:r>
          </a:p>
          <a:p>
            <a:pPr algn="l">
              <a:lnSpc>
                <a:spcPts val="5030"/>
              </a:lnSpc>
            </a:pPr>
            <a:r>
              <a:rPr lang="en-US" sz="3593">
                <a:solidFill>
                  <a:srgbClr val="FFFFFF"/>
                </a:solidFill>
                <a:latin typeface="Canva Sans"/>
                <a:ea typeface="Canva Sans"/>
                <a:cs typeface="Canva Sans"/>
                <a:sym typeface="Canva Sans"/>
              </a:rPr>
              <a:t>event_queue: PriorityQueue</a:t>
            </a:r>
          </a:p>
          <a:p>
            <a:pPr algn="l">
              <a:lnSpc>
                <a:spcPts val="5030"/>
              </a:lnSpc>
            </a:pPr>
            <a:r>
              <a:rPr lang="en-US" sz="3593">
                <a:solidFill>
                  <a:srgbClr val="FFFFFF"/>
                </a:solidFill>
                <a:latin typeface="Canva Sans"/>
                <a:ea typeface="Canva Sans"/>
                <a:cs typeface="Canva Sans"/>
                <a:sym typeface="Canva Sans"/>
              </a:rPr>
              <a:t>     Event queue for upcoming site and circle events</a:t>
            </a:r>
          </a:p>
          <a:p>
            <a:pPr algn="l">
              <a:lnSpc>
                <a:spcPts val="5030"/>
              </a:lnSpc>
            </a:pPr>
            <a:r>
              <a:rPr lang="en-US" sz="3593">
                <a:solidFill>
                  <a:srgbClr val="FFFFFF"/>
                </a:solidFill>
                <a:latin typeface="Canva Sans"/>
                <a:ea typeface="Canva Sans"/>
                <a:cs typeface="Canva Sans"/>
                <a:sym typeface="Canva Sans"/>
              </a:rPr>
              <a:t>status_tree: Node</a:t>
            </a:r>
          </a:p>
          <a:p>
            <a:pPr algn="l">
              <a:lnSpc>
                <a:spcPts val="5030"/>
              </a:lnSpc>
            </a:pPr>
          </a:p>
        </p:txBody>
      </p:sp>
      <p:sp>
        <p:nvSpPr>
          <p:cNvPr name="Freeform 14" id="14"/>
          <p:cNvSpPr/>
          <p:nvPr/>
        </p:nvSpPr>
        <p:spPr>
          <a:xfrm flipH="false" flipV="false" rot="-3117037">
            <a:off x="16085274" y="7952721"/>
            <a:ext cx="2112604" cy="1859092"/>
          </a:xfrm>
          <a:custGeom>
            <a:avLst/>
            <a:gdLst/>
            <a:ahLst/>
            <a:cxnLst/>
            <a:rect r="r" b="b" t="t" l="l"/>
            <a:pathLst>
              <a:path h="1859092" w="2112604">
                <a:moveTo>
                  <a:pt x="0" y="0"/>
                </a:moveTo>
                <a:lnTo>
                  <a:pt x="2112605" y="0"/>
                </a:lnTo>
                <a:lnTo>
                  <a:pt x="2112605" y="1859092"/>
                </a:lnTo>
                <a:lnTo>
                  <a:pt x="0" y="185909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Tree>
  </p:cSld>
  <p:clrMapOvr>
    <a:masterClrMapping/>
  </p:clrMapOvr>
</p:sld>
</file>

<file path=ppt/slides/slide49.xml><?xml version="1.0" encoding="utf-8"?>
<p:sld xmlns:p="http://schemas.openxmlformats.org/presentationml/2006/main" xmlns:a="http://schemas.openxmlformats.org/drawingml/2006/main" xmlns:r="http://schemas.openxmlformats.org/officeDocument/2006/relationships">
  <p:cSld>
    <p:bg>
      <p:bgPr>
        <a:solidFill>
          <a:srgbClr val="1E1E3F"/>
        </a:solidFill>
      </p:bgPr>
    </p:bg>
    <p:spTree>
      <p:nvGrpSpPr>
        <p:cNvPr id="1" name=""/>
        <p:cNvGrpSpPr/>
        <p:nvPr/>
      </p:nvGrpSpPr>
      <p:grpSpPr>
        <a:xfrm>
          <a:off x="0" y="0"/>
          <a:ext cx="0" cy="0"/>
          <a:chOff x="0" y="0"/>
          <a:chExt cx="0" cy="0"/>
        </a:xfrm>
      </p:grpSpPr>
      <p:grpSp>
        <p:nvGrpSpPr>
          <p:cNvPr name="Group 2" id="2"/>
          <p:cNvGrpSpPr/>
          <p:nvPr/>
        </p:nvGrpSpPr>
        <p:grpSpPr>
          <a:xfrm rot="0">
            <a:off x="666750" y="666750"/>
            <a:ext cx="16954500" cy="8953500"/>
            <a:chOff x="0" y="0"/>
            <a:chExt cx="4465383" cy="2358123"/>
          </a:xfrm>
        </p:grpSpPr>
        <p:sp>
          <p:nvSpPr>
            <p:cNvPr name="Freeform 3" id="3"/>
            <p:cNvSpPr/>
            <p:nvPr/>
          </p:nvSpPr>
          <p:spPr>
            <a:xfrm flipH="false" flipV="false" rot="0">
              <a:off x="0" y="0"/>
              <a:ext cx="4465383" cy="2358124"/>
            </a:xfrm>
            <a:custGeom>
              <a:avLst/>
              <a:gdLst/>
              <a:ahLst/>
              <a:cxnLst/>
              <a:rect r="r" b="b" t="t" l="l"/>
              <a:pathLst>
                <a:path h="2358124" w="4465383">
                  <a:moveTo>
                    <a:pt x="20548" y="0"/>
                  </a:moveTo>
                  <a:lnTo>
                    <a:pt x="4444835" y="0"/>
                  </a:lnTo>
                  <a:cubicBezTo>
                    <a:pt x="4456183" y="0"/>
                    <a:pt x="4465383" y="9200"/>
                    <a:pt x="4465383" y="20548"/>
                  </a:cubicBezTo>
                  <a:lnTo>
                    <a:pt x="4465383" y="2337575"/>
                  </a:lnTo>
                  <a:cubicBezTo>
                    <a:pt x="4465383" y="2348924"/>
                    <a:pt x="4456183" y="2358124"/>
                    <a:pt x="4444835" y="2358124"/>
                  </a:cubicBezTo>
                  <a:lnTo>
                    <a:pt x="20548" y="2358124"/>
                  </a:lnTo>
                  <a:cubicBezTo>
                    <a:pt x="9200" y="2358124"/>
                    <a:pt x="0" y="2348924"/>
                    <a:pt x="0" y="2337575"/>
                  </a:cubicBezTo>
                  <a:lnTo>
                    <a:pt x="0" y="20548"/>
                  </a:lnTo>
                  <a:cubicBezTo>
                    <a:pt x="0" y="9200"/>
                    <a:pt x="9200" y="0"/>
                    <a:pt x="20548" y="0"/>
                  </a:cubicBezTo>
                  <a:close/>
                </a:path>
              </a:pathLst>
            </a:custGeom>
            <a:solidFill>
              <a:srgbClr val="4F5AAF"/>
            </a:solidFill>
            <a:ln cap="rnd">
              <a:noFill/>
              <a:prstDash val="solid"/>
              <a:round/>
            </a:ln>
          </p:spPr>
        </p:sp>
        <p:sp>
          <p:nvSpPr>
            <p:cNvPr name="TextBox 4" id="4"/>
            <p:cNvSpPr txBox="true"/>
            <p:nvPr/>
          </p:nvSpPr>
          <p:spPr>
            <a:xfrm>
              <a:off x="0" y="-57150"/>
              <a:ext cx="4465383" cy="2415273"/>
            </a:xfrm>
            <a:prstGeom prst="rect">
              <a:avLst/>
            </a:prstGeom>
          </p:spPr>
          <p:txBody>
            <a:bodyPr anchor="ctr" rtlCol="false" tIns="50800" lIns="50800" bIns="50800" rIns="50800"/>
            <a:lstStyle/>
            <a:p>
              <a:pPr algn="ctr" marL="0" indent="0" lvl="0">
                <a:lnSpc>
                  <a:spcPts val="3359"/>
                </a:lnSpc>
                <a:spcBef>
                  <a:spcPct val="0"/>
                </a:spcBef>
              </a:pPr>
            </a:p>
          </p:txBody>
        </p:sp>
      </p:grpSp>
      <p:sp>
        <p:nvSpPr>
          <p:cNvPr name="Freeform 5" id="5"/>
          <p:cNvSpPr/>
          <p:nvPr/>
        </p:nvSpPr>
        <p:spPr>
          <a:xfrm flipH="false" flipV="false" rot="-3117037">
            <a:off x="16099474" y="7952721"/>
            <a:ext cx="2112604" cy="1859092"/>
          </a:xfrm>
          <a:custGeom>
            <a:avLst/>
            <a:gdLst/>
            <a:ahLst/>
            <a:cxnLst/>
            <a:rect r="r" b="b" t="t" l="l"/>
            <a:pathLst>
              <a:path h="1859092" w="2112604">
                <a:moveTo>
                  <a:pt x="0" y="0"/>
                </a:moveTo>
                <a:lnTo>
                  <a:pt x="2112605" y="0"/>
                </a:lnTo>
                <a:lnTo>
                  <a:pt x="2112605" y="1859092"/>
                </a:lnTo>
                <a:lnTo>
                  <a:pt x="0" y="185909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6" id="6"/>
          <p:cNvSpPr/>
          <p:nvPr/>
        </p:nvSpPr>
        <p:spPr>
          <a:xfrm flipH="false" flipV="false" rot="0">
            <a:off x="8217723" y="1699795"/>
            <a:ext cx="9041577" cy="6543841"/>
          </a:xfrm>
          <a:custGeom>
            <a:avLst/>
            <a:gdLst/>
            <a:ahLst/>
            <a:cxnLst/>
            <a:rect r="r" b="b" t="t" l="l"/>
            <a:pathLst>
              <a:path h="6543841" w="9041577">
                <a:moveTo>
                  <a:pt x="0" y="0"/>
                </a:moveTo>
                <a:lnTo>
                  <a:pt x="9041577" y="0"/>
                </a:lnTo>
                <a:lnTo>
                  <a:pt x="9041577" y="6543842"/>
                </a:lnTo>
                <a:lnTo>
                  <a:pt x="0" y="6543842"/>
                </a:lnTo>
                <a:lnTo>
                  <a:pt x="0" y="0"/>
                </a:lnTo>
                <a:close/>
              </a:path>
            </a:pathLst>
          </a:custGeom>
          <a:blipFill>
            <a:blip r:embed="rId4"/>
            <a:stretch>
              <a:fillRect l="0" t="0" r="0" b="0"/>
            </a:stretch>
          </a:blipFill>
        </p:spPr>
      </p:sp>
      <p:grpSp>
        <p:nvGrpSpPr>
          <p:cNvPr name="Group 7" id="7"/>
          <p:cNvGrpSpPr/>
          <p:nvPr/>
        </p:nvGrpSpPr>
        <p:grpSpPr>
          <a:xfrm rot="0">
            <a:off x="1434569" y="2794292"/>
            <a:ext cx="14699626" cy="1019091"/>
            <a:chOff x="0" y="0"/>
            <a:chExt cx="19599501" cy="1358788"/>
          </a:xfrm>
        </p:grpSpPr>
        <p:sp>
          <p:nvSpPr>
            <p:cNvPr name="TextBox 8" id="8"/>
            <p:cNvSpPr txBox="true"/>
            <p:nvPr/>
          </p:nvSpPr>
          <p:spPr>
            <a:xfrm rot="0">
              <a:off x="0" y="-9525"/>
              <a:ext cx="19599501" cy="517525"/>
            </a:xfrm>
            <a:prstGeom prst="rect">
              <a:avLst/>
            </a:prstGeom>
          </p:spPr>
          <p:txBody>
            <a:bodyPr anchor="t" rtlCol="false" tIns="0" lIns="0" bIns="0" rIns="0">
              <a:spAutoFit/>
            </a:bodyPr>
            <a:lstStyle/>
            <a:p>
              <a:pPr algn="l" marL="0" indent="0" lvl="0">
                <a:lnSpc>
                  <a:spcPts val="3000"/>
                </a:lnSpc>
                <a:spcBef>
                  <a:spcPct val="0"/>
                </a:spcBef>
              </a:pPr>
            </a:p>
          </p:txBody>
        </p:sp>
        <p:sp>
          <p:nvSpPr>
            <p:cNvPr name="TextBox 9" id="9"/>
            <p:cNvSpPr txBox="true"/>
            <p:nvPr/>
          </p:nvSpPr>
          <p:spPr>
            <a:xfrm rot="0">
              <a:off x="0" y="811629"/>
              <a:ext cx="15344253" cy="547159"/>
            </a:xfrm>
            <a:prstGeom prst="rect">
              <a:avLst/>
            </a:prstGeom>
          </p:spPr>
          <p:txBody>
            <a:bodyPr anchor="t" rtlCol="false" tIns="0" lIns="0" bIns="0" rIns="0">
              <a:spAutoFit/>
            </a:bodyPr>
            <a:lstStyle/>
            <a:p>
              <a:pPr algn="l" marL="0" indent="0" lvl="0">
                <a:lnSpc>
                  <a:spcPts val="3499"/>
                </a:lnSpc>
              </a:pPr>
            </a:p>
          </p:txBody>
        </p:sp>
      </p:grpSp>
      <p:grpSp>
        <p:nvGrpSpPr>
          <p:cNvPr name="Group 10" id="10"/>
          <p:cNvGrpSpPr/>
          <p:nvPr/>
        </p:nvGrpSpPr>
        <p:grpSpPr>
          <a:xfrm rot="0">
            <a:off x="2083059" y="2665199"/>
            <a:ext cx="15058518" cy="809642"/>
            <a:chOff x="0" y="0"/>
            <a:chExt cx="20078024" cy="1079522"/>
          </a:xfrm>
        </p:grpSpPr>
        <p:sp>
          <p:nvSpPr>
            <p:cNvPr name="TextBox 11" id="11"/>
            <p:cNvSpPr txBox="true"/>
            <p:nvPr/>
          </p:nvSpPr>
          <p:spPr>
            <a:xfrm rot="0">
              <a:off x="0" y="-9525"/>
              <a:ext cx="20078024" cy="413118"/>
            </a:xfrm>
            <a:prstGeom prst="rect">
              <a:avLst/>
            </a:prstGeom>
          </p:spPr>
          <p:txBody>
            <a:bodyPr anchor="t" rtlCol="false" tIns="0" lIns="0" bIns="0" rIns="0">
              <a:spAutoFit/>
            </a:bodyPr>
            <a:lstStyle/>
            <a:p>
              <a:pPr algn="l" marL="0" indent="0" lvl="0">
                <a:lnSpc>
                  <a:spcPts val="2383"/>
                </a:lnSpc>
                <a:spcBef>
                  <a:spcPct val="0"/>
                </a:spcBef>
              </a:pPr>
            </a:p>
          </p:txBody>
        </p:sp>
        <p:sp>
          <p:nvSpPr>
            <p:cNvPr name="TextBox 12" id="12"/>
            <p:cNvSpPr txBox="true"/>
            <p:nvPr/>
          </p:nvSpPr>
          <p:spPr>
            <a:xfrm rot="0">
              <a:off x="0" y="635031"/>
              <a:ext cx="15718884" cy="444492"/>
            </a:xfrm>
            <a:prstGeom prst="rect">
              <a:avLst/>
            </a:prstGeom>
          </p:spPr>
          <p:txBody>
            <a:bodyPr anchor="t" rtlCol="false" tIns="0" lIns="0" bIns="0" rIns="0">
              <a:spAutoFit/>
            </a:bodyPr>
            <a:lstStyle/>
            <a:p>
              <a:pPr algn="l" marL="0" indent="0" lvl="0">
                <a:lnSpc>
                  <a:spcPts val="2780"/>
                </a:lnSpc>
              </a:pPr>
            </a:p>
          </p:txBody>
        </p:sp>
      </p:grpSp>
      <p:sp>
        <p:nvSpPr>
          <p:cNvPr name="TextBox 13" id="13"/>
          <p:cNvSpPr txBox="true"/>
          <p:nvPr/>
        </p:nvSpPr>
        <p:spPr>
          <a:xfrm rot="0">
            <a:off x="1028700" y="819890"/>
            <a:ext cx="6731541" cy="8599595"/>
          </a:xfrm>
          <a:prstGeom prst="rect">
            <a:avLst/>
          </a:prstGeom>
        </p:spPr>
        <p:txBody>
          <a:bodyPr anchor="t" rtlCol="false" tIns="0" lIns="0" bIns="0" rIns="0">
            <a:spAutoFit/>
          </a:bodyPr>
          <a:lstStyle/>
          <a:p>
            <a:pPr algn="l">
              <a:lnSpc>
                <a:spcPts val="3598"/>
              </a:lnSpc>
            </a:pPr>
            <a:r>
              <a:rPr lang="en-US" sz="2570">
                <a:solidFill>
                  <a:srgbClr val="FFFFFF"/>
                </a:solidFill>
                <a:latin typeface="Canva Sans"/>
                <a:ea typeface="Canva Sans"/>
                <a:cs typeface="Canva Sans"/>
                <a:sym typeface="Canva Sans"/>
              </a:rPr>
              <a:t> The status structure is a da</a:t>
            </a:r>
            <a:r>
              <a:rPr lang="en-US" sz="2570">
                <a:solidFill>
                  <a:srgbClr val="FFFFFF"/>
                </a:solidFill>
                <a:latin typeface="Canva Sans"/>
                <a:ea typeface="Canva Sans"/>
                <a:cs typeface="Canva Sans"/>
                <a:sym typeface="Canva Sans"/>
              </a:rPr>
              <a:t>ta structure that stores the relevant situation at the current position of the sweep line. </a:t>
            </a:r>
          </a:p>
          <a:p>
            <a:pPr algn="l">
              <a:lnSpc>
                <a:spcPts val="3598"/>
              </a:lnSpc>
            </a:pPr>
            <a:r>
              <a:rPr lang="en-US" sz="2570">
                <a:solidFill>
                  <a:srgbClr val="FFFFFF"/>
                </a:solidFill>
                <a:latin typeface="Canva Sans"/>
                <a:ea typeface="Canva Sans"/>
                <a:cs typeface="Canva Sans"/>
                <a:sym typeface="Canva Sans"/>
              </a:rPr>
              <a:t>This attribute po</a:t>
            </a:r>
            <a:r>
              <a:rPr lang="en-US" sz="2570">
                <a:solidFill>
                  <a:srgbClr val="FFFFFF"/>
                </a:solidFill>
                <a:latin typeface="Canva Sans"/>
                <a:ea typeface="Canva Sans"/>
                <a:cs typeface="Canva Sans"/>
                <a:sym typeface="Canva Sans"/>
              </a:rPr>
              <a:t>ints to the root</a:t>
            </a:r>
            <a:r>
              <a:rPr lang="en-US" sz="2570">
                <a:solidFill>
                  <a:srgbClr val="FFFFFF"/>
                </a:solidFill>
                <a:latin typeface="Canva Sans"/>
                <a:ea typeface="Canva Sans"/>
                <a:cs typeface="Canva Sans"/>
                <a:sym typeface="Canva Sans"/>
              </a:rPr>
              <a:t> of the balanced binary search tree that functions as a</a:t>
            </a:r>
          </a:p>
          <a:p>
            <a:pPr algn="l">
              <a:lnSpc>
                <a:spcPts val="3598"/>
              </a:lnSpc>
            </a:pPr>
            <a:r>
              <a:rPr lang="en-US" sz="2570">
                <a:solidFill>
                  <a:srgbClr val="FFFFFF"/>
                </a:solidFill>
                <a:latin typeface="Canva Sans"/>
                <a:ea typeface="Canva Sans"/>
                <a:cs typeface="Canva Sans"/>
                <a:sym typeface="Canva Sans"/>
              </a:rPr>
              <a:t>      status structure which represents the beach line as a balanced binary search tree.</a:t>
            </a:r>
          </a:p>
          <a:p>
            <a:pPr algn="l">
              <a:lnSpc>
                <a:spcPts val="3598"/>
              </a:lnSpc>
            </a:pPr>
            <a:r>
              <a:rPr lang="en-US" sz="2570">
                <a:solidFill>
                  <a:srgbClr val="FFFFFF"/>
                </a:solidFill>
                <a:latin typeface="Canva Sans"/>
                <a:ea typeface="Canva Sans"/>
                <a:cs typeface="Canva Sans"/>
                <a:sym typeface="Canva Sans"/>
              </a:rPr>
              <a:t>sweep_line: Decimal</a:t>
            </a:r>
          </a:p>
          <a:p>
            <a:pPr algn="l">
              <a:lnSpc>
                <a:spcPts val="3598"/>
              </a:lnSpc>
            </a:pPr>
            <a:r>
              <a:rPr lang="en-US" sz="2570">
                <a:solidFill>
                  <a:srgbClr val="FFFFFF"/>
                </a:solidFill>
                <a:latin typeface="Canva Sans"/>
                <a:ea typeface="Canva Sans"/>
                <a:cs typeface="Canva Sans"/>
                <a:sym typeface="Canva Sans"/>
              </a:rPr>
              <a:t>      The y-coordinate  </a:t>
            </a:r>
          </a:p>
          <a:p>
            <a:pPr algn="l">
              <a:lnSpc>
                <a:spcPts val="3598"/>
              </a:lnSpc>
            </a:pPr>
            <a:r>
              <a:rPr lang="en-US" sz="2570">
                <a:solidFill>
                  <a:srgbClr val="FFFFFF"/>
                </a:solidFill>
                <a:latin typeface="Canva Sans"/>
                <a:ea typeface="Canva Sans"/>
                <a:cs typeface="Canva Sans"/>
                <a:sym typeface="Canva Sans"/>
              </a:rPr>
              <a:t> arcs: list(:class:`foronoi.nodes.Arc`)</a:t>
            </a:r>
          </a:p>
          <a:p>
            <a:pPr algn="l">
              <a:lnSpc>
                <a:spcPts val="3598"/>
              </a:lnSpc>
            </a:pPr>
            <a:r>
              <a:rPr lang="en-US" sz="2570">
                <a:solidFill>
                  <a:srgbClr val="FFFFFF"/>
                </a:solidFill>
                <a:latin typeface="Canva Sans"/>
                <a:ea typeface="Canva Sans"/>
                <a:cs typeface="Canva Sans"/>
                <a:sym typeface="Canva Sans"/>
              </a:rPr>
              <a:t>      List of arcs</a:t>
            </a:r>
          </a:p>
          <a:p>
            <a:pPr algn="l">
              <a:lnSpc>
                <a:spcPts val="3598"/>
              </a:lnSpc>
            </a:pPr>
            <a:r>
              <a:rPr lang="en-US" sz="2570">
                <a:solidFill>
                  <a:srgbClr val="FFFFFF"/>
                </a:solidFill>
                <a:latin typeface="Canva Sans"/>
                <a:ea typeface="Canva Sans"/>
                <a:cs typeface="Canva Sans"/>
                <a:sym typeface="Canva Sans"/>
              </a:rPr>
              <a:t>    sites: list(:class:`foronoi.graph.Point`)</a:t>
            </a:r>
          </a:p>
          <a:p>
            <a:pPr algn="l">
              <a:lnSpc>
                <a:spcPts val="3598"/>
              </a:lnSpc>
            </a:pPr>
            <a:r>
              <a:rPr lang="en-US" sz="2570">
                <a:solidFill>
                  <a:srgbClr val="FFFFFF"/>
                </a:solidFill>
                <a:latin typeface="Canva Sans"/>
                <a:ea typeface="Canva Sans"/>
                <a:cs typeface="Canva Sans"/>
                <a:sym typeface="Canva Sans"/>
              </a:rPr>
              <a:t>      List of points</a:t>
            </a:r>
          </a:p>
          <a:p>
            <a:pPr algn="l">
              <a:lnSpc>
                <a:spcPts val="3598"/>
              </a:lnSpc>
            </a:pPr>
            <a:r>
              <a:rPr lang="en-US" sz="2570">
                <a:solidFill>
                  <a:srgbClr val="FFFFFF"/>
                </a:solidFill>
                <a:latin typeface="Canva Sans"/>
                <a:ea typeface="Canva Sans"/>
                <a:cs typeface="Canva Sans"/>
                <a:sym typeface="Canva Sans"/>
              </a:rPr>
              <a:t>    vertices: list(:class:`foronoi.graph.Vertex`)</a:t>
            </a:r>
          </a:p>
          <a:p>
            <a:pPr algn="l">
              <a:lnSpc>
                <a:spcPts val="3598"/>
              </a:lnSpc>
            </a:pPr>
            <a:r>
              <a:rPr lang="en-US" sz="2570">
                <a:solidFill>
                  <a:srgbClr val="FFFFFF"/>
                </a:solidFill>
                <a:latin typeface="Canva Sans"/>
                <a:ea typeface="Canva Sans"/>
                <a:cs typeface="Canva Sans"/>
                <a:sym typeface="Canva Sans"/>
              </a:rPr>
              <a:t>      List of vertices</a:t>
            </a:r>
          </a:p>
          <a:p>
            <a:pPr algn="l">
              <a:lnSpc>
                <a:spcPts val="3598"/>
              </a:lnSpc>
            </a:pPr>
          </a:p>
        </p:txBody>
      </p:sp>
      <p:sp>
        <p:nvSpPr>
          <p:cNvPr name="Freeform 14" id="14"/>
          <p:cNvSpPr/>
          <p:nvPr/>
        </p:nvSpPr>
        <p:spPr>
          <a:xfrm flipH="false" flipV="false" rot="-3117037">
            <a:off x="16085274" y="7952721"/>
            <a:ext cx="2112604" cy="1859092"/>
          </a:xfrm>
          <a:custGeom>
            <a:avLst/>
            <a:gdLst/>
            <a:ahLst/>
            <a:cxnLst/>
            <a:rect r="r" b="b" t="t" l="l"/>
            <a:pathLst>
              <a:path h="1859092" w="2112604">
                <a:moveTo>
                  <a:pt x="0" y="0"/>
                </a:moveTo>
                <a:lnTo>
                  <a:pt x="2112605" y="0"/>
                </a:lnTo>
                <a:lnTo>
                  <a:pt x="2112605" y="1859092"/>
                </a:lnTo>
                <a:lnTo>
                  <a:pt x="0" y="185909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1E1E3F"/>
        </a:solidFill>
      </p:bgPr>
    </p:bg>
    <p:spTree>
      <p:nvGrpSpPr>
        <p:cNvPr id="1" name=""/>
        <p:cNvGrpSpPr/>
        <p:nvPr/>
      </p:nvGrpSpPr>
      <p:grpSpPr>
        <a:xfrm>
          <a:off x="0" y="0"/>
          <a:ext cx="0" cy="0"/>
          <a:chOff x="0" y="0"/>
          <a:chExt cx="0" cy="0"/>
        </a:xfrm>
      </p:grpSpPr>
      <p:grpSp>
        <p:nvGrpSpPr>
          <p:cNvPr name="Group 2" id="2"/>
          <p:cNvGrpSpPr/>
          <p:nvPr/>
        </p:nvGrpSpPr>
        <p:grpSpPr>
          <a:xfrm rot="0">
            <a:off x="666750" y="666750"/>
            <a:ext cx="16954500" cy="8953500"/>
            <a:chOff x="0" y="0"/>
            <a:chExt cx="4465383" cy="2358123"/>
          </a:xfrm>
        </p:grpSpPr>
        <p:sp>
          <p:nvSpPr>
            <p:cNvPr name="Freeform 3" id="3"/>
            <p:cNvSpPr/>
            <p:nvPr/>
          </p:nvSpPr>
          <p:spPr>
            <a:xfrm flipH="false" flipV="false" rot="0">
              <a:off x="0" y="0"/>
              <a:ext cx="4465383" cy="2358124"/>
            </a:xfrm>
            <a:custGeom>
              <a:avLst/>
              <a:gdLst/>
              <a:ahLst/>
              <a:cxnLst/>
              <a:rect r="r" b="b" t="t" l="l"/>
              <a:pathLst>
                <a:path h="2358124" w="4465383">
                  <a:moveTo>
                    <a:pt x="20548" y="0"/>
                  </a:moveTo>
                  <a:lnTo>
                    <a:pt x="4444835" y="0"/>
                  </a:lnTo>
                  <a:cubicBezTo>
                    <a:pt x="4456183" y="0"/>
                    <a:pt x="4465383" y="9200"/>
                    <a:pt x="4465383" y="20548"/>
                  </a:cubicBezTo>
                  <a:lnTo>
                    <a:pt x="4465383" y="2337575"/>
                  </a:lnTo>
                  <a:cubicBezTo>
                    <a:pt x="4465383" y="2348924"/>
                    <a:pt x="4456183" y="2358124"/>
                    <a:pt x="4444835" y="2358124"/>
                  </a:cubicBezTo>
                  <a:lnTo>
                    <a:pt x="20548" y="2358124"/>
                  </a:lnTo>
                  <a:cubicBezTo>
                    <a:pt x="9200" y="2358124"/>
                    <a:pt x="0" y="2348924"/>
                    <a:pt x="0" y="2337575"/>
                  </a:cubicBezTo>
                  <a:lnTo>
                    <a:pt x="0" y="20548"/>
                  </a:lnTo>
                  <a:cubicBezTo>
                    <a:pt x="0" y="9200"/>
                    <a:pt x="9200" y="0"/>
                    <a:pt x="20548" y="0"/>
                  </a:cubicBezTo>
                  <a:close/>
                </a:path>
              </a:pathLst>
            </a:custGeom>
            <a:solidFill>
              <a:srgbClr val="4F5AAF"/>
            </a:solidFill>
            <a:ln cap="rnd">
              <a:noFill/>
              <a:prstDash val="solid"/>
              <a:round/>
            </a:ln>
          </p:spPr>
        </p:sp>
        <p:sp>
          <p:nvSpPr>
            <p:cNvPr name="TextBox 4" id="4"/>
            <p:cNvSpPr txBox="true"/>
            <p:nvPr/>
          </p:nvSpPr>
          <p:spPr>
            <a:xfrm>
              <a:off x="0" y="-57150"/>
              <a:ext cx="4465383" cy="2415273"/>
            </a:xfrm>
            <a:prstGeom prst="rect">
              <a:avLst/>
            </a:prstGeom>
          </p:spPr>
          <p:txBody>
            <a:bodyPr anchor="ctr" rtlCol="false" tIns="50800" lIns="50800" bIns="50800" rIns="50800"/>
            <a:lstStyle/>
            <a:p>
              <a:pPr algn="ctr" marL="0" indent="0" lvl="0">
                <a:lnSpc>
                  <a:spcPts val="3359"/>
                </a:lnSpc>
                <a:spcBef>
                  <a:spcPct val="0"/>
                </a:spcBef>
              </a:pPr>
            </a:p>
          </p:txBody>
        </p:sp>
      </p:grpSp>
      <p:sp>
        <p:nvSpPr>
          <p:cNvPr name="Freeform 5" id="5"/>
          <p:cNvSpPr/>
          <p:nvPr/>
        </p:nvSpPr>
        <p:spPr>
          <a:xfrm flipH="false" flipV="false" rot="-3117037">
            <a:off x="16099474" y="7952721"/>
            <a:ext cx="2112604" cy="1859092"/>
          </a:xfrm>
          <a:custGeom>
            <a:avLst/>
            <a:gdLst/>
            <a:ahLst/>
            <a:cxnLst/>
            <a:rect r="r" b="b" t="t" l="l"/>
            <a:pathLst>
              <a:path h="1859092" w="2112604">
                <a:moveTo>
                  <a:pt x="0" y="0"/>
                </a:moveTo>
                <a:lnTo>
                  <a:pt x="2112605" y="0"/>
                </a:lnTo>
                <a:lnTo>
                  <a:pt x="2112605" y="1859092"/>
                </a:lnTo>
                <a:lnTo>
                  <a:pt x="0" y="185909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grpSp>
        <p:nvGrpSpPr>
          <p:cNvPr name="Group 6" id="6"/>
          <p:cNvGrpSpPr/>
          <p:nvPr/>
        </p:nvGrpSpPr>
        <p:grpSpPr>
          <a:xfrm rot="0">
            <a:off x="1434569" y="2794292"/>
            <a:ext cx="14699626" cy="1019091"/>
            <a:chOff x="0" y="0"/>
            <a:chExt cx="19599501" cy="1358788"/>
          </a:xfrm>
        </p:grpSpPr>
        <p:sp>
          <p:nvSpPr>
            <p:cNvPr name="TextBox 7" id="7"/>
            <p:cNvSpPr txBox="true"/>
            <p:nvPr/>
          </p:nvSpPr>
          <p:spPr>
            <a:xfrm rot="0">
              <a:off x="0" y="-9525"/>
              <a:ext cx="19599501" cy="517525"/>
            </a:xfrm>
            <a:prstGeom prst="rect">
              <a:avLst/>
            </a:prstGeom>
          </p:spPr>
          <p:txBody>
            <a:bodyPr anchor="t" rtlCol="false" tIns="0" lIns="0" bIns="0" rIns="0">
              <a:spAutoFit/>
            </a:bodyPr>
            <a:lstStyle/>
            <a:p>
              <a:pPr algn="l" marL="0" indent="0" lvl="0">
                <a:lnSpc>
                  <a:spcPts val="3000"/>
                </a:lnSpc>
                <a:spcBef>
                  <a:spcPct val="0"/>
                </a:spcBef>
              </a:pPr>
            </a:p>
          </p:txBody>
        </p:sp>
        <p:sp>
          <p:nvSpPr>
            <p:cNvPr name="TextBox 8" id="8"/>
            <p:cNvSpPr txBox="true"/>
            <p:nvPr/>
          </p:nvSpPr>
          <p:spPr>
            <a:xfrm rot="0">
              <a:off x="0" y="811629"/>
              <a:ext cx="15344253" cy="547159"/>
            </a:xfrm>
            <a:prstGeom prst="rect">
              <a:avLst/>
            </a:prstGeom>
          </p:spPr>
          <p:txBody>
            <a:bodyPr anchor="t" rtlCol="false" tIns="0" lIns="0" bIns="0" rIns="0">
              <a:spAutoFit/>
            </a:bodyPr>
            <a:lstStyle/>
            <a:p>
              <a:pPr algn="l" marL="0" indent="0" lvl="0">
                <a:lnSpc>
                  <a:spcPts val="3499"/>
                </a:lnSpc>
              </a:pPr>
            </a:p>
          </p:txBody>
        </p:sp>
      </p:grpSp>
      <p:sp>
        <p:nvSpPr>
          <p:cNvPr name="TextBox 9" id="9"/>
          <p:cNvSpPr txBox="true"/>
          <p:nvPr/>
        </p:nvSpPr>
        <p:spPr>
          <a:xfrm rot="0">
            <a:off x="1434569" y="2484956"/>
            <a:ext cx="15484755" cy="1580614"/>
          </a:xfrm>
          <a:prstGeom prst="rect">
            <a:avLst/>
          </a:prstGeom>
        </p:spPr>
        <p:txBody>
          <a:bodyPr anchor="t" rtlCol="false" tIns="0" lIns="0" bIns="0" rIns="0">
            <a:spAutoFit/>
          </a:bodyPr>
          <a:lstStyle/>
          <a:p>
            <a:pPr algn="l">
              <a:lnSpc>
                <a:spcPts val="4229"/>
              </a:lnSpc>
            </a:pPr>
            <a:r>
              <a:rPr lang="en-US" sz="3021">
                <a:solidFill>
                  <a:srgbClr val="FFFFFF"/>
                </a:solidFill>
                <a:latin typeface="Canva Sans"/>
                <a:ea typeface="Canva Sans"/>
                <a:cs typeface="Canva Sans"/>
                <a:sym typeface="Canva Sans"/>
              </a:rPr>
              <a:t>A Voronoi Di</a:t>
            </a:r>
            <a:r>
              <a:rPr lang="en-US" sz="3021">
                <a:solidFill>
                  <a:srgbClr val="FFFFFF"/>
                </a:solidFill>
                <a:latin typeface="Canva Sans"/>
                <a:ea typeface="Canva Sans"/>
                <a:cs typeface="Canva Sans"/>
                <a:sym typeface="Canva Sans"/>
              </a:rPr>
              <a:t>agram for a set of points (called sites) divides the plane into regions such that each region contains all points that are closer to one site than to any other site.</a:t>
            </a:r>
          </a:p>
        </p:txBody>
      </p:sp>
      <p:grpSp>
        <p:nvGrpSpPr>
          <p:cNvPr name="Group 10" id="10"/>
          <p:cNvGrpSpPr/>
          <p:nvPr/>
        </p:nvGrpSpPr>
        <p:grpSpPr>
          <a:xfrm rot="0">
            <a:off x="1434569" y="1404368"/>
            <a:ext cx="15824731" cy="2129393"/>
            <a:chOff x="0" y="0"/>
            <a:chExt cx="21099642" cy="2839190"/>
          </a:xfrm>
        </p:grpSpPr>
        <p:sp>
          <p:nvSpPr>
            <p:cNvPr name="TextBox 11" id="11"/>
            <p:cNvSpPr txBox="true"/>
            <p:nvPr/>
          </p:nvSpPr>
          <p:spPr>
            <a:xfrm rot="0">
              <a:off x="0" y="-57150"/>
              <a:ext cx="21099642" cy="1345816"/>
            </a:xfrm>
            <a:prstGeom prst="rect">
              <a:avLst/>
            </a:prstGeom>
          </p:spPr>
          <p:txBody>
            <a:bodyPr anchor="t" rtlCol="false" tIns="0" lIns="0" bIns="0" rIns="0">
              <a:spAutoFit/>
            </a:bodyPr>
            <a:lstStyle/>
            <a:p>
              <a:pPr algn="l" marL="0" indent="0" lvl="0">
                <a:lnSpc>
                  <a:spcPts val="8316"/>
                </a:lnSpc>
              </a:pPr>
              <a:r>
                <a:rPr lang="en-US" sz="6397" spc="-191">
                  <a:solidFill>
                    <a:srgbClr val="FF6161"/>
                  </a:solidFill>
                  <a:latin typeface="Playfair Display SC"/>
                  <a:ea typeface="Playfair Display SC"/>
                  <a:cs typeface="Playfair Display SC"/>
                  <a:sym typeface="Playfair Display SC"/>
                </a:rPr>
                <a:t>FORMAL DEFINITION :</a:t>
              </a:r>
            </a:p>
          </p:txBody>
        </p:sp>
        <p:sp>
          <p:nvSpPr>
            <p:cNvPr name="TextBox 12" id="12"/>
            <p:cNvSpPr txBox="true"/>
            <p:nvPr/>
          </p:nvSpPr>
          <p:spPr>
            <a:xfrm rot="0">
              <a:off x="0" y="1743034"/>
              <a:ext cx="21099642" cy="415776"/>
            </a:xfrm>
            <a:prstGeom prst="rect">
              <a:avLst/>
            </a:prstGeom>
          </p:spPr>
          <p:txBody>
            <a:bodyPr anchor="t" rtlCol="false" tIns="0" lIns="0" bIns="0" rIns="0">
              <a:spAutoFit/>
            </a:bodyPr>
            <a:lstStyle/>
            <a:p>
              <a:pPr algn="l" marL="0" indent="0" lvl="0">
                <a:lnSpc>
                  <a:spcPts val="2399"/>
                </a:lnSpc>
                <a:spcBef>
                  <a:spcPct val="0"/>
                </a:spcBef>
              </a:pPr>
            </a:p>
          </p:txBody>
        </p:sp>
        <p:sp>
          <p:nvSpPr>
            <p:cNvPr name="TextBox 13" id="13"/>
            <p:cNvSpPr txBox="true"/>
            <p:nvPr/>
          </p:nvSpPr>
          <p:spPr>
            <a:xfrm rot="0">
              <a:off x="0" y="2392085"/>
              <a:ext cx="16518699" cy="447105"/>
            </a:xfrm>
            <a:prstGeom prst="rect">
              <a:avLst/>
            </a:prstGeom>
          </p:spPr>
          <p:txBody>
            <a:bodyPr anchor="t" rtlCol="false" tIns="0" lIns="0" bIns="0" rIns="0">
              <a:spAutoFit/>
            </a:bodyPr>
            <a:lstStyle/>
            <a:p>
              <a:pPr algn="l" marL="0" indent="0" lvl="0">
                <a:lnSpc>
                  <a:spcPts val="2798"/>
                </a:lnSpc>
              </a:pPr>
            </a:p>
          </p:txBody>
        </p:sp>
      </p:grpSp>
      <p:sp>
        <p:nvSpPr>
          <p:cNvPr name="TextBox 14" id="14"/>
          <p:cNvSpPr txBox="true"/>
          <p:nvPr/>
        </p:nvSpPr>
        <p:spPr>
          <a:xfrm rot="0">
            <a:off x="1434569" y="4228748"/>
            <a:ext cx="13680851" cy="1699359"/>
          </a:xfrm>
          <a:prstGeom prst="rect">
            <a:avLst/>
          </a:prstGeom>
        </p:spPr>
        <p:txBody>
          <a:bodyPr anchor="t" rtlCol="false" tIns="0" lIns="0" bIns="0" rIns="0">
            <a:spAutoFit/>
          </a:bodyPr>
          <a:lstStyle/>
          <a:p>
            <a:pPr algn="l">
              <a:lnSpc>
                <a:spcPts val="4509"/>
              </a:lnSpc>
            </a:pPr>
            <a:r>
              <a:rPr lang="en-US" b="true" sz="3221" u="sng">
                <a:solidFill>
                  <a:srgbClr val="FFFFFF"/>
                </a:solidFill>
                <a:latin typeface="Canva Sans Bold"/>
                <a:ea typeface="Canva Sans Bold"/>
                <a:cs typeface="Canva Sans Bold"/>
                <a:sym typeface="Canva Sans Bold"/>
              </a:rPr>
              <a:t>For</a:t>
            </a:r>
            <a:r>
              <a:rPr lang="en-US" b="true" sz="3221" u="sng">
                <a:solidFill>
                  <a:srgbClr val="FFFFFF"/>
                </a:solidFill>
                <a:latin typeface="Canva Sans Bold"/>
                <a:ea typeface="Canva Sans Bold"/>
                <a:cs typeface="Canva Sans Bold"/>
                <a:sym typeface="Canva Sans Bold"/>
              </a:rPr>
              <a:t>mally</a:t>
            </a:r>
            <a:r>
              <a:rPr lang="en-US" sz="3221" u="sng">
                <a:solidFill>
                  <a:srgbClr val="FFFFFF"/>
                </a:solidFill>
                <a:latin typeface="Canva Sans"/>
                <a:ea typeface="Canva Sans"/>
                <a:cs typeface="Canva Sans"/>
                <a:sym typeface="Canva Sans"/>
              </a:rPr>
              <a:t>,</a:t>
            </a:r>
            <a:r>
              <a:rPr lang="en-US" sz="3221">
                <a:solidFill>
                  <a:srgbClr val="FFFFFF"/>
                </a:solidFill>
                <a:latin typeface="Canva Sans"/>
                <a:ea typeface="Canva Sans"/>
                <a:cs typeface="Canva Sans"/>
                <a:sym typeface="Canva Sans"/>
              </a:rPr>
              <a:t> for a set of sitesFormally, for a set of distinct points 𝑃 = {𝑝1,, 𝑝2,…,𝑝𝑛} in the Euclidean plane, the Voronoi region V(𝒑𝒊) for site 𝒑𝒊 𝒊𝒔 </a:t>
            </a:r>
          </a:p>
        </p:txBody>
      </p:sp>
      <p:sp>
        <p:nvSpPr>
          <p:cNvPr name="TextBox 15" id="15"/>
          <p:cNvSpPr txBox="true"/>
          <p:nvPr/>
        </p:nvSpPr>
        <p:spPr>
          <a:xfrm rot="0">
            <a:off x="4655964" y="5861432"/>
            <a:ext cx="8976072" cy="612875"/>
          </a:xfrm>
          <a:prstGeom prst="rect">
            <a:avLst/>
          </a:prstGeom>
        </p:spPr>
        <p:txBody>
          <a:bodyPr anchor="t" rtlCol="false" tIns="0" lIns="0" bIns="0" rIns="0">
            <a:spAutoFit/>
          </a:bodyPr>
          <a:lstStyle/>
          <a:p>
            <a:pPr algn="l">
              <a:lnSpc>
                <a:spcPts val="5069"/>
              </a:lnSpc>
            </a:pPr>
            <a:r>
              <a:rPr lang="en-US" sz="3621" b="true">
                <a:solidFill>
                  <a:srgbClr val="FFFFFF"/>
                </a:solidFill>
                <a:latin typeface="Canva Sans Bold"/>
                <a:ea typeface="Canva Sans Bold"/>
                <a:cs typeface="Canva Sans Bold"/>
                <a:sym typeface="Canva Sans Bold"/>
              </a:rPr>
              <a:t>V</a:t>
            </a:r>
            <a:r>
              <a:rPr lang="en-US" b="true" sz="3621">
                <a:solidFill>
                  <a:srgbClr val="FFFFFF"/>
                </a:solidFill>
                <a:latin typeface="Canva Sans Bold"/>
                <a:ea typeface="Canva Sans Bold"/>
                <a:cs typeface="Canva Sans Bold"/>
                <a:sym typeface="Canva Sans Bold"/>
              </a:rPr>
              <a:t>(𝒑𝒊) = {𝒙 ∈ 𝑹^2| 𝒅(𝒙,𝒑𝒊) ≤ 𝒅(𝒙,𝒑𝒋)∀ 𝒋 ≠ 𝒊}</a:t>
            </a:r>
          </a:p>
        </p:txBody>
      </p:sp>
      <p:sp>
        <p:nvSpPr>
          <p:cNvPr name="TextBox 16" id="16"/>
          <p:cNvSpPr txBox="true"/>
          <p:nvPr/>
        </p:nvSpPr>
        <p:spPr>
          <a:xfrm rot="0">
            <a:off x="1434569" y="6893406"/>
            <a:ext cx="13680851" cy="1699359"/>
          </a:xfrm>
          <a:prstGeom prst="rect">
            <a:avLst/>
          </a:prstGeom>
        </p:spPr>
        <p:txBody>
          <a:bodyPr anchor="t" rtlCol="false" tIns="0" lIns="0" bIns="0" rIns="0">
            <a:spAutoFit/>
          </a:bodyPr>
          <a:lstStyle/>
          <a:p>
            <a:pPr algn="l">
              <a:lnSpc>
                <a:spcPts val="4509"/>
              </a:lnSpc>
            </a:pPr>
            <a:r>
              <a:rPr lang="en-US" sz="3221">
                <a:solidFill>
                  <a:srgbClr val="FFFFFF"/>
                </a:solidFill>
                <a:latin typeface="Canva Sans"/>
                <a:ea typeface="Canva Sans"/>
                <a:cs typeface="Canva Sans"/>
                <a:sym typeface="Canva Sans"/>
              </a:rPr>
              <a:t>Wh</a:t>
            </a:r>
            <a:r>
              <a:rPr lang="en-US" sz="3221">
                <a:solidFill>
                  <a:srgbClr val="FFFFFF"/>
                </a:solidFill>
                <a:latin typeface="Canva Sans"/>
                <a:ea typeface="Canva Sans"/>
                <a:cs typeface="Canva Sans"/>
                <a:sym typeface="Canva Sans"/>
              </a:rPr>
              <a:t>ere 𝒅(𝒙,𝒑𝒊)is the Euclidean distance between 𝒙 and 𝒑𝒊. </a:t>
            </a:r>
          </a:p>
          <a:p>
            <a:pPr algn="l">
              <a:lnSpc>
                <a:spcPts val="4509"/>
              </a:lnSpc>
            </a:pPr>
            <a:r>
              <a:rPr lang="en-US" sz="3221">
                <a:solidFill>
                  <a:srgbClr val="FFFFFF"/>
                </a:solidFill>
                <a:latin typeface="Canva Sans"/>
                <a:ea typeface="Canva Sans"/>
                <a:cs typeface="Canva Sans"/>
                <a:sym typeface="Canva Sans"/>
              </a:rPr>
              <a:t>Each point in 𝑉(𝒑𝒊) is closer to 𝒑𝒊 than to any other site. </a:t>
            </a:r>
          </a:p>
          <a:p>
            <a:pPr algn="l">
              <a:lnSpc>
                <a:spcPts val="4509"/>
              </a:lnSpc>
            </a:pPr>
            <a:r>
              <a:rPr lang="en-US" sz="3221">
                <a:solidFill>
                  <a:srgbClr val="FFFFFF"/>
                </a:solidFill>
                <a:latin typeface="Canva Sans"/>
                <a:ea typeface="Canva Sans"/>
                <a:cs typeface="Canva Sans"/>
                <a:sym typeface="Canva Sans"/>
              </a:rPr>
              <a:t>The collection of all regions V(pi) forms the </a:t>
            </a:r>
            <a:r>
              <a:rPr lang="en-US" b="true" sz="3221">
                <a:solidFill>
                  <a:srgbClr val="FFFFFF"/>
                </a:solidFill>
                <a:latin typeface="Canva Sans Bold"/>
                <a:ea typeface="Canva Sans Bold"/>
                <a:cs typeface="Canva Sans Bold"/>
                <a:sym typeface="Canva Sans Bold"/>
              </a:rPr>
              <a:t>Voronoi Diagram.</a:t>
            </a:r>
          </a:p>
        </p:txBody>
      </p:sp>
    </p:spTree>
  </p:cSld>
  <p:clrMapOvr>
    <a:masterClrMapping/>
  </p:clrMapOvr>
</p:sld>
</file>

<file path=ppt/slides/slide50.xml><?xml version="1.0" encoding="utf-8"?>
<p:sld xmlns:p="http://schemas.openxmlformats.org/presentationml/2006/main" xmlns:a="http://schemas.openxmlformats.org/drawingml/2006/main" xmlns:r="http://schemas.openxmlformats.org/officeDocument/2006/relationships">
  <p:cSld>
    <p:bg>
      <p:bgPr>
        <a:solidFill>
          <a:srgbClr val="1E1E3F"/>
        </a:solidFill>
      </p:bgPr>
    </p:bg>
    <p:spTree>
      <p:nvGrpSpPr>
        <p:cNvPr id="1" name=""/>
        <p:cNvGrpSpPr/>
        <p:nvPr/>
      </p:nvGrpSpPr>
      <p:grpSpPr>
        <a:xfrm>
          <a:off x="0" y="0"/>
          <a:ext cx="0" cy="0"/>
          <a:chOff x="0" y="0"/>
          <a:chExt cx="0" cy="0"/>
        </a:xfrm>
      </p:grpSpPr>
      <p:grpSp>
        <p:nvGrpSpPr>
          <p:cNvPr name="Group 2" id="2"/>
          <p:cNvGrpSpPr/>
          <p:nvPr/>
        </p:nvGrpSpPr>
        <p:grpSpPr>
          <a:xfrm rot="0">
            <a:off x="666750" y="666750"/>
            <a:ext cx="16954500" cy="8953500"/>
            <a:chOff x="0" y="0"/>
            <a:chExt cx="4465383" cy="2358123"/>
          </a:xfrm>
        </p:grpSpPr>
        <p:sp>
          <p:nvSpPr>
            <p:cNvPr name="Freeform 3" id="3"/>
            <p:cNvSpPr/>
            <p:nvPr/>
          </p:nvSpPr>
          <p:spPr>
            <a:xfrm flipH="false" flipV="false" rot="0">
              <a:off x="0" y="0"/>
              <a:ext cx="4465383" cy="2358124"/>
            </a:xfrm>
            <a:custGeom>
              <a:avLst/>
              <a:gdLst/>
              <a:ahLst/>
              <a:cxnLst/>
              <a:rect r="r" b="b" t="t" l="l"/>
              <a:pathLst>
                <a:path h="2358124" w="4465383">
                  <a:moveTo>
                    <a:pt x="20548" y="0"/>
                  </a:moveTo>
                  <a:lnTo>
                    <a:pt x="4444835" y="0"/>
                  </a:lnTo>
                  <a:cubicBezTo>
                    <a:pt x="4456183" y="0"/>
                    <a:pt x="4465383" y="9200"/>
                    <a:pt x="4465383" y="20548"/>
                  </a:cubicBezTo>
                  <a:lnTo>
                    <a:pt x="4465383" y="2337575"/>
                  </a:lnTo>
                  <a:cubicBezTo>
                    <a:pt x="4465383" y="2348924"/>
                    <a:pt x="4456183" y="2358124"/>
                    <a:pt x="4444835" y="2358124"/>
                  </a:cubicBezTo>
                  <a:lnTo>
                    <a:pt x="20548" y="2358124"/>
                  </a:lnTo>
                  <a:cubicBezTo>
                    <a:pt x="9200" y="2358124"/>
                    <a:pt x="0" y="2348924"/>
                    <a:pt x="0" y="2337575"/>
                  </a:cubicBezTo>
                  <a:lnTo>
                    <a:pt x="0" y="20548"/>
                  </a:lnTo>
                  <a:cubicBezTo>
                    <a:pt x="0" y="9200"/>
                    <a:pt x="9200" y="0"/>
                    <a:pt x="20548" y="0"/>
                  </a:cubicBezTo>
                  <a:close/>
                </a:path>
              </a:pathLst>
            </a:custGeom>
            <a:solidFill>
              <a:srgbClr val="4F5AAF"/>
            </a:solidFill>
            <a:ln cap="rnd">
              <a:noFill/>
              <a:prstDash val="solid"/>
              <a:round/>
            </a:ln>
          </p:spPr>
        </p:sp>
        <p:sp>
          <p:nvSpPr>
            <p:cNvPr name="TextBox 4" id="4"/>
            <p:cNvSpPr txBox="true"/>
            <p:nvPr/>
          </p:nvSpPr>
          <p:spPr>
            <a:xfrm>
              <a:off x="0" y="-57150"/>
              <a:ext cx="4465383" cy="2415273"/>
            </a:xfrm>
            <a:prstGeom prst="rect">
              <a:avLst/>
            </a:prstGeom>
          </p:spPr>
          <p:txBody>
            <a:bodyPr anchor="ctr" rtlCol="false" tIns="50800" lIns="50800" bIns="50800" rIns="50800"/>
            <a:lstStyle/>
            <a:p>
              <a:pPr algn="ctr" marL="0" indent="0" lvl="0">
                <a:lnSpc>
                  <a:spcPts val="3359"/>
                </a:lnSpc>
                <a:spcBef>
                  <a:spcPct val="0"/>
                </a:spcBef>
              </a:pPr>
            </a:p>
          </p:txBody>
        </p:sp>
      </p:grpSp>
      <p:sp>
        <p:nvSpPr>
          <p:cNvPr name="Freeform 5" id="5"/>
          <p:cNvSpPr/>
          <p:nvPr/>
        </p:nvSpPr>
        <p:spPr>
          <a:xfrm flipH="false" flipV="false" rot="-3117037">
            <a:off x="16099474" y="7952721"/>
            <a:ext cx="2112604" cy="1859092"/>
          </a:xfrm>
          <a:custGeom>
            <a:avLst/>
            <a:gdLst/>
            <a:ahLst/>
            <a:cxnLst/>
            <a:rect r="r" b="b" t="t" l="l"/>
            <a:pathLst>
              <a:path h="1859092" w="2112604">
                <a:moveTo>
                  <a:pt x="0" y="0"/>
                </a:moveTo>
                <a:lnTo>
                  <a:pt x="2112605" y="0"/>
                </a:lnTo>
                <a:lnTo>
                  <a:pt x="2112605" y="1859092"/>
                </a:lnTo>
                <a:lnTo>
                  <a:pt x="0" y="185909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6" id="6"/>
          <p:cNvSpPr/>
          <p:nvPr/>
        </p:nvSpPr>
        <p:spPr>
          <a:xfrm flipH="false" flipV="false" rot="-3117037">
            <a:off x="16085274" y="7952721"/>
            <a:ext cx="2112604" cy="1859092"/>
          </a:xfrm>
          <a:custGeom>
            <a:avLst/>
            <a:gdLst/>
            <a:ahLst/>
            <a:cxnLst/>
            <a:rect r="r" b="b" t="t" l="l"/>
            <a:pathLst>
              <a:path h="1859092" w="2112604">
                <a:moveTo>
                  <a:pt x="0" y="0"/>
                </a:moveTo>
                <a:lnTo>
                  <a:pt x="2112605" y="0"/>
                </a:lnTo>
                <a:lnTo>
                  <a:pt x="2112605" y="1859092"/>
                </a:lnTo>
                <a:lnTo>
                  <a:pt x="0" y="185909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7" id="7"/>
          <p:cNvSpPr/>
          <p:nvPr/>
        </p:nvSpPr>
        <p:spPr>
          <a:xfrm flipH="false" flipV="false" rot="0">
            <a:off x="7680751" y="2794292"/>
            <a:ext cx="9764947" cy="4300700"/>
          </a:xfrm>
          <a:custGeom>
            <a:avLst/>
            <a:gdLst/>
            <a:ahLst/>
            <a:cxnLst/>
            <a:rect r="r" b="b" t="t" l="l"/>
            <a:pathLst>
              <a:path h="4300700" w="9764947">
                <a:moveTo>
                  <a:pt x="0" y="0"/>
                </a:moveTo>
                <a:lnTo>
                  <a:pt x="9764947" y="0"/>
                </a:lnTo>
                <a:lnTo>
                  <a:pt x="9764947" y="4300701"/>
                </a:lnTo>
                <a:lnTo>
                  <a:pt x="0" y="4300701"/>
                </a:lnTo>
                <a:lnTo>
                  <a:pt x="0" y="0"/>
                </a:lnTo>
                <a:close/>
              </a:path>
            </a:pathLst>
          </a:custGeom>
          <a:blipFill>
            <a:blip r:embed="rId4"/>
            <a:stretch>
              <a:fillRect l="0" t="0" r="0" b="0"/>
            </a:stretch>
          </a:blipFill>
        </p:spPr>
      </p:sp>
      <p:grpSp>
        <p:nvGrpSpPr>
          <p:cNvPr name="Group 8" id="8"/>
          <p:cNvGrpSpPr/>
          <p:nvPr/>
        </p:nvGrpSpPr>
        <p:grpSpPr>
          <a:xfrm rot="0">
            <a:off x="1434569" y="2794292"/>
            <a:ext cx="14699626" cy="1019091"/>
            <a:chOff x="0" y="0"/>
            <a:chExt cx="19599501" cy="1358788"/>
          </a:xfrm>
        </p:grpSpPr>
        <p:sp>
          <p:nvSpPr>
            <p:cNvPr name="TextBox 9" id="9"/>
            <p:cNvSpPr txBox="true"/>
            <p:nvPr/>
          </p:nvSpPr>
          <p:spPr>
            <a:xfrm rot="0">
              <a:off x="0" y="-9525"/>
              <a:ext cx="19599501" cy="517525"/>
            </a:xfrm>
            <a:prstGeom prst="rect">
              <a:avLst/>
            </a:prstGeom>
          </p:spPr>
          <p:txBody>
            <a:bodyPr anchor="t" rtlCol="false" tIns="0" lIns="0" bIns="0" rIns="0">
              <a:spAutoFit/>
            </a:bodyPr>
            <a:lstStyle/>
            <a:p>
              <a:pPr algn="l" marL="0" indent="0" lvl="0">
                <a:lnSpc>
                  <a:spcPts val="3000"/>
                </a:lnSpc>
                <a:spcBef>
                  <a:spcPct val="0"/>
                </a:spcBef>
              </a:pPr>
            </a:p>
          </p:txBody>
        </p:sp>
        <p:sp>
          <p:nvSpPr>
            <p:cNvPr name="TextBox 10" id="10"/>
            <p:cNvSpPr txBox="true"/>
            <p:nvPr/>
          </p:nvSpPr>
          <p:spPr>
            <a:xfrm rot="0">
              <a:off x="0" y="811629"/>
              <a:ext cx="15344253" cy="547159"/>
            </a:xfrm>
            <a:prstGeom prst="rect">
              <a:avLst/>
            </a:prstGeom>
          </p:spPr>
          <p:txBody>
            <a:bodyPr anchor="t" rtlCol="false" tIns="0" lIns="0" bIns="0" rIns="0">
              <a:spAutoFit/>
            </a:bodyPr>
            <a:lstStyle/>
            <a:p>
              <a:pPr algn="l" marL="0" indent="0" lvl="0">
                <a:lnSpc>
                  <a:spcPts val="3499"/>
                </a:lnSpc>
              </a:pPr>
            </a:p>
          </p:txBody>
        </p:sp>
      </p:grpSp>
      <p:grpSp>
        <p:nvGrpSpPr>
          <p:cNvPr name="Group 11" id="11"/>
          <p:cNvGrpSpPr/>
          <p:nvPr/>
        </p:nvGrpSpPr>
        <p:grpSpPr>
          <a:xfrm rot="0">
            <a:off x="2083059" y="2665199"/>
            <a:ext cx="15058518" cy="809642"/>
            <a:chOff x="0" y="0"/>
            <a:chExt cx="20078024" cy="1079522"/>
          </a:xfrm>
        </p:grpSpPr>
        <p:sp>
          <p:nvSpPr>
            <p:cNvPr name="TextBox 12" id="12"/>
            <p:cNvSpPr txBox="true"/>
            <p:nvPr/>
          </p:nvSpPr>
          <p:spPr>
            <a:xfrm rot="0">
              <a:off x="0" y="-9525"/>
              <a:ext cx="20078024" cy="413118"/>
            </a:xfrm>
            <a:prstGeom prst="rect">
              <a:avLst/>
            </a:prstGeom>
          </p:spPr>
          <p:txBody>
            <a:bodyPr anchor="t" rtlCol="false" tIns="0" lIns="0" bIns="0" rIns="0">
              <a:spAutoFit/>
            </a:bodyPr>
            <a:lstStyle/>
            <a:p>
              <a:pPr algn="l" marL="0" indent="0" lvl="0">
                <a:lnSpc>
                  <a:spcPts val="2383"/>
                </a:lnSpc>
                <a:spcBef>
                  <a:spcPct val="0"/>
                </a:spcBef>
              </a:pPr>
            </a:p>
          </p:txBody>
        </p:sp>
        <p:sp>
          <p:nvSpPr>
            <p:cNvPr name="TextBox 13" id="13"/>
            <p:cNvSpPr txBox="true"/>
            <p:nvPr/>
          </p:nvSpPr>
          <p:spPr>
            <a:xfrm rot="0">
              <a:off x="0" y="635031"/>
              <a:ext cx="15718884" cy="444492"/>
            </a:xfrm>
            <a:prstGeom prst="rect">
              <a:avLst/>
            </a:prstGeom>
          </p:spPr>
          <p:txBody>
            <a:bodyPr anchor="t" rtlCol="false" tIns="0" lIns="0" bIns="0" rIns="0">
              <a:spAutoFit/>
            </a:bodyPr>
            <a:lstStyle/>
            <a:p>
              <a:pPr algn="l" marL="0" indent="0" lvl="0">
                <a:lnSpc>
                  <a:spcPts val="2780"/>
                </a:lnSpc>
              </a:pPr>
            </a:p>
          </p:txBody>
        </p:sp>
      </p:grpSp>
      <p:sp>
        <p:nvSpPr>
          <p:cNvPr name="TextBox 14" id="14"/>
          <p:cNvSpPr txBox="true"/>
          <p:nvPr/>
        </p:nvSpPr>
        <p:spPr>
          <a:xfrm rot="0">
            <a:off x="1028700" y="2959793"/>
            <a:ext cx="6731541" cy="4517741"/>
          </a:xfrm>
          <a:prstGeom prst="rect">
            <a:avLst/>
          </a:prstGeom>
        </p:spPr>
        <p:txBody>
          <a:bodyPr anchor="t" rtlCol="false" tIns="0" lIns="0" bIns="0" rIns="0">
            <a:spAutoFit/>
          </a:bodyPr>
          <a:lstStyle/>
          <a:p>
            <a:pPr algn="l">
              <a:lnSpc>
                <a:spcPts val="3598"/>
              </a:lnSpc>
            </a:pPr>
            <a:r>
              <a:rPr lang="en-US" sz="2570">
                <a:solidFill>
                  <a:srgbClr val="FFFFFF"/>
                </a:solidFill>
                <a:latin typeface="Canva Sans"/>
                <a:ea typeface="Canva Sans"/>
                <a:cs typeface="Canva Sans"/>
                <a:sym typeface="Canva Sans"/>
              </a:rPr>
              <a:t>    Initialize the event queue `even</a:t>
            </a:r>
            <a:r>
              <a:rPr lang="en-US" sz="2570">
                <a:solidFill>
                  <a:srgbClr val="FFFFFF"/>
                </a:solidFill>
                <a:latin typeface="Canva Sans"/>
                <a:ea typeface="Canva Sans"/>
                <a:cs typeface="Canva Sans"/>
                <a:sym typeface="Canva Sans"/>
              </a:rPr>
              <a:t>t_queue` with all site events.</a:t>
            </a:r>
          </a:p>
          <a:p>
            <a:pPr algn="l">
              <a:lnSpc>
                <a:spcPts val="3598"/>
              </a:lnSpc>
            </a:pPr>
            <a:r>
              <a:rPr lang="en-US" sz="2570">
                <a:solidFill>
                  <a:srgbClr val="FFFFFF"/>
                </a:solidFill>
                <a:latin typeface="Canva Sans"/>
                <a:ea typeface="Canva Sans"/>
                <a:cs typeface="Canva Sans"/>
                <a:sym typeface="Canva Sans"/>
              </a:rPr>
              <a:t>    Parameters</a:t>
            </a:r>
          </a:p>
          <a:p>
            <a:pPr algn="l">
              <a:lnSpc>
                <a:spcPts val="3598"/>
              </a:lnSpc>
            </a:pPr>
            <a:r>
              <a:rPr lang="en-US" sz="2570">
                <a:solidFill>
                  <a:srgbClr val="FFFFFF"/>
                </a:solidFill>
                <a:latin typeface="Canva Sans"/>
                <a:ea typeface="Canva Sans"/>
                <a:cs typeface="Canva Sans"/>
                <a:sym typeface="Canva Sans"/>
              </a:rPr>
              <a:t>points: list(Po</a:t>
            </a:r>
            <a:r>
              <a:rPr lang="en-US" sz="2570">
                <a:solidFill>
                  <a:srgbClr val="FFFFFF"/>
                </a:solidFill>
                <a:latin typeface="Canva Sans"/>
                <a:ea typeface="Canva Sans"/>
                <a:cs typeface="Canva Sans"/>
                <a:sym typeface="Canva Sans"/>
              </a:rPr>
              <a:t>int)</a:t>
            </a:r>
          </a:p>
          <a:p>
            <a:pPr algn="l">
              <a:lnSpc>
                <a:spcPts val="3598"/>
              </a:lnSpc>
            </a:pPr>
            <a:r>
              <a:rPr lang="en-US" sz="2570">
                <a:solidFill>
                  <a:srgbClr val="FFFFFF"/>
                </a:solidFill>
                <a:latin typeface="Canva Sans"/>
                <a:ea typeface="Canva Sans"/>
                <a:cs typeface="Canva Sans"/>
                <a:sym typeface="Canva Sans"/>
              </a:rPr>
              <a:t>      The list</a:t>
            </a:r>
            <a:r>
              <a:rPr lang="en-US" sz="2570">
                <a:solidFill>
                  <a:srgbClr val="FFFFFF"/>
                </a:solidFill>
                <a:latin typeface="Canva Sans"/>
                <a:ea typeface="Canva Sans"/>
                <a:cs typeface="Canva Sans"/>
                <a:sym typeface="Canva Sans"/>
              </a:rPr>
              <a:t> of cell points to initialize</a:t>
            </a:r>
          </a:p>
          <a:p>
            <a:pPr algn="l">
              <a:lnSpc>
                <a:spcPts val="3598"/>
              </a:lnSpc>
            </a:pPr>
            <a:r>
              <a:rPr lang="en-US" sz="2570">
                <a:solidFill>
                  <a:srgbClr val="FFFFFF"/>
                </a:solidFill>
                <a:latin typeface="Canva Sans"/>
                <a:ea typeface="Canva Sans"/>
                <a:cs typeface="Canva Sans"/>
                <a:sym typeface="Canva Sans"/>
              </a:rPr>
              <a:t> Returns</a:t>
            </a:r>
          </a:p>
          <a:p>
            <a:pPr algn="l">
              <a:lnSpc>
                <a:spcPts val="3598"/>
              </a:lnSpc>
            </a:pPr>
            <a:r>
              <a:rPr lang="en-US" sz="2570">
                <a:solidFill>
                  <a:srgbClr val="FFFFFF"/>
                </a:solidFill>
                <a:latin typeface="Canva Sans"/>
                <a:ea typeface="Canva Sans"/>
                <a:cs typeface="Canva Sans"/>
                <a:sym typeface="Canva Sans"/>
              </a:rPr>
              <a:t>event_queue: PriorityQueue</a:t>
            </a:r>
          </a:p>
          <a:p>
            <a:pPr algn="l">
              <a:lnSpc>
                <a:spcPts val="3598"/>
              </a:lnSpc>
            </a:pPr>
            <a:r>
              <a:rPr lang="en-US" sz="2570">
                <a:solidFill>
                  <a:srgbClr val="FFFFFF"/>
                </a:solidFill>
                <a:latin typeface="Canva Sans"/>
                <a:ea typeface="Canva Sans"/>
                <a:cs typeface="Canva Sans"/>
                <a:sym typeface="Canva Sans"/>
              </a:rPr>
              <a:t>      Event queue for upcoming site and circle events</a:t>
            </a:r>
          </a:p>
          <a:p>
            <a:pPr algn="l">
              <a:lnSpc>
                <a:spcPts val="3598"/>
              </a:lnSpc>
            </a:pPr>
          </a:p>
        </p:txBody>
      </p:sp>
    </p:spTree>
  </p:cSld>
  <p:clrMapOvr>
    <a:masterClrMapping/>
  </p:clrMapOvr>
</p:sld>
</file>

<file path=ppt/slides/slide51.xml><?xml version="1.0" encoding="utf-8"?>
<p:sld xmlns:p="http://schemas.openxmlformats.org/presentationml/2006/main" xmlns:a="http://schemas.openxmlformats.org/drawingml/2006/main" xmlns:r="http://schemas.openxmlformats.org/officeDocument/2006/relationships">
  <p:cSld>
    <p:bg>
      <p:bgPr>
        <a:solidFill>
          <a:srgbClr val="1E1E3F"/>
        </a:solidFill>
      </p:bgPr>
    </p:bg>
    <p:spTree>
      <p:nvGrpSpPr>
        <p:cNvPr id="1" name=""/>
        <p:cNvGrpSpPr/>
        <p:nvPr/>
      </p:nvGrpSpPr>
      <p:grpSpPr>
        <a:xfrm>
          <a:off x="0" y="0"/>
          <a:ext cx="0" cy="0"/>
          <a:chOff x="0" y="0"/>
          <a:chExt cx="0" cy="0"/>
        </a:xfrm>
      </p:grpSpPr>
      <p:grpSp>
        <p:nvGrpSpPr>
          <p:cNvPr name="Group 2" id="2"/>
          <p:cNvGrpSpPr/>
          <p:nvPr/>
        </p:nvGrpSpPr>
        <p:grpSpPr>
          <a:xfrm rot="0">
            <a:off x="666750" y="666750"/>
            <a:ext cx="16954500" cy="8953500"/>
            <a:chOff x="0" y="0"/>
            <a:chExt cx="4465383" cy="2358123"/>
          </a:xfrm>
        </p:grpSpPr>
        <p:sp>
          <p:nvSpPr>
            <p:cNvPr name="Freeform 3" id="3"/>
            <p:cNvSpPr/>
            <p:nvPr/>
          </p:nvSpPr>
          <p:spPr>
            <a:xfrm flipH="false" flipV="false" rot="0">
              <a:off x="0" y="0"/>
              <a:ext cx="4465383" cy="2358124"/>
            </a:xfrm>
            <a:custGeom>
              <a:avLst/>
              <a:gdLst/>
              <a:ahLst/>
              <a:cxnLst/>
              <a:rect r="r" b="b" t="t" l="l"/>
              <a:pathLst>
                <a:path h="2358124" w="4465383">
                  <a:moveTo>
                    <a:pt x="20548" y="0"/>
                  </a:moveTo>
                  <a:lnTo>
                    <a:pt x="4444835" y="0"/>
                  </a:lnTo>
                  <a:cubicBezTo>
                    <a:pt x="4456183" y="0"/>
                    <a:pt x="4465383" y="9200"/>
                    <a:pt x="4465383" y="20548"/>
                  </a:cubicBezTo>
                  <a:lnTo>
                    <a:pt x="4465383" y="2337575"/>
                  </a:lnTo>
                  <a:cubicBezTo>
                    <a:pt x="4465383" y="2348924"/>
                    <a:pt x="4456183" y="2358124"/>
                    <a:pt x="4444835" y="2358124"/>
                  </a:cubicBezTo>
                  <a:lnTo>
                    <a:pt x="20548" y="2358124"/>
                  </a:lnTo>
                  <a:cubicBezTo>
                    <a:pt x="9200" y="2358124"/>
                    <a:pt x="0" y="2348924"/>
                    <a:pt x="0" y="2337575"/>
                  </a:cubicBezTo>
                  <a:lnTo>
                    <a:pt x="0" y="20548"/>
                  </a:lnTo>
                  <a:cubicBezTo>
                    <a:pt x="0" y="9200"/>
                    <a:pt x="9200" y="0"/>
                    <a:pt x="20548" y="0"/>
                  </a:cubicBezTo>
                  <a:close/>
                </a:path>
              </a:pathLst>
            </a:custGeom>
            <a:solidFill>
              <a:srgbClr val="4F5AAF"/>
            </a:solidFill>
            <a:ln cap="rnd">
              <a:noFill/>
              <a:prstDash val="solid"/>
              <a:round/>
            </a:ln>
          </p:spPr>
        </p:sp>
        <p:sp>
          <p:nvSpPr>
            <p:cNvPr name="TextBox 4" id="4"/>
            <p:cNvSpPr txBox="true"/>
            <p:nvPr/>
          </p:nvSpPr>
          <p:spPr>
            <a:xfrm>
              <a:off x="0" y="-57150"/>
              <a:ext cx="4465383" cy="2415273"/>
            </a:xfrm>
            <a:prstGeom prst="rect">
              <a:avLst/>
            </a:prstGeom>
          </p:spPr>
          <p:txBody>
            <a:bodyPr anchor="ctr" rtlCol="false" tIns="50800" lIns="50800" bIns="50800" rIns="50800"/>
            <a:lstStyle/>
            <a:p>
              <a:pPr algn="ctr" marL="0" indent="0" lvl="0">
                <a:lnSpc>
                  <a:spcPts val="3359"/>
                </a:lnSpc>
                <a:spcBef>
                  <a:spcPct val="0"/>
                </a:spcBef>
              </a:pPr>
            </a:p>
          </p:txBody>
        </p:sp>
      </p:grpSp>
      <p:sp>
        <p:nvSpPr>
          <p:cNvPr name="Freeform 5" id="5"/>
          <p:cNvSpPr/>
          <p:nvPr/>
        </p:nvSpPr>
        <p:spPr>
          <a:xfrm flipH="false" flipV="false" rot="0">
            <a:off x="1461194" y="1624406"/>
            <a:ext cx="15365613" cy="7038188"/>
          </a:xfrm>
          <a:custGeom>
            <a:avLst/>
            <a:gdLst/>
            <a:ahLst/>
            <a:cxnLst/>
            <a:rect r="r" b="b" t="t" l="l"/>
            <a:pathLst>
              <a:path h="7038188" w="15365613">
                <a:moveTo>
                  <a:pt x="0" y="0"/>
                </a:moveTo>
                <a:lnTo>
                  <a:pt x="15365612" y="0"/>
                </a:lnTo>
                <a:lnTo>
                  <a:pt x="15365612" y="7038188"/>
                </a:lnTo>
                <a:lnTo>
                  <a:pt x="0" y="7038188"/>
                </a:lnTo>
                <a:lnTo>
                  <a:pt x="0" y="0"/>
                </a:lnTo>
                <a:close/>
              </a:path>
            </a:pathLst>
          </a:custGeom>
          <a:blipFill>
            <a:blip r:embed="rId2"/>
            <a:stretch>
              <a:fillRect l="0" t="0" r="-1506" b="0"/>
            </a:stretch>
          </a:blipFill>
        </p:spPr>
      </p:sp>
      <p:sp>
        <p:nvSpPr>
          <p:cNvPr name="Freeform 6" id="6"/>
          <p:cNvSpPr/>
          <p:nvPr/>
        </p:nvSpPr>
        <p:spPr>
          <a:xfrm flipH="false" flipV="false" rot="-3117037">
            <a:off x="16099474" y="7952721"/>
            <a:ext cx="2112604" cy="1859092"/>
          </a:xfrm>
          <a:custGeom>
            <a:avLst/>
            <a:gdLst/>
            <a:ahLst/>
            <a:cxnLst/>
            <a:rect r="r" b="b" t="t" l="l"/>
            <a:pathLst>
              <a:path h="1859092" w="2112604">
                <a:moveTo>
                  <a:pt x="0" y="0"/>
                </a:moveTo>
                <a:lnTo>
                  <a:pt x="2112605" y="0"/>
                </a:lnTo>
                <a:lnTo>
                  <a:pt x="2112605" y="1859092"/>
                </a:lnTo>
                <a:lnTo>
                  <a:pt x="0" y="185909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Tree>
  </p:cSld>
  <p:clrMapOvr>
    <a:masterClrMapping/>
  </p:clrMapOvr>
</p:sld>
</file>

<file path=ppt/slides/slide52.xml><?xml version="1.0" encoding="utf-8"?>
<p:sld xmlns:p="http://schemas.openxmlformats.org/presentationml/2006/main" xmlns:a="http://schemas.openxmlformats.org/drawingml/2006/main" xmlns:r="http://schemas.openxmlformats.org/officeDocument/2006/relationships">
  <p:cSld>
    <p:bg>
      <p:bgPr>
        <a:solidFill>
          <a:srgbClr val="1E1E3F"/>
        </a:solidFill>
      </p:bgPr>
    </p:bg>
    <p:spTree>
      <p:nvGrpSpPr>
        <p:cNvPr id="1" name=""/>
        <p:cNvGrpSpPr/>
        <p:nvPr/>
      </p:nvGrpSpPr>
      <p:grpSpPr>
        <a:xfrm>
          <a:off x="0" y="0"/>
          <a:ext cx="0" cy="0"/>
          <a:chOff x="0" y="0"/>
          <a:chExt cx="0" cy="0"/>
        </a:xfrm>
      </p:grpSpPr>
      <p:grpSp>
        <p:nvGrpSpPr>
          <p:cNvPr name="Group 2" id="2"/>
          <p:cNvGrpSpPr/>
          <p:nvPr/>
        </p:nvGrpSpPr>
        <p:grpSpPr>
          <a:xfrm rot="0">
            <a:off x="666750" y="666750"/>
            <a:ext cx="16954500" cy="8953500"/>
            <a:chOff x="0" y="0"/>
            <a:chExt cx="4465383" cy="2358123"/>
          </a:xfrm>
        </p:grpSpPr>
        <p:sp>
          <p:nvSpPr>
            <p:cNvPr name="Freeform 3" id="3"/>
            <p:cNvSpPr/>
            <p:nvPr/>
          </p:nvSpPr>
          <p:spPr>
            <a:xfrm flipH="false" flipV="false" rot="0">
              <a:off x="0" y="0"/>
              <a:ext cx="4465383" cy="2358124"/>
            </a:xfrm>
            <a:custGeom>
              <a:avLst/>
              <a:gdLst/>
              <a:ahLst/>
              <a:cxnLst/>
              <a:rect r="r" b="b" t="t" l="l"/>
              <a:pathLst>
                <a:path h="2358124" w="4465383">
                  <a:moveTo>
                    <a:pt x="20548" y="0"/>
                  </a:moveTo>
                  <a:lnTo>
                    <a:pt x="4444835" y="0"/>
                  </a:lnTo>
                  <a:cubicBezTo>
                    <a:pt x="4456183" y="0"/>
                    <a:pt x="4465383" y="9200"/>
                    <a:pt x="4465383" y="20548"/>
                  </a:cubicBezTo>
                  <a:lnTo>
                    <a:pt x="4465383" y="2337575"/>
                  </a:lnTo>
                  <a:cubicBezTo>
                    <a:pt x="4465383" y="2348924"/>
                    <a:pt x="4456183" y="2358124"/>
                    <a:pt x="4444835" y="2358124"/>
                  </a:cubicBezTo>
                  <a:lnTo>
                    <a:pt x="20548" y="2358124"/>
                  </a:lnTo>
                  <a:cubicBezTo>
                    <a:pt x="9200" y="2358124"/>
                    <a:pt x="0" y="2348924"/>
                    <a:pt x="0" y="2337575"/>
                  </a:cubicBezTo>
                  <a:lnTo>
                    <a:pt x="0" y="20548"/>
                  </a:lnTo>
                  <a:cubicBezTo>
                    <a:pt x="0" y="9200"/>
                    <a:pt x="9200" y="0"/>
                    <a:pt x="20548" y="0"/>
                  </a:cubicBezTo>
                  <a:close/>
                </a:path>
              </a:pathLst>
            </a:custGeom>
            <a:solidFill>
              <a:srgbClr val="4F5AAF"/>
            </a:solidFill>
            <a:ln cap="rnd">
              <a:noFill/>
              <a:prstDash val="solid"/>
              <a:round/>
            </a:ln>
          </p:spPr>
        </p:sp>
        <p:sp>
          <p:nvSpPr>
            <p:cNvPr name="TextBox 4" id="4"/>
            <p:cNvSpPr txBox="true"/>
            <p:nvPr/>
          </p:nvSpPr>
          <p:spPr>
            <a:xfrm>
              <a:off x="0" y="-57150"/>
              <a:ext cx="4465383" cy="2415273"/>
            </a:xfrm>
            <a:prstGeom prst="rect">
              <a:avLst/>
            </a:prstGeom>
          </p:spPr>
          <p:txBody>
            <a:bodyPr anchor="ctr" rtlCol="false" tIns="50800" lIns="50800" bIns="50800" rIns="50800"/>
            <a:lstStyle/>
            <a:p>
              <a:pPr algn="ctr" marL="0" indent="0" lvl="0">
                <a:lnSpc>
                  <a:spcPts val="3359"/>
                </a:lnSpc>
                <a:spcBef>
                  <a:spcPct val="0"/>
                </a:spcBef>
              </a:pPr>
            </a:p>
          </p:txBody>
        </p:sp>
      </p:grpSp>
      <p:sp>
        <p:nvSpPr>
          <p:cNvPr name="Freeform 5" id="5"/>
          <p:cNvSpPr/>
          <p:nvPr/>
        </p:nvSpPr>
        <p:spPr>
          <a:xfrm flipH="false" flipV="false" rot="0">
            <a:off x="7671251" y="2051354"/>
            <a:ext cx="9588049" cy="6184292"/>
          </a:xfrm>
          <a:custGeom>
            <a:avLst/>
            <a:gdLst/>
            <a:ahLst/>
            <a:cxnLst/>
            <a:rect r="r" b="b" t="t" l="l"/>
            <a:pathLst>
              <a:path h="6184292" w="9588049">
                <a:moveTo>
                  <a:pt x="0" y="0"/>
                </a:moveTo>
                <a:lnTo>
                  <a:pt x="9588049" y="0"/>
                </a:lnTo>
                <a:lnTo>
                  <a:pt x="9588049" y="6184292"/>
                </a:lnTo>
                <a:lnTo>
                  <a:pt x="0" y="6184292"/>
                </a:lnTo>
                <a:lnTo>
                  <a:pt x="0" y="0"/>
                </a:lnTo>
                <a:close/>
              </a:path>
            </a:pathLst>
          </a:custGeom>
          <a:blipFill>
            <a:blip r:embed="rId2"/>
            <a:stretch>
              <a:fillRect l="0" t="0" r="0" b="0"/>
            </a:stretch>
          </a:blipFill>
        </p:spPr>
      </p:sp>
      <p:sp>
        <p:nvSpPr>
          <p:cNvPr name="TextBox 6" id="6"/>
          <p:cNvSpPr txBox="true"/>
          <p:nvPr/>
        </p:nvSpPr>
        <p:spPr>
          <a:xfrm rot="0">
            <a:off x="1028700" y="2274678"/>
            <a:ext cx="6791296" cy="5670968"/>
          </a:xfrm>
          <a:prstGeom prst="rect">
            <a:avLst/>
          </a:prstGeom>
        </p:spPr>
        <p:txBody>
          <a:bodyPr anchor="t" rtlCol="false" tIns="0" lIns="0" bIns="0" rIns="0">
            <a:spAutoFit/>
          </a:bodyPr>
          <a:lstStyle/>
          <a:p>
            <a:pPr algn="l">
              <a:lnSpc>
                <a:spcPts val="4559"/>
              </a:lnSpc>
              <a:spcBef>
                <a:spcPct val="0"/>
              </a:spcBef>
            </a:pPr>
            <a:r>
              <a:rPr lang="en-US" sz="3256">
                <a:solidFill>
                  <a:srgbClr val="FFFFFF"/>
                </a:solidFill>
                <a:latin typeface="Helvetica World"/>
                <a:ea typeface="Helvetica World"/>
                <a:cs typeface="Helvetica World"/>
                <a:sym typeface="Helvetica World"/>
              </a:rPr>
              <a:t>Create the Voronoi diagram.</a:t>
            </a:r>
          </a:p>
          <a:p>
            <a:pPr algn="l">
              <a:lnSpc>
                <a:spcPts val="4559"/>
              </a:lnSpc>
              <a:spcBef>
                <a:spcPct val="0"/>
              </a:spcBef>
            </a:pPr>
            <a:r>
              <a:rPr lang="en-US" sz="3256">
                <a:solidFill>
                  <a:srgbClr val="FFFFFF"/>
                </a:solidFill>
                <a:latin typeface="Helvetica World"/>
                <a:ea typeface="Helvetica World"/>
                <a:cs typeface="Helvetica World"/>
                <a:sym typeface="Helvetica World"/>
              </a:rPr>
              <a:t>Parameters </a:t>
            </a:r>
          </a:p>
          <a:p>
            <a:pPr algn="l">
              <a:lnSpc>
                <a:spcPts val="4559"/>
              </a:lnSpc>
              <a:spcBef>
                <a:spcPct val="0"/>
              </a:spcBef>
            </a:pPr>
            <a:r>
              <a:rPr lang="en-US" sz="3256">
                <a:solidFill>
                  <a:srgbClr val="FFFFFF"/>
                </a:solidFill>
                <a:latin typeface="Helvetica World"/>
                <a:ea typeface="Helvetica World"/>
                <a:cs typeface="Helvetica World"/>
                <a:sym typeface="Helvetica World"/>
              </a:rPr>
              <a:t>---------- </a:t>
            </a:r>
          </a:p>
          <a:p>
            <a:pPr algn="l">
              <a:lnSpc>
                <a:spcPts val="4559"/>
              </a:lnSpc>
              <a:spcBef>
                <a:spcPct val="0"/>
              </a:spcBef>
            </a:pPr>
            <a:r>
              <a:rPr lang="en-US" sz="3256">
                <a:solidFill>
                  <a:srgbClr val="FFFFFF"/>
                </a:solidFill>
                <a:latin typeface="Helvetica World"/>
                <a:ea typeface="Helvetica World"/>
                <a:cs typeface="Helvetica World"/>
                <a:sym typeface="Helvetica World"/>
              </a:rPr>
              <a:t>points: list(Point) </a:t>
            </a:r>
          </a:p>
          <a:p>
            <a:pPr algn="l">
              <a:lnSpc>
                <a:spcPts val="4559"/>
              </a:lnSpc>
              <a:spcBef>
                <a:spcPct val="0"/>
              </a:spcBef>
            </a:pPr>
            <a:r>
              <a:rPr lang="en-US" sz="3256">
                <a:solidFill>
                  <a:srgbClr val="FFFFFF"/>
                </a:solidFill>
                <a:latin typeface="Helvetica World"/>
                <a:ea typeface="Helvetica World"/>
                <a:cs typeface="Helvetica World"/>
                <a:sym typeface="Helvetica World"/>
              </a:rPr>
              <a:t>A set of point sites in the plane. </a:t>
            </a:r>
          </a:p>
          <a:p>
            <a:pPr algn="l">
              <a:lnSpc>
                <a:spcPts val="4559"/>
              </a:lnSpc>
              <a:spcBef>
                <a:spcPct val="0"/>
              </a:spcBef>
            </a:pPr>
            <a:r>
              <a:rPr lang="en-US" sz="3256">
                <a:solidFill>
                  <a:srgbClr val="FFFFFF"/>
                </a:solidFill>
                <a:latin typeface="Helvetica World"/>
                <a:ea typeface="Helvetica World"/>
                <a:cs typeface="Helvetica World"/>
                <a:sym typeface="Helvetica World"/>
              </a:rPr>
              <a:t>Returns </a:t>
            </a:r>
          </a:p>
          <a:p>
            <a:pPr algn="l">
              <a:lnSpc>
                <a:spcPts val="4559"/>
              </a:lnSpc>
              <a:spcBef>
                <a:spcPct val="0"/>
              </a:spcBef>
            </a:pPr>
            <a:r>
              <a:rPr lang="en-US" sz="3256">
                <a:solidFill>
                  <a:srgbClr val="FFFFFF"/>
                </a:solidFill>
                <a:latin typeface="Helvetica World"/>
                <a:ea typeface="Helvetica World"/>
                <a:cs typeface="Helvetica World"/>
                <a:sym typeface="Helvetica World"/>
              </a:rPr>
              <a:t>------- </a:t>
            </a:r>
          </a:p>
          <a:p>
            <a:pPr algn="l">
              <a:lnSpc>
                <a:spcPts val="4559"/>
              </a:lnSpc>
              <a:spcBef>
                <a:spcPct val="0"/>
              </a:spcBef>
            </a:pPr>
            <a:r>
              <a:rPr lang="en-US" sz="3256">
                <a:solidFill>
                  <a:srgbClr val="FFFFFF"/>
                </a:solidFill>
                <a:latin typeface="Helvetica World"/>
                <a:ea typeface="Helvetica World"/>
                <a:cs typeface="Helvetica World"/>
                <a:sym typeface="Helvetica World"/>
              </a:rPr>
              <a:t>Output. The Voronoi diagram `Vor(P)` </a:t>
            </a:r>
          </a:p>
          <a:p>
            <a:pPr algn="l">
              <a:lnSpc>
                <a:spcPts val="4559"/>
              </a:lnSpc>
              <a:spcBef>
                <a:spcPct val="0"/>
              </a:spcBef>
            </a:pPr>
            <a:r>
              <a:rPr lang="en-US" sz="3256">
                <a:solidFill>
                  <a:srgbClr val="FFFFFF"/>
                </a:solidFill>
                <a:latin typeface="Helvetica World"/>
                <a:ea typeface="Helvetica World"/>
                <a:cs typeface="Helvetica World"/>
                <a:sym typeface="Helvetica World"/>
              </a:rPr>
              <a:t>given inside a bounding box</a:t>
            </a:r>
          </a:p>
          <a:p>
            <a:pPr algn="l">
              <a:lnSpc>
                <a:spcPts val="4559"/>
              </a:lnSpc>
              <a:spcBef>
                <a:spcPct val="0"/>
              </a:spcBef>
            </a:pPr>
            <a:r>
              <a:rPr lang="en-US" sz="3256">
                <a:solidFill>
                  <a:srgbClr val="FFFFFF"/>
                </a:solidFill>
                <a:latin typeface="Helvetica World"/>
                <a:ea typeface="Helvetica World"/>
                <a:cs typeface="Helvetica World"/>
                <a:sym typeface="Helvetica World"/>
              </a:rPr>
              <a:t> in a doublyconnected edge list `D`. </a:t>
            </a:r>
          </a:p>
        </p:txBody>
      </p:sp>
      <p:sp>
        <p:nvSpPr>
          <p:cNvPr name="Freeform 7" id="7"/>
          <p:cNvSpPr/>
          <p:nvPr/>
        </p:nvSpPr>
        <p:spPr>
          <a:xfrm flipH="false" flipV="false" rot="-3117037">
            <a:off x="16099474" y="7952721"/>
            <a:ext cx="2112604" cy="1859092"/>
          </a:xfrm>
          <a:custGeom>
            <a:avLst/>
            <a:gdLst/>
            <a:ahLst/>
            <a:cxnLst/>
            <a:rect r="r" b="b" t="t" l="l"/>
            <a:pathLst>
              <a:path h="1859092" w="2112604">
                <a:moveTo>
                  <a:pt x="0" y="0"/>
                </a:moveTo>
                <a:lnTo>
                  <a:pt x="2112605" y="0"/>
                </a:lnTo>
                <a:lnTo>
                  <a:pt x="2112605" y="1859092"/>
                </a:lnTo>
                <a:lnTo>
                  <a:pt x="0" y="185909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Tree>
  </p:cSld>
  <p:clrMapOvr>
    <a:masterClrMapping/>
  </p:clrMapOvr>
</p:sld>
</file>

<file path=ppt/slides/slide53.xml><?xml version="1.0" encoding="utf-8"?>
<p:sld xmlns:p="http://schemas.openxmlformats.org/presentationml/2006/main" xmlns:a="http://schemas.openxmlformats.org/drawingml/2006/main" xmlns:r="http://schemas.openxmlformats.org/officeDocument/2006/relationships">
  <p:cSld>
    <p:bg>
      <p:bgPr>
        <a:solidFill>
          <a:srgbClr val="1E1E3F"/>
        </a:solidFill>
      </p:bgPr>
    </p:bg>
    <p:spTree>
      <p:nvGrpSpPr>
        <p:cNvPr id="1" name=""/>
        <p:cNvGrpSpPr/>
        <p:nvPr/>
      </p:nvGrpSpPr>
      <p:grpSpPr>
        <a:xfrm>
          <a:off x="0" y="0"/>
          <a:ext cx="0" cy="0"/>
          <a:chOff x="0" y="0"/>
          <a:chExt cx="0" cy="0"/>
        </a:xfrm>
      </p:grpSpPr>
      <p:grpSp>
        <p:nvGrpSpPr>
          <p:cNvPr name="Group 2" id="2"/>
          <p:cNvGrpSpPr/>
          <p:nvPr/>
        </p:nvGrpSpPr>
        <p:grpSpPr>
          <a:xfrm rot="0">
            <a:off x="666750" y="666750"/>
            <a:ext cx="16954500" cy="8953500"/>
            <a:chOff x="0" y="0"/>
            <a:chExt cx="4465383" cy="2358123"/>
          </a:xfrm>
        </p:grpSpPr>
        <p:sp>
          <p:nvSpPr>
            <p:cNvPr name="Freeform 3" id="3"/>
            <p:cNvSpPr/>
            <p:nvPr/>
          </p:nvSpPr>
          <p:spPr>
            <a:xfrm flipH="false" flipV="false" rot="0">
              <a:off x="0" y="0"/>
              <a:ext cx="4465383" cy="2358124"/>
            </a:xfrm>
            <a:custGeom>
              <a:avLst/>
              <a:gdLst/>
              <a:ahLst/>
              <a:cxnLst/>
              <a:rect r="r" b="b" t="t" l="l"/>
              <a:pathLst>
                <a:path h="2358124" w="4465383">
                  <a:moveTo>
                    <a:pt x="20548" y="0"/>
                  </a:moveTo>
                  <a:lnTo>
                    <a:pt x="4444835" y="0"/>
                  </a:lnTo>
                  <a:cubicBezTo>
                    <a:pt x="4456183" y="0"/>
                    <a:pt x="4465383" y="9200"/>
                    <a:pt x="4465383" y="20548"/>
                  </a:cubicBezTo>
                  <a:lnTo>
                    <a:pt x="4465383" y="2337575"/>
                  </a:lnTo>
                  <a:cubicBezTo>
                    <a:pt x="4465383" y="2348924"/>
                    <a:pt x="4456183" y="2358124"/>
                    <a:pt x="4444835" y="2358124"/>
                  </a:cubicBezTo>
                  <a:lnTo>
                    <a:pt x="20548" y="2358124"/>
                  </a:lnTo>
                  <a:cubicBezTo>
                    <a:pt x="9200" y="2358124"/>
                    <a:pt x="0" y="2348924"/>
                    <a:pt x="0" y="2337575"/>
                  </a:cubicBezTo>
                  <a:lnTo>
                    <a:pt x="0" y="20548"/>
                  </a:lnTo>
                  <a:cubicBezTo>
                    <a:pt x="0" y="9200"/>
                    <a:pt x="9200" y="0"/>
                    <a:pt x="20548" y="0"/>
                  </a:cubicBezTo>
                  <a:close/>
                </a:path>
              </a:pathLst>
            </a:custGeom>
            <a:solidFill>
              <a:srgbClr val="4F5AAF"/>
            </a:solidFill>
            <a:ln cap="rnd">
              <a:noFill/>
              <a:prstDash val="solid"/>
              <a:round/>
            </a:ln>
          </p:spPr>
        </p:sp>
        <p:sp>
          <p:nvSpPr>
            <p:cNvPr name="TextBox 4" id="4"/>
            <p:cNvSpPr txBox="true"/>
            <p:nvPr/>
          </p:nvSpPr>
          <p:spPr>
            <a:xfrm>
              <a:off x="0" y="-57150"/>
              <a:ext cx="4465383" cy="2415273"/>
            </a:xfrm>
            <a:prstGeom prst="rect">
              <a:avLst/>
            </a:prstGeom>
          </p:spPr>
          <p:txBody>
            <a:bodyPr anchor="ctr" rtlCol="false" tIns="50800" lIns="50800" bIns="50800" rIns="50800"/>
            <a:lstStyle/>
            <a:p>
              <a:pPr algn="ctr" marL="0" indent="0" lvl="0">
                <a:lnSpc>
                  <a:spcPts val="3359"/>
                </a:lnSpc>
                <a:spcBef>
                  <a:spcPct val="0"/>
                </a:spcBef>
              </a:pPr>
            </a:p>
          </p:txBody>
        </p:sp>
      </p:grpSp>
      <p:sp>
        <p:nvSpPr>
          <p:cNvPr name="TextBox 5" id="5"/>
          <p:cNvSpPr txBox="true"/>
          <p:nvPr/>
        </p:nvSpPr>
        <p:spPr>
          <a:xfrm rot="0">
            <a:off x="1028700" y="1024241"/>
            <a:ext cx="16070312" cy="8269619"/>
          </a:xfrm>
          <a:prstGeom prst="rect">
            <a:avLst/>
          </a:prstGeom>
        </p:spPr>
        <p:txBody>
          <a:bodyPr anchor="t" rtlCol="false" tIns="0" lIns="0" bIns="0" rIns="0">
            <a:spAutoFit/>
          </a:bodyPr>
          <a:lstStyle/>
          <a:p>
            <a:pPr algn="just">
              <a:lnSpc>
                <a:spcPts val="5529"/>
              </a:lnSpc>
              <a:spcBef>
                <a:spcPct val="0"/>
              </a:spcBef>
            </a:pPr>
            <a:r>
              <a:rPr lang="en-US" sz="3949">
                <a:solidFill>
                  <a:srgbClr val="FF6161"/>
                </a:solidFill>
                <a:latin typeface="Playfair Display SC"/>
                <a:ea typeface="Playfair Display SC"/>
                <a:cs typeface="Playfair Display SC"/>
                <a:sym typeface="Playfair Display SC"/>
              </a:rPr>
              <a:t>The overall structure of the algorithm is as follows.</a:t>
            </a:r>
          </a:p>
          <a:p>
            <a:pPr algn="just">
              <a:lnSpc>
                <a:spcPts val="4689"/>
              </a:lnSpc>
              <a:spcBef>
                <a:spcPct val="0"/>
              </a:spcBef>
            </a:pPr>
          </a:p>
          <a:p>
            <a:pPr algn="just">
              <a:lnSpc>
                <a:spcPts val="3709"/>
              </a:lnSpc>
              <a:spcBef>
                <a:spcPct val="0"/>
              </a:spcBef>
            </a:pPr>
            <a:r>
              <a:rPr lang="en-US" sz="2649">
                <a:solidFill>
                  <a:srgbClr val="FFFFFF"/>
                </a:solidFill>
                <a:latin typeface="Helvetica World"/>
                <a:ea typeface="Helvetica World"/>
                <a:cs typeface="Helvetica World"/>
                <a:sym typeface="Helvetica World"/>
              </a:rPr>
              <a:t>1. Initialize the event queue `event_queue` with all site events,</a:t>
            </a:r>
          </a:p>
          <a:p>
            <a:pPr algn="just">
              <a:lnSpc>
                <a:spcPts val="3709"/>
              </a:lnSpc>
              <a:spcBef>
                <a:spcPct val="0"/>
              </a:spcBef>
            </a:pPr>
            <a:r>
              <a:rPr lang="en-US" sz="2649">
                <a:solidFill>
                  <a:srgbClr val="FFFFFF"/>
                </a:solidFill>
                <a:latin typeface="Helvetica World"/>
                <a:ea typeface="Helvetica World"/>
                <a:cs typeface="Helvetica World"/>
                <a:sym typeface="Helvetica World"/>
              </a:rPr>
              <a:t> initialize an empty status structure `status_tree` and an empty doubly-connected edge list `D`.</a:t>
            </a:r>
          </a:p>
          <a:p>
            <a:pPr algn="just">
              <a:lnSpc>
                <a:spcPts val="3709"/>
              </a:lnSpc>
              <a:spcBef>
                <a:spcPct val="0"/>
              </a:spcBef>
            </a:pPr>
          </a:p>
          <a:p>
            <a:pPr algn="just">
              <a:lnSpc>
                <a:spcPts val="3709"/>
              </a:lnSpc>
              <a:spcBef>
                <a:spcPct val="0"/>
              </a:spcBef>
            </a:pPr>
            <a:r>
              <a:rPr lang="en-US" sz="2649">
                <a:solidFill>
                  <a:srgbClr val="FFFFFF"/>
                </a:solidFill>
                <a:latin typeface="Helvetica World"/>
                <a:ea typeface="Helvetica World"/>
                <a:cs typeface="Helvetica World"/>
                <a:sym typeface="Helvetica World"/>
              </a:rPr>
              <a:t>2. while `event_queue` is not empty do</a:t>
            </a:r>
          </a:p>
          <a:p>
            <a:pPr algn="just">
              <a:lnSpc>
                <a:spcPts val="3563"/>
              </a:lnSpc>
              <a:spcBef>
                <a:spcPct val="0"/>
              </a:spcBef>
            </a:pPr>
            <a:r>
              <a:rPr lang="en-US" sz="2545">
                <a:solidFill>
                  <a:srgbClr val="FFFFFF"/>
                </a:solidFill>
                <a:latin typeface="Helvetica World"/>
                <a:ea typeface="Helvetica World"/>
                <a:cs typeface="Helvetica World"/>
                <a:sym typeface="Helvetica World"/>
              </a:rPr>
              <a:t>Remove the event with largest `y`-coordinate from `event_queue`.</a:t>
            </a:r>
          </a:p>
          <a:p>
            <a:pPr algn="just">
              <a:lnSpc>
                <a:spcPts val="3709"/>
              </a:lnSpc>
              <a:spcBef>
                <a:spcPct val="0"/>
              </a:spcBef>
            </a:pPr>
            <a:r>
              <a:rPr lang="en-US" sz="2649">
                <a:solidFill>
                  <a:srgbClr val="FFFFFF"/>
                </a:solidFill>
                <a:latin typeface="Helvetica World"/>
                <a:ea typeface="Helvetica World"/>
                <a:cs typeface="Helvetica World"/>
                <a:sym typeface="Helvetica World"/>
              </a:rPr>
              <a:t>if the event is a site event, occurring at site `point`</a:t>
            </a:r>
          </a:p>
          <a:p>
            <a:pPr algn="just">
              <a:lnSpc>
                <a:spcPts val="3709"/>
              </a:lnSpc>
              <a:spcBef>
                <a:spcPct val="0"/>
              </a:spcBef>
            </a:pPr>
            <a:r>
              <a:rPr lang="en-US" sz="2649">
                <a:solidFill>
                  <a:srgbClr val="FFFFFF"/>
                </a:solidFill>
                <a:latin typeface="Helvetica World"/>
                <a:ea typeface="Helvetica World"/>
                <a:cs typeface="Helvetica World"/>
                <a:sym typeface="Helvetica World"/>
              </a:rPr>
              <a:t>then : func: handle_site_event`else : func: handle_circle_event`</a:t>
            </a:r>
          </a:p>
          <a:p>
            <a:pPr algn="just">
              <a:lnSpc>
                <a:spcPts val="3709"/>
              </a:lnSpc>
              <a:spcBef>
                <a:spcPct val="0"/>
              </a:spcBef>
            </a:pPr>
          </a:p>
          <a:p>
            <a:pPr algn="just">
              <a:lnSpc>
                <a:spcPts val="3709"/>
              </a:lnSpc>
              <a:spcBef>
                <a:spcPct val="0"/>
              </a:spcBef>
            </a:pPr>
            <a:r>
              <a:rPr lang="en-US" sz="2649">
                <a:solidFill>
                  <a:srgbClr val="FFFFFF"/>
                </a:solidFill>
                <a:latin typeface="Helvetica World"/>
                <a:ea typeface="Helvetica World"/>
                <a:cs typeface="Helvetica World"/>
                <a:sym typeface="Helvetica World"/>
              </a:rPr>
              <a:t>3. The internal nodes still present in `status_tree` correspond to the half-infinite edges of the Voronoi diagram. </a:t>
            </a:r>
          </a:p>
          <a:p>
            <a:pPr algn="just">
              <a:lnSpc>
                <a:spcPts val="3709"/>
              </a:lnSpc>
              <a:spcBef>
                <a:spcPct val="0"/>
              </a:spcBef>
            </a:pPr>
            <a:r>
              <a:rPr lang="en-US" sz="2649">
                <a:solidFill>
                  <a:srgbClr val="FFFFFF"/>
                </a:solidFill>
                <a:latin typeface="Helvetica World"/>
                <a:ea typeface="Helvetica World"/>
                <a:cs typeface="Helvetica World"/>
                <a:sym typeface="Helvetica World"/>
              </a:rPr>
              <a:t>Compute a bounding box (or polygon) that contains all vertices of bounding box </a:t>
            </a:r>
          </a:p>
          <a:p>
            <a:pPr algn="just">
              <a:lnSpc>
                <a:spcPts val="3709"/>
              </a:lnSpc>
              <a:spcBef>
                <a:spcPct val="0"/>
              </a:spcBef>
            </a:pPr>
            <a:r>
              <a:rPr lang="en-US" sz="2649">
                <a:solidFill>
                  <a:srgbClr val="FFFFFF"/>
                </a:solidFill>
                <a:latin typeface="Helvetica World"/>
                <a:ea typeface="Helvetica World"/>
                <a:cs typeface="Helvetica World"/>
                <a:sym typeface="Helvetica World"/>
              </a:rPr>
              <a:t>by updating the doubly-connected edge list appropriately.</a:t>
            </a:r>
          </a:p>
          <a:p>
            <a:pPr algn="just">
              <a:lnSpc>
                <a:spcPts val="3709"/>
              </a:lnSpc>
              <a:spcBef>
                <a:spcPct val="0"/>
              </a:spcBef>
            </a:pPr>
            <a:r>
              <a:rPr lang="en-US" sz="2649">
                <a:solidFill>
                  <a:srgbClr val="FFFFFF"/>
                </a:solidFill>
                <a:latin typeface="Helvetica World"/>
                <a:ea typeface="Helvetica World"/>
                <a:cs typeface="Helvetica World"/>
                <a:sym typeface="Helvetica World"/>
              </a:rPr>
              <a:t> </a:t>
            </a:r>
          </a:p>
          <a:p>
            <a:pPr algn="just">
              <a:lnSpc>
                <a:spcPts val="3709"/>
              </a:lnSpc>
              <a:spcBef>
                <a:spcPct val="0"/>
              </a:spcBef>
            </a:pPr>
            <a:r>
              <a:rPr lang="en-US" sz="2649">
                <a:solidFill>
                  <a:srgbClr val="FFFFFF"/>
                </a:solidFill>
                <a:latin typeface="Helvetica World"/>
                <a:ea typeface="Helvetica World"/>
                <a:cs typeface="Helvetica World"/>
                <a:sym typeface="Helvetica World"/>
              </a:rPr>
              <a:t>4. If `remove_zero_length_edges` is true. </a:t>
            </a:r>
          </a:p>
          <a:p>
            <a:pPr algn="just">
              <a:lnSpc>
                <a:spcPts val="3709"/>
              </a:lnSpc>
              <a:spcBef>
                <a:spcPct val="0"/>
              </a:spcBef>
            </a:pPr>
            <a:r>
              <a:rPr lang="en-US" sz="2649">
                <a:solidFill>
                  <a:srgbClr val="FFFFFF"/>
                </a:solidFill>
                <a:latin typeface="Helvetica World"/>
                <a:ea typeface="Helvetica World"/>
                <a:cs typeface="Helvetica World"/>
                <a:sym typeface="Helvetica World"/>
              </a:rPr>
              <a:t>Call :func:`~clean_up_zero_length_edges` which removes zero </a:t>
            </a:r>
          </a:p>
          <a:p>
            <a:pPr algn="just">
              <a:lnSpc>
                <a:spcPts val="3709"/>
              </a:lnSpc>
              <a:spcBef>
                <a:spcPct val="0"/>
              </a:spcBef>
            </a:pPr>
            <a:r>
              <a:rPr lang="en-US" sz="2649">
                <a:solidFill>
                  <a:srgbClr val="FFFFFF"/>
                </a:solidFill>
                <a:latin typeface="Helvetica World"/>
                <a:ea typeface="Helvetica World"/>
                <a:cs typeface="Helvetica World"/>
                <a:sym typeface="Helvetica World"/>
              </a:rPr>
              <a:t>length edges and combines vertices with the same location into one. </a:t>
            </a:r>
          </a:p>
        </p:txBody>
      </p:sp>
      <p:sp>
        <p:nvSpPr>
          <p:cNvPr name="Freeform 6" id="6"/>
          <p:cNvSpPr/>
          <p:nvPr/>
        </p:nvSpPr>
        <p:spPr>
          <a:xfrm flipH="false" flipV="false" rot="-3117037">
            <a:off x="16099474" y="7952721"/>
            <a:ext cx="2112604" cy="1859092"/>
          </a:xfrm>
          <a:custGeom>
            <a:avLst/>
            <a:gdLst/>
            <a:ahLst/>
            <a:cxnLst/>
            <a:rect r="r" b="b" t="t" l="l"/>
            <a:pathLst>
              <a:path h="1859092" w="2112604">
                <a:moveTo>
                  <a:pt x="0" y="0"/>
                </a:moveTo>
                <a:lnTo>
                  <a:pt x="2112605" y="0"/>
                </a:lnTo>
                <a:lnTo>
                  <a:pt x="2112605" y="1859092"/>
                </a:lnTo>
                <a:lnTo>
                  <a:pt x="0" y="185909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Tree>
  </p:cSld>
  <p:clrMapOvr>
    <a:masterClrMapping/>
  </p:clrMapOvr>
</p:sld>
</file>

<file path=ppt/slides/slide54.xml><?xml version="1.0" encoding="utf-8"?>
<p:sld xmlns:p="http://schemas.openxmlformats.org/presentationml/2006/main" xmlns:a="http://schemas.openxmlformats.org/drawingml/2006/main" xmlns:r="http://schemas.openxmlformats.org/officeDocument/2006/relationships">
  <p:cSld>
    <p:bg>
      <p:bgPr>
        <a:solidFill>
          <a:srgbClr val="1E1E3F"/>
        </a:solidFill>
      </p:bgPr>
    </p:bg>
    <p:spTree>
      <p:nvGrpSpPr>
        <p:cNvPr id="1" name=""/>
        <p:cNvGrpSpPr/>
        <p:nvPr/>
      </p:nvGrpSpPr>
      <p:grpSpPr>
        <a:xfrm>
          <a:off x="0" y="0"/>
          <a:ext cx="0" cy="0"/>
          <a:chOff x="0" y="0"/>
          <a:chExt cx="0" cy="0"/>
        </a:xfrm>
      </p:grpSpPr>
      <p:grpSp>
        <p:nvGrpSpPr>
          <p:cNvPr name="Group 2" id="2"/>
          <p:cNvGrpSpPr/>
          <p:nvPr/>
        </p:nvGrpSpPr>
        <p:grpSpPr>
          <a:xfrm rot="0">
            <a:off x="666750" y="666750"/>
            <a:ext cx="16954500" cy="8953500"/>
            <a:chOff x="0" y="0"/>
            <a:chExt cx="4465383" cy="2358123"/>
          </a:xfrm>
        </p:grpSpPr>
        <p:sp>
          <p:nvSpPr>
            <p:cNvPr name="Freeform 3" id="3"/>
            <p:cNvSpPr/>
            <p:nvPr/>
          </p:nvSpPr>
          <p:spPr>
            <a:xfrm flipH="false" flipV="false" rot="0">
              <a:off x="0" y="0"/>
              <a:ext cx="4465383" cy="2358124"/>
            </a:xfrm>
            <a:custGeom>
              <a:avLst/>
              <a:gdLst/>
              <a:ahLst/>
              <a:cxnLst/>
              <a:rect r="r" b="b" t="t" l="l"/>
              <a:pathLst>
                <a:path h="2358124" w="4465383">
                  <a:moveTo>
                    <a:pt x="20548" y="0"/>
                  </a:moveTo>
                  <a:lnTo>
                    <a:pt x="4444835" y="0"/>
                  </a:lnTo>
                  <a:cubicBezTo>
                    <a:pt x="4456183" y="0"/>
                    <a:pt x="4465383" y="9200"/>
                    <a:pt x="4465383" y="20548"/>
                  </a:cubicBezTo>
                  <a:lnTo>
                    <a:pt x="4465383" y="2337575"/>
                  </a:lnTo>
                  <a:cubicBezTo>
                    <a:pt x="4465383" y="2348924"/>
                    <a:pt x="4456183" y="2358124"/>
                    <a:pt x="4444835" y="2358124"/>
                  </a:cubicBezTo>
                  <a:lnTo>
                    <a:pt x="20548" y="2358124"/>
                  </a:lnTo>
                  <a:cubicBezTo>
                    <a:pt x="9200" y="2358124"/>
                    <a:pt x="0" y="2348924"/>
                    <a:pt x="0" y="2337575"/>
                  </a:cubicBezTo>
                  <a:lnTo>
                    <a:pt x="0" y="20548"/>
                  </a:lnTo>
                  <a:cubicBezTo>
                    <a:pt x="0" y="9200"/>
                    <a:pt x="9200" y="0"/>
                    <a:pt x="20548" y="0"/>
                  </a:cubicBezTo>
                  <a:close/>
                </a:path>
              </a:pathLst>
            </a:custGeom>
            <a:solidFill>
              <a:srgbClr val="4F5AAF"/>
            </a:solidFill>
            <a:ln cap="rnd">
              <a:noFill/>
              <a:prstDash val="solid"/>
              <a:round/>
            </a:ln>
          </p:spPr>
        </p:sp>
        <p:sp>
          <p:nvSpPr>
            <p:cNvPr name="TextBox 4" id="4"/>
            <p:cNvSpPr txBox="true"/>
            <p:nvPr/>
          </p:nvSpPr>
          <p:spPr>
            <a:xfrm>
              <a:off x="0" y="-57150"/>
              <a:ext cx="4465383" cy="2415273"/>
            </a:xfrm>
            <a:prstGeom prst="rect">
              <a:avLst/>
            </a:prstGeom>
          </p:spPr>
          <p:txBody>
            <a:bodyPr anchor="ctr" rtlCol="false" tIns="50800" lIns="50800" bIns="50800" rIns="50800"/>
            <a:lstStyle/>
            <a:p>
              <a:pPr algn="ctr" marL="0" indent="0" lvl="0">
                <a:lnSpc>
                  <a:spcPts val="3359"/>
                </a:lnSpc>
                <a:spcBef>
                  <a:spcPct val="0"/>
                </a:spcBef>
              </a:pPr>
            </a:p>
          </p:txBody>
        </p:sp>
      </p:grpSp>
      <p:sp>
        <p:nvSpPr>
          <p:cNvPr name="Freeform 5" id="5"/>
          <p:cNvSpPr/>
          <p:nvPr/>
        </p:nvSpPr>
        <p:spPr>
          <a:xfrm flipH="false" flipV="false" rot="0">
            <a:off x="834474" y="860976"/>
            <a:ext cx="8804996" cy="4853754"/>
          </a:xfrm>
          <a:custGeom>
            <a:avLst/>
            <a:gdLst/>
            <a:ahLst/>
            <a:cxnLst/>
            <a:rect r="r" b="b" t="t" l="l"/>
            <a:pathLst>
              <a:path h="4853754" w="8804996">
                <a:moveTo>
                  <a:pt x="0" y="0"/>
                </a:moveTo>
                <a:lnTo>
                  <a:pt x="8804996" y="0"/>
                </a:lnTo>
                <a:lnTo>
                  <a:pt x="8804996" y="4853754"/>
                </a:lnTo>
                <a:lnTo>
                  <a:pt x="0" y="4853754"/>
                </a:lnTo>
                <a:lnTo>
                  <a:pt x="0" y="0"/>
                </a:lnTo>
                <a:close/>
              </a:path>
            </a:pathLst>
          </a:custGeom>
          <a:blipFill>
            <a:blip r:embed="rId2"/>
            <a:stretch>
              <a:fillRect l="0" t="0" r="0" b="0"/>
            </a:stretch>
          </a:blipFill>
        </p:spPr>
      </p:sp>
      <p:sp>
        <p:nvSpPr>
          <p:cNvPr name="Freeform 6" id="6"/>
          <p:cNvSpPr/>
          <p:nvPr/>
        </p:nvSpPr>
        <p:spPr>
          <a:xfrm flipH="false" flipV="false" rot="0">
            <a:off x="9471746" y="3455577"/>
            <a:ext cx="7956916" cy="5549949"/>
          </a:xfrm>
          <a:custGeom>
            <a:avLst/>
            <a:gdLst/>
            <a:ahLst/>
            <a:cxnLst/>
            <a:rect r="r" b="b" t="t" l="l"/>
            <a:pathLst>
              <a:path h="5549949" w="7956916">
                <a:moveTo>
                  <a:pt x="0" y="0"/>
                </a:moveTo>
                <a:lnTo>
                  <a:pt x="7956916" y="0"/>
                </a:lnTo>
                <a:lnTo>
                  <a:pt x="7956916" y="5549949"/>
                </a:lnTo>
                <a:lnTo>
                  <a:pt x="0" y="5549949"/>
                </a:lnTo>
                <a:lnTo>
                  <a:pt x="0" y="0"/>
                </a:lnTo>
                <a:close/>
              </a:path>
            </a:pathLst>
          </a:custGeom>
          <a:blipFill>
            <a:blip r:embed="rId3"/>
            <a:stretch>
              <a:fillRect l="0" t="0" r="0" b="0"/>
            </a:stretch>
          </a:blipFill>
        </p:spPr>
      </p:sp>
      <p:sp>
        <p:nvSpPr>
          <p:cNvPr name="Freeform 7" id="7"/>
          <p:cNvSpPr/>
          <p:nvPr/>
        </p:nvSpPr>
        <p:spPr>
          <a:xfrm flipH="false" flipV="false" rot="-3117037">
            <a:off x="16099474" y="7952721"/>
            <a:ext cx="2112604" cy="1859092"/>
          </a:xfrm>
          <a:custGeom>
            <a:avLst/>
            <a:gdLst/>
            <a:ahLst/>
            <a:cxnLst/>
            <a:rect r="r" b="b" t="t" l="l"/>
            <a:pathLst>
              <a:path h="1859092" w="2112604">
                <a:moveTo>
                  <a:pt x="0" y="0"/>
                </a:moveTo>
                <a:lnTo>
                  <a:pt x="2112605" y="0"/>
                </a:lnTo>
                <a:lnTo>
                  <a:pt x="2112605" y="1859092"/>
                </a:lnTo>
                <a:lnTo>
                  <a:pt x="0" y="185909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Tree>
  </p:cSld>
  <p:clrMapOvr>
    <a:masterClrMapping/>
  </p:clrMapOvr>
</p:sld>
</file>

<file path=ppt/slides/slide55.xml><?xml version="1.0" encoding="utf-8"?>
<p:sld xmlns:p="http://schemas.openxmlformats.org/presentationml/2006/main" xmlns:a="http://schemas.openxmlformats.org/drawingml/2006/main" xmlns:r="http://schemas.openxmlformats.org/officeDocument/2006/relationships">
  <p:cSld>
    <p:bg>
      <p:bgPr>
        <a:solidFill>
          <a:srgbClr val="1E1E3F"/>
        </a:solidFill>
      </p:bgPr>
    </p:bg>
    <p:spTree>
      <p:nvGrpSpPr>
        <p:cNvPr id="1" name=""/>
        <p:cNvGrpSpPr/>
        <p:nvPr/>
      </p:nvGrpSpPr>
      <p:grpSpPr>
        <a:xfrm>
          <a:off x="0" y="0"/>
          <a:ext cx="0" cy="0"/>
          <a:chOff x="0" y="0"/>
          <a:chExt cx="0" cy="0"/>
        </a:xfrm>
      </p:grpSpPr>
      <p:grpSp>
        <p:nvGrpSpPr>
          <p:cNvPr name="Group 2" id="2"/>
          <p:cNvGrpSpPr/>
          <p:nvPr/>
        </p:nvGrpSpPr>
        <p:grpSpPr>
          <a:xfrm rot="0">
            <a:off x="666750" y="666750"/>
            <a:ext cx="16954500" cy="8953500"/>
            <a:chOff x="0" y="0"/>
            <a:chExt cx="4465383" cy="2358123"/>
          </a:xfrm>
        </p:grpSpPr>
        <p:sp>
          <p:nvSpPr>
            <p:cNvPr name="Freeform 3" id="3"/>
            <p:cNvSpPr/>
            <p:nvPr/>
          </p:nvSpPr>
          <p:spPr>
            <a:xfrm flipH="false" flipV="false" rot="0">
              <a:off x="0" y="0"/>
              <a:ext cx="4465383" cy="2358124"/>
            </a:xfrm>
            <a:custGeom>
              <a:avLst/>
              <a:gdLst/>
              <a:ahLst/>
              <a:cxnLst/>
              <a:rect r="r" b="b" t="t" l="l"/>
              <a:pathLst>
                <a:path h="2358124" w="4465383">
                  <a:moveTo>
                    <a:pt x="20548" y="0"/>
                  </a:moveTo>
                  <a:lnTo>
                    <a:pt x="4444835" y="0"/>
                  </a:lnTo>
                  <a:cubicBezTo>
                    <a:pt x="4456183" y="0"/>
                    <a:pt x="4465383" y="9200"/>
                    <a:pt x="4465383" y="20548"/>
                  </a:cubicBezTo>
                  <a:lnTo>
                    <a:pt x="4465383" y="2337575"/>
                  </a:lnTo>
                  <a:cubicBezTo>
                    <a:pt x="4465383" y="2348924"/>
                    <a:pt x="4456183" y="2358124"/>
                    <a:pt x="4444835" y="2358124"/>
                  </a:cubicBezTo>
                  <a:lnTo>
                    <a:pt x="20548" y="2358124"/>
                  </a:lnTo>
                  <a:cubicBezTo>
                    <a:pt x="9200" y="2358124"/>
                    <a:pt x="0" y="2348924"/>
                    <a:pt x="0" y="2337575"/>
                  </a:cubicBezTo>
                  <a:lnTo>
                    <a:pt x="0" y="20548"/>
                  </a:lnTo>
                  <a:cubicBezTo>
                    <a:pt x="0" y="9200"/>
                    <a:pt x="9200" y="0"/>
                    <a:pt x="20548" y="0"/>
                  </a:cubicBezTo>
                  <a:close/>
                </a:path>
              </a:pathLst>
            </a:custGeom>
            <a:solidFill>
              <a:srgbClr val="4F5AAF"/>
            </a:solidFill>
            <a:ln cap="rnd">
              <a:noFill/>
              <a:prstDash val="solid"/>
              <a:round/>
            </a:ln>
          </p:spPr>
        </p:sp>
        <p:sp>
          <p:nvSpPr>
            <p:cNvPr name="TextBox 4" id="4"/>
            <p:cNvSpPr txBox="true"/>
            <p:nvPr/>
          </p:nvSpPr>
          <p:spPr>
            <a:xfrm>
              <a:off x="0" y="-57150"/>
              <a:ext cx="4465383" cy="2415273"/>
            </a:xfrm>
            <a:prstGeom prst="rect">
              <a:avLst/>
            </a:prstGeom>
          </p:spPr>
          <p:txBody>
            <a:bodyPr anchor="ctr" rtlCol="false" tIns="50800" lIns="50800" bIns="50800" rIns="50800"/>
            <a:lstStyle/>
            <a:p>
              <a:pPr algn="ctr" marL="0" indent="0" lvl="0">
                <a:lnSpc>
                  <a:spcPts val="3359"/>
                </a:lnSpc>
                <a:spcBef>
                  <a:spcPct val="0"/>
                </a:spcBef>
              </a:pPr>
            </a:p>
          </p:txBody>
        </p:sp>
      </p:grpSp>
      <p:sp>
        <p:nvSpPr>
          <p:cNvPr name="Freeform 5" id="5"/>
          <p:cNvSpPr/>
          <p:nvPr/>
        </p:nvSpPr>
        <p:spPr>
          <a:xfrm flipH="false" flipV="false" rot="0">
            <a:off x="8880436" y="720686"/>
            <a:ext cx="8378864" cy="4137064"/>
          </a:xfrm>
          <a:custGeom>
            <a:avLst/>
            <a:gdLst/>
            <a:ahLst/>
            <a:cxnLst/>
            <a:rect r="r" b="b" t="t" l="l"/>
            <a:pathLst>
              <a:path h="4137064" w="8378864">
                <a:moveTo>
                  <a:pt x="0" y="0"/>
                </a:moveTo>
                <a:lnTo>
                  <a:pt x="8378864" y="0"/>
                </a:lnTo>
                <a:lnTo>
                  <a:pt x="8378864" y="4137064"/>
                </a:lnTo>
                <a:lnTo>
                  <a:pt x="0" y="4137064"/>
                </a:lnTo>
                <a:lnTo>
                  <a:pt x="0" y="0"/>
                </a:lnTo>
                <a:close/>
              </a:path>
            </a:pathLst>
          </a:custGeom>
          <a:blipFill>
            <a:blip r:embed="rId2"/>
            <a:stretch>
              <a:fillRect l="0" t="0" r="0" b="0"/>
            </a:stretch>
          </a:blipFill>
        </p:spPr>
      </p:sp>
      <p:sp>
        <p:nvSpPr>
          <p:cNvPr name="TextBox 6" id="6"/>
          <p:cNvSpPr txBox="true"/>
          <p:nvPr/>
        </p:nvSpPr>
        <p:spPr>
          <a:xfrm rot="0">
            <a:off x="1019175" y="1657870"/>
            <a:ext cx="16460997" cy="6187347"/>
          </a:xfrm>
          <a:prstGeom prst="rect">
            <a:avLst/>
          </a:prstGeom>
        </p:spPr>
        <p:txBody>
          <a:bodyPr anchor="t" rtlCol="false" tIns="0" lIns="0" bIns="0" rIns="0">
            <a:spAutoFit/>
          </a:bodyPr>
          <a:lstStyle/>
          <a:p>
            <a:pPr algn="l">
              <a:lnSpc>
                <a:spcPts val="4224"/>
              </a:lnSpc>
              <a:spcBef>
                <a:spcPct val="0"/>
              </a:spcBef>
            </a:pPr>
            <a:r>
              <a:rPr lang="en-US" sz="3017">
                <a:solidFill>
                  <a:srgbClr val="FFFFFF"/>
                </a:solidFill>
                <a:latin typeface="Canva Sans"/>
                <a:ea typeface="Canva Sans"/>
                <a:cs typeface="Canva Sans"/>
                <a:sym typeface="Canva Sans"/>
              </a:rPr>
              <a:t> Handle a site event.</a:t>
            </a:r>
          </a:p>
          <a:p>
            <a:pPr algn="l">
              <a:lnSpc>
                <a:spcPts val="3681"/>
              </a:lnSpc>
              <a:spcBef>
                <a:spcPct val="0"/>
              </a:spcBef>
            </a:pPr>
            <a:r>
              <a:rPr lang="en-US" sz="2629">
                <a:solidFill>
                  <a:srgbClr val="FFFFFF"/>
                </a:solidFill>
                <a:latin typeface="Canva Sans"/>
                <a:ea typeface="Canva Sans"/>
                <a:cs typeface="Canva Sans"/>
                <a:sym typeface="Canva Sans"/>
              </a:rPr>
              <a:t> </a:t>
            </a:r>
          </a:p>
          <a:p>
            <a:pPr algn="l">
              <a:lnSpc>
                <a:spcPts val="3669"/>
              </a:lnSpc>
              <a:spcBef>
                <a:spcPct val="0"/>
              </a:spcBef>
            </a:pPr>
            <a:r>
              <a:rPr lang="en-US" sz="2621">
                <a:solidFill>
                  <a:srgbClr val="FFFFFF"/>
                </a:solidFill>
                <a:latin typeface="Canva Sans"/>
                <a:ea typeface="Canva Sans"/>
                <a:cs typeface="Canva Sans"/>
                <a:sym typeface="Canva Sans"/>
              </a:rPr>
              <a:t> Parameters</a:t>
            </a:r>
          </a:p>
          <a:p>
            <a:pPr algn="l">
              <a:lnSpc>
                <a:spcPts val="3669"/>
              </a:lnSpc>
              <a:spcBef>
                <a:spcPct val="0"/>
              </a:spcBef>
            </a:pPr>
            <a:r>
              <a:rPr lang="en-US" sz="2621">
                <a:solidFill>
                  <a:srgbClr val="FFFFFF"/>
                </a:solidFill>
                <a:latin typeface="Canva Sans"/>
                <a:ea typeface="Canva Sans"/>
                <a:cs typeface="Canva Sans"/>
                <a:sym typeface="Canva Sans"/>
              </a:rPr>
              <a:t> ----------</a:t>
            </a:r>
          </a:p>
          <a:p>
            <a:pPr algn="l">
              <a:lnSpc>
                <a:spcPts val="3800"/>
              </a:lnSpc>
              <a:spcBef>
                <a:spcPct val="0"/>
              </a:spcBef>
            </a:pPr>
            <a:r>
              <a:rPr lang="en-US" sz="2714">
                <a:solidFill>
                  <a:srgbClr val="FFFFFF"/>
                </a:solidFill>
                <a:latin typeface="Canva Sans"/>
                <a:ea typeface="Canva Sans"/>
                <a:cs typeface="Canva Sans"/>
                <a:sym typeface="Canva Sans"/>
              </a:rPr>
              <a:t> event: SiteEvent </a:t>
            </a:r>
          </a:p>
          <a:p>
            <a:pPr algn="l">
              <a:lnSpc>
                <a:spcPts val="3800"/>
              </a:lnSpc>
              <a:spcBef>
                <a:spcPct val="0"/>
              </a:spcBef>
            </a:pPr>
            <a:r>
              <a:rPr lang="en-US" sz="2714">
                <a:solidFill>
                  <a:srgbClr val="FFFFFF"/>
                </a:solidFill>
                <a:latin typeface="Canva Sans"/>
                <a:ea typeface="Canva Sans"/>
                <a:cs typeface="Canva Sans"/>
                <a:sym typeface="Canva Sans"/>
              </a:rPr>
              <a:t> The site event to handle.</a:t>
            </a:r>
          </a:p>
          <a:p>
            <a:pPr algn="l">
              <a:lnSpc>
                <a:spcPts val="3800"/>
              </a:lnSpc>
              <a:spcBef>
                <a:spcPct val="0"/>
              </a:spcBef>
            </a:pPr>
          </a:p>
          <a:p>
            <a:pPr algn="l">
              <a:lnSpc>
                <a:spcPts val="3800"/>
              </a:lnSpc>
              <a:spcBef>
                <a:spcPct val="0"/>
              </a:spcBef>
            </a:pPr>
            <a:r>
              <a:rPr lang="en-US" sz="2714">
                <a:solidFill>
                  <a:srgbClr val="FFFFFF"/>
                </a:solidFill>
                <a:latin typeface="Canva Sans"/>
                <a:ea typeface="Canva Sans"/>
                <a:cs typeface="Canva Sans"/>
                <a:sym typeface="Canva Sans"/>
              </a:rPr>
              <a:t> 1. Let :obj:`point_i = event.point`. If :attr:`status_tree` is empty, insert :obj:`point_i` into it (so that</a:t>
            </a:r>
          </a:p>
          <a:p>
            <a:pPr algn="l">
              <a:lnSpc>
                <a:spcPts val="3800"/>
              </a:lnSpc>
              <a:spcBef>
                <a:spcPct val="0"/>
              </a:spcBef>
            </a:pPr>
            <a:r>
              <a:rPr lang="en-US" sz="2714">
                <a:solidFill>
                  <a:srgbClr val="FFFFFF"/>
                </a:solidFill>
                <a:latin typeface="Canva Sans"/>
                <a:ea typeface="Canva Sans"/>
                <a:cs typeface="Canva Sans"/>
                <a:sym typeface="Canva Sans"/>
              </a:rPr>
              <a:t> :attr:`status_tree` consists of a single leaf storing :obj:`point_i`) and return. Otherwise, continue with</a:t>
            </a:r>
          </a:p>
          <a:p>
            <a:pPr algn="l">
              <a:lnSpc>
                <a:spcPts val="3800"/>
              </a:lnSpc>
              <a:spcBef>
                <a:spcPct val="0"/>
              </a:spcBef>
            </a:pPr>
            <a:r>
              <a:rPr lang="en-US" sz="2714">
                <a:solidFill>
                  <a:srgbClr val="FFFFFF"/>
                </a:solidFill>
                <a:latin typeface="Canva Sans"/>
                <a:ea typeface="Canva Sans"/>
                <a:cs typeface="Canva Sans"/>
                <a:sym typeface="Canva Sans"/>
              </a:rPr>
              <a:t> steps 2– 5.</a:t>
            </a:r>
          </a:p>
          <a:p>
            <a:pPr algn="l">
              <a:lnSpc>
                <a:spcPts val="3800"/>
              </a:lnSpc>
              <a:spcBef>
                <a:spcPct val="0"/>
              </a:spcBef>
            </a:pPr>
            <a:r>
              <a:rPr lang="en-US" sz="2714">
                <a:solidFill>
                  <a:srgbClr val="FFFFFF"/>
                </a:solidFill>
                <a:latin typeface="Canva Sans"/>
                <a:ea typeface="Canva Sans"/>
                <a:cs typeface="Canva Sans"/>
                <a:sym typeface="Canva Sans"/>
              </a:rPr>
              <a:t> 2. Search in :attr:`status_tree` for the arc :obj:`α` vertically above :obj:`point_i`. If the leaf</a:t>
            </a:r>
          </a:p>
          <a:p>
            <a:pPr algn="l">
              <a:lnSpc>
                <a:spcPts val="3800"/>
              </a:lnSpc>
              <a:spcBef>
                <a:spcPct val="0"/>
              </a:spcBef>
            </a:pPr>
            <a:r>
              <a:rPr lang="en-US" sz="2714">
                <a:solidFill>
                  <a:srgbClr val="FFFFFF"/>
                </a:solidFill>
                <a:latin typeface="Canva Sans"/>
                <a:ea typeface="Canva Sans"/>
                <a:cs typeface="Canva Sans"/>
                <a:sym typeface="Canva Sans"/>
              </a:rPr>
              <a:t> representing :obj:`α` has a pointer to a circle event in :attr:`event_queue`, then this circle event is a</a:t>
            </a:r>
          </a:p>
          <a:p>
            <a:pPr algn="l">
              <a:lnSpc>
                <a:spcPts val="3528"/>
              </a:lnSpc>
              <a:spcBef>
                <a:spcPct val="0"/>
              </a:spcBef>
            </a:pPr>
            <a:r>
              <a:rPr lang="en-US" sz="2520">
                <a:solidFill>
                  <a:srgbClr val="FFFFFF"/>
                </a:solidFill>
                <a:latin typeface="Canva Sans"/>
                <a:ea typeface="Canva Sans"/>
                <a:cs typeface="Canva Sans"/>
                <a:sym typeface="Canva Sans"/>
              </a:rPr>
              <a:t> false alarm and it must be deleted from :attr:`status_tree`.</a:t>
            </a:r>
          </a:p>
        </p:txBody>
      </p:sp>
      <p:sp>
        <p:nvSpPr>
          <p:cNvPr name="Freeform 7" id="7"/>
          <p:cNvSpPr/>
          <p:nvPr/>
        </p:nvSpPr>
        <p:spPr>
          <a:xfrm flipH="false" flipV="false" rot="-3117037">
            <a:off x="16222048" y="8151032"/>
            <a:ext cx="2112604" cy="1859092"/>
          </a:xfrm>
          <a:custGeom>
            <a:avLst/>
            <a:gdLst/>
            <a:ahLst/>
            <a:cxnLst/>
            <a:rect r="r" b="b" t="t" l="l"/>
            <a:pathLst>
              <a:path h="1859092" w="2112604">
                <a:moveTo>
                  <a:pt x="0" y="0"/>
                </a:moveTo>
                <a:lnTo>
                  <a:pt x="2112604" y="0"/>
                </a:lnTo>
                <a:lnTo>
                  <a:pt x="2112604" y="1859092"/>
                </a:lnTo>
                <a:lnTo>
                  <a:pt x="0" y="185909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Tree>
  </p:cSld>
  <p:clrMapOvr>
    <a:masterClrMapping/>
  </p:clrMapOvr>
</p:sld>
</file>

<file path=ppt/slides/slide56.xml><?xml version="1.0" encoding="utf-8"?>
<p:sld xmlns:p="http://schemas.openxmlformats.org/presentationml/2006/main" xmlns:a="http://schemas.openxmlformats.org/drawingml/2006/main" xmlns:r="http://schemas.openxmlformats.org/officeDocument/2006/relationships">
  <p:cSld>
    <p:bg>
      <p:bgPr>
        <a:solidFill>
          <a:srgbClr val="1E1E3F"/>
        </a:solidFill>
      </p:bgPr>
    </p:bg>
    <p:spTree>
      <p:nvGrpSpPr>
        <p:cNvPr id="1" name=""/>
        <p:cNvGrpSpPr/>
        <p:nvPr/>
      </p:nvGrpSpPr>
      <p:grpSpPr>
        <a:xfrm>
          <a:off x="0" y="0"/>
          <a:ext cx="0" cy="0"/>
          <a:chOff x="0" y="0"/>
          <a:chExt cx="0" cy="0"/>
        </a:xfrm>
      </p:grpSpPr>
      <p:grpSp>
        <p:nvGrpSpPr>
          <p:cNvPr name="Group 2" id="2"/>
          <p:cNvGrpSpPr/>
          <p:nvPr/>
        </p:nvGrpSpPr>
        <p:grpSpPr>
          <a:xfrm rot="0">
            <a:off x="666750" y="666750"/>
            <a:ext cx="16954500" cy="8953500"/>
            <a:chOff x="0" y="0"/>
            <a:chExt cx="4465383" cy="2358123"/>
          </a:xfrm>
        </p:grpSpPr>
        <p:sp>
          <p:nvSpPr>
            <p:cNvPr name="Freeform 3" id="3"/>
            <p:cNvSpPr/>
            <p:nvPr/>
          </p:nvSpPr>
          <p:spPr>
            <a:xfrm flipH="false" flipV="false" rot="0">
              <a:off x="0" y="0"/>
              <a:ext cx="4465383" cy="2358124"/>
            </a:xfrm>
            <a:custGeom>
              <a:avLst/>
              <a:gdLst/>
              <a:ahLst/>
              <a:cxnLst/>
              <a:rect r="r" b="b" t="t" l="l"/>
              <a:pathLst>
                <a:path h="2358124" w="4465383">
                  <a:moveTo>
                    <a:pt x="20548" y="0"/>
                  </a:moveTo>
                  <a:lnTo>
                    <a:pt x="4444835" y="0"/>
                  </a:lnTo>
                  <a:cubicBezTo>
                    <a:pt x="4456183" y="0"/>
                    <a:pt x="4465383" y="9200"/>
                    <a:pt x="4465383" y="20548"/>
                  </a:cubicBezTo>
                  <a:lnTo>
                    <a:pt x="4465383" y="2337575"/>
                  </a:lnTo>
                  <a:cubicBezTo>
                    <a:pt x="4465383" y="2348924"/>
                    <a:pt x="4456183" y="2358124"/>
                    <a:pt x="4444835" y="2358124"/>
                  </a:cubicBezTo>
                  <a:lnTo>
                    <a:pt x="20548" y="2358124"/>
                  </a:lnTo>
                  <a:cubicBezTo>
                    <a:pt x="9200" y="2358124"/>
                    <a:pt x="0" y="2348924"/>
                    <a:pt x="0" y="2337575"/>
                  </a:cubicBezTo>
                  <a:lnTo>
                    <a:pt x="0" y="20548"/>
                  </a:lnTo>
                  <a:cubicBezTo>
                    <a:pt x="0" y="9200"/>
                    <a:pt x="9200" y="0"/>
                    <a:pt x="20548" y="0"/>
                  </a:cubicBezTo>
                  <a:close/>
                </a:path>
              </a:pathLst>
            </a:custGeom>
            <a:solidFill>
              <a:srgbClr val="4F5AAF"/>
            </a:solidFill>
            <a:ln cap="rnd">
              <a:noFill/>
              <a:prstDash val="solid"/>
              <a:round/>
            </a:ln>
          </p:spPr>
        </p:sp>
        <p:sp>
          <p:nvSpPr>
            <p:cNvPr name="TextBox 4" id="4"/>
            <p:cNvSpPr txBox="true"/>
            <p:nvPr/>
          </p:nvSpPr>
          <p:spPr>
            <a:xfrm>
              <a:off x="0" y="-57150"/>
              <a:ext cx="4465383" cy="2415273"/>
            </a:xfrm>
            <a:prstGeom prst="rect">
              <a:avLst/>
            </a:prstGeom>
          </p:spPr>
          <p:txBody>
            <a:bodyPr anchor="ctr" rtlCol="false" tIns="50800" lIns="50800" bIns="50800" rIns="50800"/>
            <a:lstStyle/>
            <a:p>
              <a:pPr algn="ctr" marL="0" indent="0" lvl="0">
                <a:lnSpc>
                  <a:spcPts val="3359"/>
                </a:lnSpc>
                <a:spcBef>
                  <a:spcPct val="0"/>
                </a:spcBef>
              </a:pPr>
            </a:p>
          </p:txBody>
        </p:sp>
      </p:grpSp>
      <p:sp>
        <p:nvSpPr>
          <p:cNvPr name="TextBox 5" id="5"/>
          <p:cNvSpPr txBox="true"/>
          <p:nvPr/>
        </p:nvSpPr>
        <p:spPr>
          <a:xfrm rot="0">
            <a:off x="1028700" y="1751333"/>
            <a:ext cx="16230600" cy="6093396"/>
          </a:xfrm>
          <a:prstGeom prst="rect">
            <a:avLst/>
          </a:prstGeom>
        </p:spPr>
        <p:txBody>
          <a:bodyPr anchor="t" rtlCol="false" tIns="0" lIns="0" bIns="0" rIns="0">
            <a:spAutoFit/>
          </a:bodyPr>
          <a:lstStyle/>
          <a:p>
            <a:pPr algn="l">
              <a:lnSpc>
                <a:spcPts val="4032"/>
              </a:lnSpc>
              <a:spcBef>
                <a:spcPct val="0"/>
              </a:spcBef>
            </a:pPr>
            <a:r>
              <a:rPr lang="en-US" sz="2880">
                <a:solidFill>
                  <a:srgbClr val="FFFFFF"/>
                </a:solidFill>
                <a:latin typeface="Helvetica World"/>
                <a:ea typeface="Helvetica World"/>
                <a:cs typeface="Helvetica World"/>
                <a:sym typeface="Helvetica World"/>
              </a:rPr>
              <a:t> 3. Replace the leaf of :attr:`status_tree` that represents :obj:`α` with a subtree having three leaves.</a:t>
            </a:r>
          </a:p>
          <a:p>
            <a:pPr algn="l">
              <a:lnSpc>
                <a:spcPts val="4032"/>
              </a:lnSpc>
              <a:spcBef>
                <a:spcPct val="0"/>
              </a:spcBef>
            </a:pPr>
            <a:r>
              <a:rPr lang="en-US" sz="2880">
                <a:solidFill>
                  <a:srgbClr val="FFFFFF"/>
                </a:solidFill>
                <a:latin typeface="Helvetica World"/>
                <a:ea typeface="Helvetica World"/>
                <a:cs typeface="Helvetica World"/>
                <a:sym typeface="Helvetica World"/>
              </a:rPr>
              <a:t> The middle leaf stores the new site :obj:`point_i` and the other two leaves store the site</a:t>
            </a:r>
          </a:p>
          <a:p>
            <a:pPr algn="l">
              <a:lnSpc>
                <a:spcPts val="4032"/>
              </a:lnSpc>
              <a:spcBef>
                <a:spcPct val="0"/>
              </a:spcBef>
            </a:pPr>
            <a:r>
              <a:rPr lang="en-US" sz="2880">
                <a:solidFill>
                  <a:srgbClr val="FFFFFF"/>
                </a:solidFill>
                <a:latin typeface="Helvetica World"/>
                <a:ea typeface="Helvetica World"/>
                <a:cs typeface="Helvetica World"/>
                <a:sym typeface="Helvetica World"/>
              </a:rPr>
              <a:t> :obj:`point_j` that was originally stored with :obj:`α`. Store the breakpoints</a:t>
            </a:r>
          </a:p>
          <a:p>
            <a:pPr algn="l">
              <a:lnSpc>
                <a:spcPts val="4032"/>
              </a:lnSpc>
              <a:spcBef>
                <a:spcPct val="0"/>
              </a:spcBef>
            </a:pPr>
            <a:r>
              <a:rPr lang="en-US" sz="2880">
                <a:solidFill>
                  <a:srgbClr val="FFFFFF"/>
                </a:solidFill>
                <a:latin typeface="Helvetica World"/>
                <a:ea typeface="Helvetica World"/>
                <a:cs typeface="Helvetica World"/>
                <a:sym typeface="Helvetica World"/>
              </a:rPr>
              <a:t> (:obj:`point_j`, :obj:`point_i`) and (:obj:`point_i`, :obj:`point_j`) representing the new breakpoints at the</a:t>
            </a:r>
          </a:p>
          <a:p>
            <a:pPr algn="l">
              <a:lnSpc>
                <a:spcPts val="4032"/>
              </a:lnSpc>
              <a:spcBef>
                <a:spcPct val="0"/>
              </a:spcBef>
            </a:pPr>
            <a:r>
              <a:rPr lang="en-US" sz="2880">
                <a:solidFill>
                  <a:srgbClr val="FFFFFF"/>
                </a:solidFill>
                <a:latin typeface="Helvetica World"/>
                <a:ea typeface="Helvetica World"/>
                <a:cs typeface="Helvetica World"/>
                <a:sym typeface="Helvetica World"/>
              </a:rPr>
              <a:t> two new internal nodes. Perform rebalancing operations on :attr:`status_tree` if necessary.</a:t>
            </a:r>
          </a:p>
          <a:p>
            <a:pPr algn="l">
              <a:lnSpc>
                <a:spcPts val="4032"/>
              </a:lnSpc>
              <a:spcBef>
                <a:spcPct val="0"/>
              </a:spcBef>
            </a:pPr>
          </a:p>
          <a:p>
            <a:pPr algn="l">
              <a:lnSpc>
                <a:spcPts val="4032"/>
              </a:lnSpc>
              <a:spcBef>
                <a:spcPct val="0"/>
              </a:spcBef>
            </a:pPr>
            <a:r>
              <a:rPr lang="en-US" sz="2880">
                <a:solidFill>
                  <a:srgbClr val="FFFFFF"/>
                </a:solidFill>
                <a:latin typeface="Helvetica World"/>
                <a:ea typeface="Helvetica World"/>
                <a:cs typeface="Helvetica World"/>
                <a:sym typeface="Helvetica World"/>
              </a:rPr>
              <a:t> 4. Create new half-edge records in the Voronoi diagram structure for the</a:t>
            </a:r>
          </a:p>
          <a:p>
            <a:pPr algn="l">
              <a:lnSpc>
                <a:spcPts val="4032"/>
              </a:lnSpc>
              <a:spcBef>
                <a:spcPct val="0"/>
              </a:spcBef>
            </a:pPr>
            <a:r>
              <a:rPr lang="en-US" sz="2880">
                <a:solidFill>
                  <a:srgbClr val="FFFFFF"/>
                </a:solidFill>
                <a:latin typeface="Helvetica World"/>
                <a:ea typeface="Helvetica World"/>
                <a:cs typeface="Helvetica World"/>
                <a:sym typeface="Helvetica World"/>
              </a:rPr>
              <a:t> edge separating the faces for :obj:`point_i` and :obj:`point_j`, which will be traced out by the two new</a:t>
            </a:r>
          </a:p>
          <a:p>
            <a:pPr algn="l">
              <a:lnSpc>
                <a:spcPts val="4032"/>
              </a:lnSpc>
              <a:spcBef>
                <a:spcPct val="0"/>
              </a:spcBef>
            </a:pPr>
            <a:r>
              <a:rPr lang="en-US" sz="2880">
                <a:solidFill>
                  <a:srgbClr val="FFFFFF"/>
                </a:solidFill>
                <a:latin typeface="Helvetica World"/>
                <a:ea typeface="Helvetica World"/>
                <a:cs typeface="Helvetica World"/>
                <a:sym typeface="Helvetica World"/>
              </a:rPr>
              <a:t> breakpoints.</a:t>
            </a:r>
          </a:p>
          <a:p>
            <a:pPr algn="l">
              <a:lnSpc>
                <a:spcPts val="4032"/>
              </a:lnSpc>
              <a:spcBef>
                <a:spcPct val="0"/>
              </a:spcBef>
            </a:pPr>
          </a:p>
          <a:p>
            <a:pPr algn="l">
              <a:lnSpc>
                <a:spcPts val="4032"/>
              </a:lnSpc>
              <a:spcBef>
                <a:spcPct val="0"/>
              </a:spcBef>
            </a:pPr>
            <a:r>
              <a:rPr lang="en-US" sz="2880">
                <a:solidFill>
                  <a:srgbClr val="FFFFFF"/>
                </a:solidFill>
                <a:latin typeface="Helvetica World"/>
                <a:ea typeface="Helvetica World"/>
                <a:cs typeface="Helvetica World"/>
                <a:sym typeface="Helvetica World"/>
              </a:rPr>
              <a:t> 5. Check the triple of consecutive arcs where the new arc for pi is the left arc</a:t>
            </a:r>
          </a:p>
          <a:p>
            <a:pPr algn="l">
              <a:lnSpc>
                <a:spcPts val="4032"/>
              </a:lnSpc>
              <a:spcBef>
                <a:spcPct val="0"/>
              </a:spcBef>
            </a:pPr>
            <a:r>
              <a:rPr lang="en-US" sz="2880">
                <a:solidFill>
                  <a:srgbClr val="FFFFFF"/>
                </a:solidFill>
                <a:latin typeface="Helvetica World"/>
                <a:ea typeface="Helvetica World"/>
                <a:cs typeface="Helvetica World"/>
                <a:sym typeface="Helvetica World"/>
              </a:rPr>
              <a:t> to see if the breakpoints converge. If so, insert the circle event into :attr:`status_tree` and</a:t>
            </a:r>
          </a:p>
        </p:txBody>
      </p:sp>
      <p:sp>
        <p:nvSpPr>
          <p:cNvPr name="TextBox 6" id="6"/>
          <p:cNvSpPr txBox="true"/>
          <p:nvPr/>
        </p:nvSpPr>
        <p:spPr>
          <a:xfrm rot="0">
            <a:off x="1028700" y="7871460"/>
            <a:ext cx="15656570" cy="1819910"/>
          </a:xfrm>
          <a:prstGeom prst="rect">
            <a:avLst/>
          </a:prstGeom>
        </p:spPr>
        <p:txBody>
          <a:bodyPr anchor="t" rtlCol="false" tIns="0" lIns="0" bIns="0" rIns="0">
            <a:spAutoFit/>
          </a:bodyPr>
          <a:lstStyle/>
          <a:p>
            <a:pPr algn="l">
              <a:lnSpc>
                <a:spcPts val="3639"/>
              </a:lnSpc>
              <a:spcBef>
                <a:spcPct val="0"/>
              </a:spcBef>
            </a:pPr>
            <a:r>
              <a:rPr lang="en-US" sz="2599">
                <a:solidFill>
                  <a:srgbClr val="FFFFFF"/>
                </a:solidFill>
                <a:latin typeface="Helvetica World"/>
                <a:ea typeface="Helvetica World"/>
                <a:cs typeface="Helvetica World"/>
                <a:sym typeface="Helvetica World"/>
              </a:rPr>
              <a:t> add pointers between the node in :attr:`status_tree` and the node in :attr:`event_queue`. Do the same for the</a:t>
            </a:r>
          </a:p>
          <a:p>
            <a:pPr algn="l">
              <a:lnSpc>
                <a:spcPts val="3639"/>
              </a:lnSpc>
              <a:spcBef>
                <a:spcPct val="0"/>
              </a:spcBef>
            </a:pPr>
            <a:r>
              <a:rPr lang="en-US" sz="2599">
                <a:solidFill>
                  <a:srgbClr val="FFFFFF"/>
                </a:solidFill>
                <a:latin typeface="Helvetica World"/>
                <a:ea typeface="Helvetica World"/>
                <a:cs typeface="Helvetica World"/>
                <a:sym typeface="Helvetica World"/>
              </a:rPr>
              <a:t> triple where the new arc is the right arc.</a:t>
            </a:r>
          </a:p>
          <a:p>
            <a:pPr algn="l">
              <a:lnSpc>
                <a:spcPts val="3639"/>
              </a:lnSpc>
              <a:spcBef>
                <a:spcPct val="0"/>
              </a:spcBef>
            </a:pPr>
            <a:r>
              <a:rPr lang="en-US" sz="2599">
                <a:solidFill>
                  <a:srgbClr val="FFFFFF"/>
                </a:solidFill>
                <a:latin typeface="Helvetica World"/>
                <a:ea typeface="Helvetica World"/>
                <a:cs typeface="Helvetica World"/>
                <a:sym typeface="Helvetica World"/>
              </a:rPr>
              <a:t> </a:t>
            </a:r>
          </a:p>
          <a:p>
            <a:pPr algn="l">
              <a:lnSpc>
                <a:spcPts val="3639"/>
              </a:lnSpc>
              <a:spcBef>
                <a:spcPct val="0"/>
              </a:spcBef>
            </a:pPr>
            <a:r>
              <a:rPr lang="en-US" sz="2599">
                <a:solidFill>
                  <a:srgbClr val="FFFFFF"/>
                </a:solidFill>
                <a:latin typeface="Helvetica World"/>
                <a:ea typeface="Helvetica World"/>
                <a:cs typeface="Helvetica World"/>
                <a:sym typeface="Helvetica World"/>
              </a:rPr>
              <a:t> </a:t>
            </a:r>
          </a:p>
        </p:txBody>
      </p:sp>
      <p:sp>
        <p:nvSpPr>
          <p:cNvPr name="Freeform 7" id="7"/>
          <p:cNvSpPr/>
          <p:nvPr/>
        </p:nvSpPr>
        <p:spPr>
          <a:xfrm flipH="false" flipV="false" rot="-3117037">
            <a:off x="16099474" y="7952721"/>
            <a:ext cx="2112604" cy="1859092"/>
          </a:xfrm>
          <a:custGeom>
            <a:avLst/>
            <a:gdLst/>
            <a:ahLst/>
            <a:cxnLst/>
            <a:rect r="r" b="b" t="t" l="l"/>
            <a:pathLst>
              <a:path h="1859092" w="2112604">
                <a:moveTo>
                  <a:pt x="0" y="0"/>
                </a:moveTo>
                <a:lnTo>
                  <a:pt x="2112605" y="0"/>
                </a:lnTo>
                <a:lnTo>
                  <a:pt x="2112605" y="1859092"/>
                </a:lnTo>
                <a:lnTo>
                  <a:pt x="0" y="185909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Tree>
  </p:cSld>
  <p:clrMapOvr>
    <a:masterClrMapping/>
  </p:clrMapOvr>
</p:sld>
</file>

<file path=ppt/slides/slide57.xml><?xml version="1.0" encoding="utf-8"?>
<p:sld xmlns:p="http://schemas.openxmlformats.org/presentationml/2006/main" xmlns:a="http://schemas.openxmlformats.org/drawingml/2006/main" xmlns:r="http://schemas.openxmlformats.org/officeDocument/2006/relationships">
  <p:cSld>
    <p:bg>
      <p:bgPr>
        <a:solidFill>
          <a:srgbClr val="1E1E3F"/>
        </a:solidFill>
      </p:bgPr>
    </p:bg>
    <p:spTree>
      <p:nvGrpSpPr>
        <p:cNvPr id="1" name=""/>
        <p:cNvGrpSpPr/>
        <p:nvPr/>
      </p:nvGrpSpPr>
      <p:grpSpPr>
        <a:xfrm>
          <a:off x="0" y="0"/>
          <a:ext cx="0" cy="0"/>
          <a:chOff x="0" y="0"/>
          <a:chExt cx="0" cy="0"/>
        </a:xfrm>
      </p:grpSpPr>
      <p:grpSp>
        <p:nvGrpSpPr>
          <p:cNvPr name="Group 2" id="2"/>
          <p:cNvGrpSpPr/>
          <p:nvPr/>
        </p:nvGrpSpPr>
        <p:grpSpPr>
          <a:xfrm rot="0">
            <a:off x="666750" y="666750"/>
            <a:ext cx="16954500" cy="8953500"/>
            <a:chOff x="0" y="0"/>
            <a:chExt cx="4465383" cy="2358123"/>
          </a:xfrm>
        </p:grpSpPr>
        <p:sp>
          <p:nvSpPr>
            <p:cNvPr name="Freeform 3" id="3"/>
            <p:cNvSpPr/>
            <p:nvPr/>
          </p:nvSpPr>
          <p:spPr>
            <a:xfrm flipH="false" flipV="false" rot="0">
              <a:off x="0" y="0"/>
              <a:ext cx="4465383" cy="2358124"/>
            </a:xfrm>
            <a:custGeom>
              <a:avLst/>
              <a:gdLst/>
              <a:ahLst/>
              <a:cxnLst/>
              <a:rect r="r" b="b" t="t" l="l"/>
              <a:pathLst>
                <a:path h="2358124" w="4465383">
                  <a:moveTo>
                    <a:pt x="20548" y="0"/>
                  </a:moveTo>
                  <a:lnTo>
                    <a:pt x="4444835" y="0"/>
                  </a:lnTo>
                  <a:cubicBezTo>
                    <a:pt x="4456183" y="0"/>
                    <a:pt x="4465383" y="9200"/>
                    <a:pt x="4465383" y="20548"/>
                  </a:cubicBezTo>
                  <a:lnTo>
                    <a:pt x="4465383" y="2337575"/>
                  </a:lnTo>
                  <a:cubicBezTo>
                    <a:pt x="4465383" y="2348924"/>
                    <a:pt x="4456183" y="2358124"/>
                    <a:pt x="4444835" y="2358124"/>
                  </a:cubicBezTo>
                  <a:lnTo>
                    <a:pt x="20548" y="2358124"/>
                  </a:lnTo>
                  <a:cubicBezTo>
                    <a:pt x="9200" y="2358124"/>
                    <a:pt x="0" y="2348924"/>
                    <a:pt x="0" y="2337575"/>
                  </a:cubicBezTo>
                  <a:lnTo>
                    <a:pt x="0" y="20548"/>
                  </a:lnTo>
                  <a:cubicBezTo>
                    <a:pt x="0" y="9200"/>
                    <a:pt x="9200" y="0"/>
                    <a:pt x="20548" y="0"/>
                  </a:cubicBezTo>
                  <a:close/>
                </a:path>
              </a:pathLst>
            </a:custGeom>
            <a:solidFill>
              <a:srgbClr val="4F5AAF"/>
            </a:solidFill>
            <a:ln cap="rnd">
              <a:noFill/>
              <a:prstDash val="solid"/>
              <a:round/>
            </a:ln>
          </p:spPr>
        </p:sp>
        <p:sp>
          <p:nvSpPr>
            <p:cNvPr name="TextBox 4" id="4"/>
            <p:cNvSpPr txBox="true"/>
            <p:nvPr/>
          </p:nvSpPr>
          <p:spPr>
            <a:xfrm>
              <a:off x="0" y="-57150"/>
              <a:ext cx="4465383" cy="2415273"/>
            </a:xfrm>
            <a:prstGeom prst="rect">
              <a:avLst/>
            </a:prstGeom>
          </p:spPr>
          <p:txBody>
            <a:bodyPr anchor="ctr" rtlCol="false" tIns="50800" lIns="50800" bIns="50800" rIns="50800"/>
            <a:lstStyle/>
            <a:p>
              <a:pPr algn="ctr" marL="0" indent="0" lvl="0">
                <a:lnSpc>
                  <a:spcPts val="3359"/>
                </a:lnSpc>
                <a:spcBef>
                  <a:spcPct val="0"/>
                </a:spcBef>
              </a:pPr>
            </a:p>
          </p:txBody>
        </p:sp>
      </p:grpSp>
      <p:sp>
        <p:nvSpPr>
          <p:cNvPr name="Freeform 5" id="5"/>
          <p:cNvSpPr/>
          <p:nvPr/>
        </p:nvSpPr>
        <p:spPr>
          <a:xfrm flipH="false" flipV="false" rot="0">
            <a:off x="781050" y="1028700"/>
            <a:ext cx="9341138" cy="4857392"/>
          </a:xfrm>
          <a:custGeom>
            <a:avLst/>
            <a:gdLst/>
            <a:ahLst/>
            <a:cxnLst/>
            <a:rect r="r" b="b" t="t" l="l"/>
            <a:pathLst>
              <a:path h="4857392" w="9341138">
                <a:moveTo>
                  <a:pt x="0" y="0"/>
                </a:moveTo>
                <a:lnTo>
                  <a:pt x="9341138" y="0"/>
                </a:lnTo>
                <a:lnTo>
                  <a:pt x="9341138" y="4857392"/>
                </a:lnTo>
                <a:lnTo>
                  <a:pt x="0" y="4857392"/>
                </a:lnTo>
                <a:lnTo>
                  <a:pt x="0" y="0"/>
                </a:lnTo>
                <a:close/>
              </a:path>
            </a:pathLst>
          </a:custGeom>
          <a:blipFill>
            <a:blip r:embed="rId2"/>
            <a:stretch>
              <a:fillRect l="0" t="0" r="0" b="0"/>
            </a:stretch>
          </a:blipFill>
        </p:spPr>
      </p:sp>
      <p:sp>
        <p:nvSpPr>
          <p:cNvPr name="Freeform 6" id="6"/>
          <p:cNvSpPr/>
          <p:nvPr/>
        </p:nvSpPr>
        <p:spPr>
          <a:xfrm flipH="false" flipV="false" rot="0">
            <a:off x="10237302" y="3115221"/>
            <a:ext cx="7174398" cy="6143079"/>
          </a:xfrm>
          <a:custGeom>
            <a:avLst/>
            <a:gdLst/>
            <a:ahLst/>
            <a:cxnLst/>
            <a:rect r="r" b="b" t="t" l="l"/>
            <a:pathLst>
              <a:path h="6143079" w="7174398">
                <a:moveTo>
                  <a:pt x="0" y="0"/>
                </a:moveTo>
                <a:lnTo>
                  <a:pt x="7174398" y="0"/>
                </a:lnTo>
                <a:lnTo>
                  <a:pt x="7174398" y="6143079"/>
                </a:lnTo>
                <a:lnTo>
                  <a:pt x="0" y="6143079"/>
                </a:lnTo>
                <a:lnTo>
                  <a:pt x="0" y="0"/>
                </a:lnTo>
                <a:close/>
              </a:path>
            </a:pathLst>
          </a:custGeom>
          <a:blipFill>
            <a:blip r:embed="rId3"/>
            <a:stretch>
              <a:fillRect l="0" t="0" r="0" b="0"/>
            </a:stretch>
          </a:blipFill>
        </p:spPr>
      </p:sp>
      <p:sp>
        <p:nvSpPr>
          <p:cNvPr name="TextBox 7" id="7"/>
          <p:cNvSpPr txBox="true"/>
          <p:nvPr/>
        </p:nvSpPr>
        <p:spPr>
          <a:xfrm rot="0">
            <a:off x="1028700" y="6101036"/>
            <a:ext cx="4827319" cy="2790260"/>
          </a:xfrm>
          <a:prstGeom prst="rect">
            <a:avLst/>
          </a:prstGeom>
        </p:spPr>
        <p:txBody>
          <a:bodyPr anchor="t" rtlCol="false" tIns="0" lIns="0" bIns="0" rIns="0">
            <a:spAutoFit/>
          </a:bodyPr>
          <a:lstStyle/>
          <a:p>
            <a:pPr algn="ctr">
              <a:lnSpc>
                <a:spcPts val="5625"/>
              </a:lnSpc>
              <a:spcBef>
                <a:spcPct val="0"/>
              </a:spcBef>
            </a:pPr>
            <a:r>
              <a:rPr lang="en-US" sz="4018">
                <a:solidFill>
                  <a:srgbClr val="FFFFFF"/>
                </a:solidFill>
                <a:latin typeface="Helvetica World"/>
                <a:ea typeface="Helvetica World"/>
                <a:cs typeface="Helvetica World"/>
                <a:sym typeface="Helvetica World"/>
              </a:rPr>
              <a:t>Handle a circle event.</a:t>
            </a:r>
          </a:p>
          <a:p>
            <a:pPr algn="ctr">
              <a:lnSpc>
                <a:spcPts val="5625"/>
              </a:lnSpc>
              <a:spcBef>
                <a:spcPct val="0"/>
              </a:spcBef>
            </a:pPr>
            <a:r>
              <a:rPr lang="en-US" sz="4018">
                <a:solidFill>
                  <a:srgbClr val="FFFFFF"/>
                </a:solidFill>
                <a:latin typeface="Helvetica World"/>
                <a:ea typeface="Helvetica World"/>
                <a:cs typeface="Helvetica World"/>
                <a:sym typeface="Helvetica World"/>
              </a:rPr>
              <a:t> Parameters</a:t>
            </a:r>
          </a:p>
          <a:p>
            <a:pPr algn="ctr">
              <a:lnSpc>
                <a:spcPts val="5625"/>
              </a:lnSpc>
              <a:spcBef>
                <a:spcPct val="0"/>
              </a:spcBef>
            </a:pPr>
            <a:r>
              <a:rPr lang="en-US" sz="4018">
                <a:solidFill>
                  <a:srgbClr val="FFFFFF"/>
                </a:solidFill>
                <a:latin typeface="Helvetica World"/>
                <a:ea typeface="Helvetica World"/>
                <a:cs typeface="Helvetica World"/>
                <a:sym typeface="Helvetica World"/>
              </a:rPr>
              <a:t> event</a:t>
            </a:r>
          </a:p>
          <a:p>
            <a:pPr algn="ctr">
              <a:lnSpc>
                <a:spcPts val="5625"/>
              </a:lnSpc>
              <a:spcBef>
                <a:spcPct val="0"/>
              </a:spcBef>
            </a:pPr>
            <a:r>
              <a:rPr lang="en-US" sz="4018">
                <a:solidFill>
                  <a:srgbClr val="FFFFFF"/>
                </a:solidFill>
                <a:latin typeface="Helvetica World"/>
                <a:ea typeface="Helvetica World"/>
                <a:cs typeface="Helvetica World"/>
                <a:sym typeface="Helvetica World"/>
              </a:rPr>
              <a:t> Returns</a:t>
            </a:r>
          </a:p>
        </p:txBody>
      </p:sp>
      <p:sp>
        <p:nvSpPr>
          <p:cNvPr name="Freeform 8" id="8"/>
          <p:cNvSpPr/>
          <p:nvPr/>
        </p:nvSpPr>
        <p:spPr>
          <a:xfrm flipH="false" flipV="false" rot="-3117037">
            <a:off x="16099474" y="7952721"/>
            <a:ext cx="2112604" cy="1859092"/>
          </a:xfrm>
          <a:custGeom>
            <a:avLst/>
            <a:gdLst/>
            <a:ahLst/>
            <a:cxnLst/>
            <a:rect r="r" b="b" t="t" l="l"/>
            <a:pathLst>
              <a:path h="1859092" w="2112604">
                <a:moveTo>
                  <a:pt x="0" y="0"/>
                </a:moveTo>
                <a:lnTo>
                  <a:pt x="2112605" y="0"/>
                </a:lnTo>
                <a:lnTo>
                  <a:pt x="2112605" y="1859092"/>
                </a:lnTo>
                <a:lnTo>
                  <a:pt x="0" y="185909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Tree>
  </p:cSld>
  <p:clrMapOvr>
    <a:masterClrMapping/>
  </p:clrMapOvr>
</p:sld>
</file>

<file path=ppt/slides/slide58.xml><?xml version="1.0" encoding="utf-8"?>
<p:sld xmlns:p="http://schemas.openxmlformats.org/presentationml/2006/main" xmlns:a="http://schemas.openxmlformats.org/drawingml/2006/main" xmlns:r="http://schemas.openxmlformats.org/officeDocument/2006/relationships">
  <p:cSld>
    <p:bg>
      <p:bgPr>
        <a:solidFill>
          <a:srgbClr val="1E1E3F"/>
        </a:solidFill>
      </p:bgPr>
    </p:bg>
    <p:spTree>
      <p:nvGrpSpPr>
        <p:cNvPr id="1" name=""/>
        <p:cNvGrpSpPr/>
        <p:nvPr/>
      </p:nvGrpSpPr>
      <p:grpSpPr>
        <a:xfrm>
          <a:off x="0" y="0"/>
          <a:ext cx="0" cy="0"/>
          <a:chOff x="0" y="0"/>
          <a:chExt cx="0" cy="0"/>
        </a:xfrm>
      </p:grpSpPr>
      <p:grpSp>
        <p:nvGrpSpPr>
          <p:cNvPr name="Group 2" id="2"/>
          <p:cNvGrpSpPr/>
          <p:nvPr/>
        </p:nvGrpSpPr>
        <p:grpSpPr>
          <a:xfrm rot="0">
            <a:off x="666750" y="666750"/>
            <a:ext cx="16954500" cy="8953500"/>
            <a:chOff x="0" y="0"/>
            <a:chExt cx="4465383" cy="2358123"/>
          </a:xfrm>
        </p:grpSpPr>
        <p:sp>
          <p:nvSpPr>
            <p:cNvPr name="Freeform 3" id="3"/>
            <p:cNvSpPr/>
            <p:nvPr/>
          </p:nvSpPr>
          <p:spPr>
            <a:xfrm flipH="false" flipV="false" rot="0">
              <a:off x="0" y="0"/>
              <a:ext cx="4465383" cy="2358124"/>
            </a:xfrm>
            <a:custGeom>
              <a:avLst/>
              <a:gdLst/>
              <a:ahLst/>
              <a:cxnLst/>
              <a:rect r="r" b="b" t="t" l="l"/>
              <a:pathLst>
                <a:path h="2358124" w="4465383">
                  <a:moveTo>
                    <a:pt x="20548" y="0"/>
                  </a:moveTo>
                  <a:lnTo>
                    <a:pt x="4444835" y="0"/>
                  </a:lnTo>
                  <a:cubicBezTo>
                    <a:pt x="4456183" y="0"/>
                    <a:pt x="4465383" y="9200"/>
                    <a:pt x="4465383" y="20548"/>
                  </a:cubicBezTo>
                  <a:lnTo>
                    <a:pt x="4465383" y="2337575"/>
                  </a:lnTo>
                  <a:cubicBezTo>
                    <a:pt x="4465383" y="2348924"/>
                    <a:pt x="4456183" y="2358124"/>
                    <a:pt x="4444835" y="2358124"/>
                  </a:cubicBezTo>
                  <a:lnTo>
                    <a:pt x="20548" y="2358124"/>
                  </a:lnTo>
                  <a:cubicBezTo>
                    <a:pt x="9200" y="2358124"/>
                    <a:pt x="0" y="2348924"/>
                    <a:pt x="0" y="2337575"/>
                  </a:cubicBezTo>
                  <a:lnTo>
                    <a:pt x="0" y="20548"/>
                  </a:lnTo>
                  <a:cubicBezTo>
                    <a:pt x="0" y="9200"/>
                    <a:pt x="9200" y="0"/>
                    <a:pt x="20548" y="0"/>
                  </a:cubicBezTo>
                  <a:close/>
                </a:path>
              </a:pathLst>
            </a:custGeom>
            <a:solidFill>
              <a:srgbClr val="4F5AAF"/>
            </a:solidFill>
            <a:ln cap="rnd">
              <a:noFill/>
              <a:prstDash val="solid"/>
              <a:round/>
            </a:ln>
          </p:spPr>
        </p:sp>
        <p:sp>
          <p:nvSpPr>
            <p:cNvPr name="TextBox 4" id="4"/>
            <p:cNvSpPr txBox="true"/>
            <p:nvPr/>
          </p:nvSpPr>
          <p:spPr>
            <a:xfrm>
              <a:off x="0" y="-57150"/>
              <a:ext cx="4465383" cy="2415273"/>
            </a:xfrm>
            <a:prstGeom prst="rect">
              <a:avLst/>
            </a:prstGeom>
          </p:spPr>
          <p:txBody>
            <a:bodyPr anchor="ctr" rtlCol="false" tIns="50800" lIns="50800" bIns="50800" rIns="50800"/>
            <a:lstStyle/>
            <a:p>
              <a:pPr algn="ctr" marL="0" indent="0" lvl="0">
                <a:lnSpc>
                  <a:spcPts val="3359"/>
                </a:lnSpc>
                <a:spcBef>
                  <a:spcPct val="0"/>
                </a:spcBef>
              </a:pPr>
            </a:p>
          </p:txBody>
        </p:sp>
      </p:grpSp>
      <p:sp>
        <p:nvSpPr>
          <p:cNvPr name="TextBox 5" id="5"/>
          <p:cNvSpPr txBox="true"/>
          <p:nvPr/>
        </p:nvSpPr>
        <p:spPr>
          <a:xfrm rot="0">
            <a:off x="1028700" y="294640"/>
            <a:ext cx="16592550" cy="9325610"/>
          </a:xfrm>
          <a:prstGeom prst="rect">
            <a:avLst/>
          </a:prstGeom>
        </p:spPr>
        <p:txBody>
          <a:bodyPr anchor="t" rtlCol="false" tIns="0" lIns="0" bIns="0" rIns="0">
            <a:spAutoFit/>
          </a:bodyPr>
          <a:lstStyle/>
          <a:p>
            <a:pPr algn="just">
              <a:lnSpc>
                <a:spcPts val="3359"/>
              </a:lnSpc>
              <a:spcBef>
                <a:spcPct val="0"/>
              </a:spcBef>
            </a:pPr>
          </a:p>
          <a:p>
            <a:pPr algn="just">
              <a:lnSpc>
                <a:spcPts val="3919"/>
              </a:lnSpc>
              <a:spcBef>
                <a:spcPct val="0"/>
              </a:spcBef>
            </a:pPr>
            <a:r>
              <a:rPr lang="en-US" sz="2799">
                <a:solidFill>
                  <a:srgbClr val="FFFFFF"/>
                </a:solidFill>
                <a:latin typeface="Helvetica World"/>
                <a:ea typeface="Helvetica World"/>
                <a:cs typeface="Helvetica World"/>
                <a:sym typeface="Helvetica World"/>
              </a:rPr>
              <a:t> 1. Delete the leaf :obj:`γ` that represents the disappearing arc :obj:`α` from :attr:`status_tree`. Update</a:t>
            </a:r>
          </a:p>
          <a:p>
            <a:pPr algn="just">
              <a:lnSpc>
                <a:spcPts val="3919"/>
              </a:lnSpc>
              <a:spcBef>
                <a:spcPct val="0"/>
              </a:spcBef>
            </a:pPr>
            <a:r>
              <a:rPr lang="en-US" sz="2799">
                <a:solidFill>
                  <a:srgbClr val="FFFFFF"/>
                </a:solidFill>
                <a:latin typeface="Helvetica World"/>
                <a:ea typeface="Helvetica World"/>
                <a:cs typeface="Helvetica World"/>
                <a:sym typeface="Helvetica World"/>
              </a:rPr>
              <a:t> the tuples representing the breakpoints at the internal nodes. Perform</a:t>
            </a:r>
          </a:p>
          <a:p>
            <a:pPr algn="just">
              <a:lnSpc>
                <a:spcPts val="3919"/>
              </a:lnSpc>
              <a:spcBef>
                <a:spcPct val="0"/>
              </a:spcBef>
            </a:pPr>
            <a:r>
              <a:rPr lang="en-US" sz="2799">
                <a:solidFill>
                  <a:srgbClr val="FFFFFF"/>
                </a:solidFill>
                <a:latin typeface="Helvetica World"/>
                <a:ea typeface="Helvetica World"/>
                <a:cs typeface="Helvetica World"/>
                <a:sym typeface="Helvetica World"/>
              </a:rPr>
              <a:t> rebalancing operations on :attr:`status_tree` if necessary. Delete all circle events involving</a:t>
            </a:r>
          </a:p>
          <a:p>
            <a:pPr algn="just">
              <a:lnSpc>
                <a:spcPts val="3919"/>
              </a:lnSpc>
              <a:spcBef>
                <a:spcPct val="0"/>
              </a:spcBef>
            </a:pPr>
            <a:r>
              <a:rPr lang="en-US" sz="2799">
                <a:solidFill>
                  <a:srgbClr val="FFFFFF"/>
                </a:solidFill>
                <a:latin typeface="Helvetica World"/>
                <a:ea typeface="Helvetica World"/>
                <a:cs typeface="Helvetica World"/>
                <a:sym typeface="Helvetica World"/>
              </a:rPr>
              <a:t> :obj:`α` from :attr:`event_queue`; these can be found using the pointers from the predecessor and</a:t>
            </a:r>
          </a:p>
          <a:p>
            <a:pPr algn="just">
              <a:lnSpc>
                <a:spcPts val="3919"/>
              </a:lnSpc>
              <a:spcBef>
                <a:spcPct val="0"/>
              </a:spcBef>
            </a:pPr>
            <a:r>
              <a:rPr lang="en-US" sz="2799">
                <a:solidFill>
                  <a:srgbClr val="FFFFFF"/>
                </a:solidFill>
                <a:latin typeface="Helvetica World"/>
                <a:ea typeface="Helvetica World"/>
                <a:cs typeface="Helvetica World"/>
                <a:sym typeface="Helvetica World"/>
              </a:rPr>
              <a:t> the successor of :obj:`γ` in :attr:`status_tree`. (The circle event where :obj:`α` is the middle arc is</a:t>
            </a:r>
          </a:p>
          <a:p>
            <a:pPr algn="just">
              <a:lnSpc>
                <a:spcPts val="3919"/>
              </a:lnSpc>
              <a:spcBef>
                <a:spcPct val="0"/>
              </a:spcBef>
            </a:pPr>
            <a:r>
              <a:rPr lang="en-US" sz="2799">
                <a:solidFill>
                  <a:srgbClr val="FFFFFF"/>
                </a:solidFill>
                <a:latin typeface="Helvetica World"/>
                <a:ea typeface="Helvetica World"/>
                <a:cs typeface="Helvetica World"/>
                <a:sym typeface="Helvetica World"/>
              </a:rPr>
              <a:t> currently being handled, and has already been deleted from :attr:`event_queue`.)</a:t>
            </a:r>
          </a:p>
          <a:p>
            <a:pPr algn="just">
              <a:lnSpc>
                <a:spcPts val="3919"/>
              </a:lnSpc>
              <a:spcBef>
                <a:spcPct val="0"/>
              </a:spcBef>
            </a:pPr>
          </a:p>
          <a:p>
            <a:pPr algn="just">
              <a:lnSpc>
                <a:spcPts val="3919"/>
              </a:lnSpc>
              <a:spcBef>
                <a:spcPct val="0"/>
              </a:spcBef>
            </a:pPr>
            <a:r>
              <a:rPr lang="en-US" sz="2799">
                <a:solidFill>
                  <a:srgbClr val="FFFFFF"/>
                </a:solidFill>
                <a:latin typeface="Helvetica World"/>
                <a:ea typeface="Helvetica World"/>
                <a:cs typeface="Helvetica World"/>
                <a:sym typeface="Helvetica World"/>
              </a:rPr>
              <a:t> 2. Add the center of the circle causing the event as a vertex record to the</a:t>
            </a:r>
          </a:p>
          <a:p>
            <a:pPr algn="just">
              <a:lnSpc>
                <a:spcPts val="3919"/>
              </a:lnSpc>
              <a:spcBef>
                <a:spcPct val="0"/>
              </a:spcBef>
            </a:pPr>
            <a:r>
              <a:rPr lang="en-US" sz="2799">
                <a:solidFill>
                  <a:srgbClr val="FFFFFF"/>
                </a:solidFill>
                <a:latin typeface="Helvetica World"/>
                <a:ea typeface="Helvetica World"/>
                <a:cs typeface="Helvetica World"/>
                <a:sym typeface="Helvetica World"/>
              </a:rPr>
              <a:t> doubly-connected edge list :obj:`D` storing the Voronoi diagram under construction. Create two half-edge</a:t>
            </a:r>
          </a:p>
          <a:p>
            <a:pPr algn="just">
              <a:lnSpc>
                <a:spcPts val="3919"/>
              </a:lnSpc>
              <a:spcBef>
                <a:spcPct val="0"/>
              </a:spcBef>
            </a:pPr>
            <a:r>
              <a:rPr lang="en-US" sz="2799">
                <a:solidFill>
                  <a:srgbClr val="FFFFFF"/>
                </a:solidFill>
                <a:latin typeface="Helvetica World"/>
                <a:ea typeface="Helvetica World"/>
                <a:cs typeface="Helvetica World"/>
                <a:sym typeface="Helvetica World"/>
              </a:rPr>
              <a:t> records corresponding to the new breakpoint</a:t>
            </a:r>
          </a:p>
          <a:p>
            <a:pPr algn="just">
              <a:lnSpc>
                <a:spcPts val="3919"/>
              </a:lnSpc>
              <a:spcBef>
                <a:spcPct val="0"/>
              </a:spcBef>
            </a:pPr>
            <a:r>
              <a:rPr lang="en-US" sz="2799">
                <a:solidFill>
                  <a:srgbClr val="FFFFFF"/>
                </a:solidFill>
                <a:latin typeface="Helvetica World"/>
                <a:ea typeface="Helvetica World"/>
                <a:cs typeface="Helvetica World"/>
                <a:sym typeface="Helvetica World"/>
              </a:rPr>
              <a:t> of the beach line. Set the pointers between them appropriately. Attach the</a:t>
            </a:r>
          </a:p>
          <a:p>
            <a:pPr algn="just">
              <a:lnSpc>
                <a:spcPts val="3919"/>
              </a:lnSpc>
              <a:spcBef>
                <a:spcPct val="0"/>
              </a:spcBef>
            </a:pPr>
            <a:r>
              <a:rPr lang="en-US" sz="2799">
                <a:solidFill>
                  <a:srgbClr val="FFFFFF"/>
                </a:solidFill>
                <a:latin typeface="Helvetica World"/>
                <a:ea typeface="Helvetica World"/>
                <a:cs typeface="Helvetica World"/>
                <a:sym typeface="Helvetica World"/>
              </a:rPr>
              <a:t> three new records to the half-edge records that end at the vertex.</a:t>
            </a:r>
          </a:p>
          <a:p>
            <a:pPr algn="just">
              <a:lnSpc>
                <a:spcPts val="3919"/>
              </a:lnSpc>
              <a:spcBef>
                <a:spcPct val="0"/>
              </a:spcBef>
            </a:pPr>
          </a:p>
          <a:p>
            <a:pPr algn="just">
              <a:lnSpc>
                <a:spcPts val="3919"/>
              </a:lnSpc>
              <a:spcBef>
                <a:spcPct val="0"/>
              </a:spcBef>
            </a:pPr>
            <a:r>
              <a:rPr lang="en-US" sz="2799">
                <a:solidFill>
                  <a:srgbClr val="FFFFFF"/>
                </a:solidFill>
                <a:latin typeface="Helvetica World"/>
                <a:ea typeface="Helvetica World"/>
                <a:cs typeface="Helvetica World"/>
                <a:sym typeface="Helvetica World"/>
              </a:rPr>
              <a:t> 3. Check the new triple of consecutive arcs that has the former left neighbor</a:t>
            </a:r>
          </a:p>
          <a:p>
            <a:pPr algn="just">
              <a:lnSpc>
                <a:spcPts val="3919"/>
              </a:lnSpc>
              <a:spcBef>
                <a:spcPct val="0"/>
              </a:spcBef>
            </a:pPr>
            <a:r>
              <a:rPr lang="en-US" sz="2799">
                <a:solidFill>
                  <a:srgbClr val="FFFFFF"/>
                </a:solidFill>
                <a:latin typeface="Helvetica World"/>
                <a:ea typeface="Helvetica World"/>
                <a:cs typeface="Helvetica World"/>
                <a:sym typeface="Helvetica World"/>
              </a:rPr>
              <a:t> of :obj:`α` as its middle arc to see if the two breakpoints of the triple converge.</a:t>
            </a:r>
          </a:p>
          <a:p>
            <a:pPr algn="just">
              <a:lnSpc>
                <a:spcPts val="3919"/>
              </a:lnSpc>
              <a:spcBef>
                <a:spcPct val="0"/>
              </a:spcBef>
            </a:pPr>
            <a:r>
              <a:rPr lang="en-US" sz="2799">
                <a:solidFill>
                  <a:srgbClr val="FFFFFF"/>
                </a:solidFill>
                <a:latin typeface="Helvetica World"/>
                <a:ea typeface="Helvetica World"/>
                <a:cs typeface="Helvetica World"/>
                <a:sym typeface="Helvetica World"/>
              </a:rPr>
              <a:t> If so, insert the corresponding circle event into :attr:`event_queue`. and set pointers between</a:t>
            </a:r>
          </a:p>
          <a:p>
            <a:pPr algn="just">
              <a:lnSpc>
                <a:spcPts val="3919"/>
              </a:lnSpc>
              <a:spcBef>
                <a:spcPct val="0"/>
              </a:spcBef>
            </a:pPr>
            <a:r>
              <a:rPr lang="en-US" sz="2799">
                <a:solidFill>
                  <a:srgbClr val="FFFFFF"/>
                </a:solidFill>
                <a:latin typeface="Helvetica World"/>
                <a:ea typeface="Helvetica World"/>
                <a:cs typeface="Helvetica World"/>
                <a:sym typeface="Helvetica World"/>
              </a:rPr>
              <a:t> the new circle event in :attr:`event_queue` and the corresponding leaf of :attr:`status_tree`. Do the same</a:t>
            </a:r>
          </a:p>
          <a:p>
            <a:pPr algn="just">
              <a:lnSpc>
                <a:spcPts val="3919"/>
              </a:lnSpc>
              <a:spcBef>
                <a:spcPct val="0"/>
              </a:spcBef>
            </a:pPr>
            <a:r>
              <a:rPr lang="en-US" sz="2799">
                <a:solidFill>
                  <a:srgbClr val="FFFFFF"/>
                </a:solidFill>
                <a:latin typeface="Helvetica World"/>
                <a:ea typeface="Helvetica World"/>
                <a:cs typeface="Helvetica World"/>
                <a:sym typeface="Helvetica World"/>
              </a:rPr>
              <a:t> for the triple where the former right neighbor is the middle arc.</a:t>
            </a:r>
          </a:p>
        </p:txBody>
      </p:sp>
      <p:sp>
        <p:nvSpPr>
          <p:cNvPr name="Freeform 6" id="6"/>
          <p:cNvSpPr/>
          <p:nvPr/>
        </p:nvSpPr>
        <p:spPr>
          <a:xfrm flipH="false" flipV="false" rot="-3117037">
            <a:off x="16202998" y="8151032"/>
            <a:ext cx="2112604" cy="1859092"/>
          </a:xfrm>
          <a:custGeom>
            <a:avLst/>
            <a:gdLst/>
            <a:ahLst/>
            <a:cxnLst/>
            <a:rect r="r" b="b" t="t" l="l"/>
            <a:pathLst>
              <a:path h="1859092" w="2112604">
                <a:moveTo>
                  <a:pt x="0" y="0"/>
                </a:moveTo>
                <a:lnTo>
                  <a:pt x="2112604" y="0"/>
                </a:lnTo>
                <a:lnTo>
                  <a:pt x="2112604" y="1859092"/>
                </a:lnTo>
                <a:lnTo>
                  <a:pt x="0" y="185909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Tree>
  </p:cSld>
  <p:clrMapOvr>
    <a:masterClrMapping/>
  </p:clrMapOvr>
</p:sld>
</file>

<file path=ppt/slides/slide59.xml><?xml version="1.0" encoding="utf-8"?>
<p:sld xmlns:p="http://schemas.openxmlformats.org/presentationml/2006/main" xmlns:a="http://schemas.openxmlformats.org/drawingml/2006/main" xmlns:r="http://schemas.openxmlformats.org/officeDocument/2006/relationships">
  <p:cSld>
    <p:bg>
      <p:bgPr>
        <a:solidFill>
          <a:srgbClr val="1E1E3F"/>
        </a:solidFill>
      </p:bgPr>
    </p:bg>
    <p:spTree>
      <p:nvGrpSpPr>
        <p:cNvPr id="1" name=""/>
        <p:cNvGrpSpPr/>
        <p:nvPr/>
      </p:nvGrpSpPr>
      <p:grpSpPr>
        <a:xfrm>
          <a:off x="0" y="0"/>
          <a:ext cx="0" cy="0"/>
          <a:chOff x="0" y="0"/>
          <a:chExt cx="0" cy="0"/>
        </a:xfrm>
      </p:grpSpPr>
      <p:grpSp>
        <p:nvGrpSpPr>
          <p:cNvPr name="Group 2" id="2"/>
          <p:cNvGrpSpPr/>
          <p:nvPr/>
        </p:nvGrpSpPr>
        <p:grpSpPr>
          <a:xfrm rot="0">
            <a:off x="666750" y="666750"/>
            <a:ext cx="16954500" cy="8953500"/>
            <a:chOff x="0" y="0"/>
            <a:chExt cx="4465383" cy="2358123"/>
          </a:xfrm>
        </p:grpSpPr>
        <p:sp>
          <p:nvSpPr>
            <p:cNvPr name="Freeform 3" id="3"/>
            <p:cNvSpPr/>
            <p:nvPr/>
          </p:nvSpPr>
          <p:spPr>
            <a:xfrm flipH="false" flipV="false" rot="0">
              <a:off x="0" y="0"/>
              <a:ext cx="4465383" cy="2358124"/>
            </a:xfrm>
            <a:custGeom>
              <a:avLst/>
              <a:gdLst/>
              <a:ahLst/>
              <a:cxnLst/>
              <a:rect r="r" b="b" t="t" l="l"/>
              <a:pathLst>
                <a:path h="2358124" w="4465383">
                  <a:moveTo>
                    <a:pt x="20548" y="0"/>
                  </a:moveTo>
                  <a:lnTo>
                    <a:pt x="4444835" y="0"/>
                  </a:lnTo>
                  <a:cubicBezTo>
                    <a:pt x="4456183" y="0"/>
                    <a:pt x="4465383" y="9200"/>
                    <a:pt x="4465383" y="20548"/>
                  </a:cubicBezTo>
                  <a:lnTo>
                    <a:pt x="4465383" y="2337575"/>
                  </a:lnTo>
                  <a:cubicBezTo>
                    <a:pt x="4465383" y="2348924"/>
                    <a:pt x="4456183" y="2358124"/>
                    <a:pt x="4444835" y="2358124"/>
                  </a:cubicBezTo>
                  <a:lnTo>
                    <a:pt x="20548" y="2358124"/>
                  </a:lnTo>
                  <a:cubicBezTo>
                    <a:pt x="9200" y="2358124"/>
                    <a:pt x="0" y="2348924"/>
                    <a:pt x="0" y="2337575"/>
                  </a:cubicBezTo>
                  <a:lnTo>
                    <a:pt x="0" y="20548"/>
                  </a:lnTo>
                  <a:cubicBezTo>
                    <a:pt x="0" y="9200"/>
                    <a:pt x="9200" y="0"/>
                    <a:pt x="20548" y="0"/>
                  </a:cubicBezTo>
                  <a:close/>
                </a:path>
              </a:pathLst>
            </a:custGeom>
            <a:solidFill>
              <a:srgbClr val="4F5AAF"/>
            </a:solidFill>
            <a:ln cap="rnd">
              <a:noFill/>
              <a:prstDash val="solid"/>
              <a:round/>
            </a:ln>
          </p:spPr>
        </p:sp>
        <p:sp>
          <p:nvSpPr>
            <p:cNvPr name="TextBox 4" id="4"/>
            <p:cNvSpPr txBox="true"/>
            <p:nvPr/>
          </p:nvSpPr>
          <p:spPr>
            <a:xfrm>
              <a:off x="0" y="-57150"/>
              <a:ext cx="4465383" cy="2415273"/>
            </a:xfrm>
            <a:prstGeom prst="rect">
              <a:avLst/>
            </a:prstGeom>
          </p:spPr>
          <p:txBody>
            <a:bodyPr anchor="ctr" rtlCol="false" tIns="50800" lIns="50800" bIns="50800" rIns="50800"/>
            <a:lstStyle/>
            <a:p>
              <a:pPr algn="ctr" marL="0" indent="0" lvl="0">
                <a:lnSpc>
                  <a:spcPts val="3359"/>
                </a:lnSpc>
                <a:spcBef>
                  <a:spcPct val="0"/>
                </a:spcBef>
              </a:pPr>
            </a:p>
          </p:txBody>
        </p:sp>
      </p:grpSp>
      <p:sp>
        <p:nvSpPr>
          <p:cNvPr name="TextBox 5" id="5"/>
          <p:cNvSpPr txBox="true"/>
          <p:nvPr/>
        </p:nvSpPr>
        <p:spPr>
          <a:xfrm rot="0">
            <a:off x="790575" y="705284"/>
            <a:ext cx="16230600" cy="8838766"/>
          </a:xfrm>
          <a:prstGeom prst="rect">
            <a:avLst/>
          </a:prstGeom>
        </p:spPr>
        <p:txBody>
          <a:bodyPr anchor="t" rtlCol="false" tIns="0" lIns="0" bIns="0" rIns="0">
            <a:spAutoFit/>
          </a:bodyPr>
          <a:lstStyle/>
          <a:p>
            <a:pPr algn="l">
              <a:lnSpc>
                <a:spcPts val="4710"/>
              </a:lnSpc>
              <a:spcBef>
                <a:spcPct val="0"/>
              </a:spcBef>
            </a:pPr>
            <a:r>
              <a:rPr lang="en-US" sz="3364">
                <a:solidFill>
                  <a:srgbClr val="FFFFFF"/>
                </a:solidFill>
                <a:latin typeface="Helvetica World"/>
                <a:ea typeface="Helvetica World"/>
                <a:cs typeface="Helvetica World"/>
                <a:sym typeface="Helvetica World"/>
              </a:rPr>
              <a:t>Parameters</a:t>
            </a:r>
          </a:p>
          <a:p>
            <a:pPr algn="l">
              <a:lnSpc>
                <a:spcPts val="4710"/>
              </a:lnSpc>
              <a:spcBef>
                <a:spcPct val="0"/>
              </a:spcBef>
            </a:pPr>
            <a:r>
              <a:rPr lang="en-US" sz="3364">
                <a:solidFill>
                  <a:srgbClr val="FFFFFF"/>
                </a:solidFill>
                <a:latin typeface="Helvetica World"/>
                <a:ea typeface="Helvetica World"/>
                <a:cs typeface="Helvetica World"/>
                <a:sym typeface="Helvetica World"/>
              </a:rPr>
              <a:t> ---------- </a:t>
            </a:r>
          </a:p>
          <a:p>
            <a:pPr algn="l">
              <a:lnSpc>
                <a:spcPts val="4710"/>
              </a:lnSpc>
              <a:spcBef>
                <a:spcPct val="0"/>
              </a:spcBef>
            </a:pPr>
            <a:r>
              <a:rPr lang="en-US" sz="3364">
                <a:solidFill>
                  <a:srgbClr val="FFFFFF"/>
                </a:solidFill>
                <a:latin typeface="Helvetica World"/>
                <a:ea typeface="Helvetica World"/>
                <a:cs typeface="Helvetica World"/>
                <a:sym typeface="Helvetica World"/>
              </a:rPr>
              <a:t> triple_left: tuple(LeafNode, LeafNode, LeafNode)</a:t>
            </a:r>
          </a:p>
          <a:p>
            <a:pPr algn="l">
              <a:lnSpc>
                <a:spcPts val="4710"/>
              </a:lnSpc>
              <a:spcBef>
                <a:spcPct val="0"/>
              </a:spcBef>
            </a:pPr>
            <a:r>
              <a:rPr lang="en-US" sz="3364">
                <a:solidFill>
                  <a:srgbClr val="FFFFFF"/>
                </a:solidFill>
                <a:latin typeface="Helvetica World"/>
                <a:ea typeface="Helvetica World"/>
                <a:cs typeface="Helvetica World"/>
                <a:sym typeface="Helvetica World"/>
              </a:rPr>
              <a:t> Three consecutive arcs on the left side of a</a:t>
            </a:r>
          </a:p>
          <a:p>
            <a:pPr algn="l">
              <a:lnSpc>
                <a:spcPts val="4710"/>
              </a:lnSpc>
              <a:spcBef>
                <a:spcPct val="0"/>
              </a:spcBef>
            </a:pPr>
            <a:r>
              <a:rPr lang="en-US" sz="3364">
                <a:solidFill>
                  <a:srgbClr val="FFFFFF"/>
                </a:solidFill>
                <a:latin typeface="Helvetica World"/>
                <a:ea typeface="Helvetica World"/>
                <a:cs typeface="Helvetica World"/>
                <a:sym typeface="Helvetica World"/>
              </a:rPr>
              <a:t> disappearing or inserted arc.</a:t>
            </a:r>
          </a:p>
          <a:p>
            <a:pPr algn="l">
              <a:lnSpc>
                <a:spcPts val="4710"/>
              </a:lnSpc>
              <a:spcBef>
                <a:spcPct val="0"/>
              </a:spcBef>
            </a:pPr>
            <a:r>
              <a:rPr lang="en-US" sz="3364">
                <a:solidFill>
                  <a:srgbClr val="FFFFFF"/>
                </a:solidFill>
                <a:latin typeface="Helvetica World"/>
                <a:ea typeface="Helvetica World"/>
                <a:cs typeface="Helvetica World"/>
                <a:sym typeface="Helvetica World"/>
              </a:rPr>
              <a:t> triple_right: tuple(LeafNode, LeafNode, LeafNode)</a:t>
            </a:r>
          </a:p>
          <a:p>
            <a:pPr algn="l">
              <a:lnSpc>
                <a:spcPts val="4710"/>
              </a:lnSpc>
              <a:spcBef>
                <a:spcPct val="0"/>
              </a:spcBef>
            </a:pPr>
            <a:r>
              <a:rPr lang="en-US" sz="3364">
                <a:solidFill>
                  <a:srgbClr val="FFFFFF"/>
                </a:solidFill>
                <a:latin typeface="Helvetica World"/>
                <a:ea typeface="Helvetica World"/>
                <a:cs typeface="Helvetica World"/>
                <a:sym typeface="Helvetica World"/>
              </a:rPr>
              <a:t> Three consecutive arcs on the right side</a:t>
            </a:r>
          </a:p>
          <a:p>
            <a:pPr algn="l">
              <a:lnSpc>
                <a:spcPts val="4710"/>
              </a:lnSpc>
              <a:spcBef>
                <a:spcPct val="0"/>
              </a:spcBef>
            </a:pPr>
            <a:r>
              <a:rPr lang="en-US" sz="3364">
                <a:solidFill>
                  <a:srgbClr val="FFFFFF"/>
                </a:solidFill>
                <a:latin typeface="Helvetica World"/>
                <a:ea typeface="Helvetica World"/>
                <a:cs typeface="Helvetica World"/>
                <a:sym typeface="Helvetica World"/>
              </a:rPr>
              <a:t> of a disappearing or inserted arc.</a:t>
            </a:r>
          </a:p>
          <a:p>
            <a:pPr algn="l">
              <a:lnSpc>
                <a:spcPts val="4710"/>
              </a:lnSpc>
              <a:spcBef>
                <a:spcPct val="0"/>
              </a:spcBef>
            </a:pPr>
            <a:r>
              <a:rPr lang="en-US" sz="3364">
                <a:solidFill>
                  <a:srgbClr val="FFFFFF"/>
                </a:solidFill>
                <a:latin typeface="Helvetica World"/>
                <a:ea typeface="Helvetica World"/>
                <a:cs typeface="Helvetica World"/>
                <a:sym typeface="Helvetica World"/>
              </a:rPr>
              <a:t>Returns</a:t>
            </a:r>
          </a:p>
          <a:p>
            <a:pPr algn="l">
              <a:lnSpc>
                <a:spcPts val="4710"/>
              </a:lnSpc>
              <a:spcBef>
                <a:spcPct val="0"/>
              </a:spcBef>
            </a:pPr>
            <a:r>
              <a:rPr lang="en-US" sz="3364">
                <a:solidFill>
                  <a:srgbClr val="FFFFFF"/>
                </a:solidFill>
                <a:latin typeface="Helvetica World"/>
                <a:ea typeface="Helvetica World"/>
                <a:cs typeface="Helvetica World"/>
                <a:sym typeface="Helvetica World"/>
              </a:rPr>
              <a:t> -------</a:t>
            </a:r>
          </a:p>
          <a:p>
            <a:pPr algn="l">
              <a:lnSpc>
                <a:spcPts val="4710"/>
              </a:lnSpc>
              <a:spcBef>
                <a:spcPct val="0"/>
              </a:spcBef>
            </a:pPr>
            <a:r>
              <a:rPr lang="en-US" sz="3364">
                <a:solidFill>
                  <a:srgbClr val="FFFFFF"/>
                </a:solidFill>
                <a:latin typeface="Helvetica World"/>
                <a:ea typeface="Helvetica World"/>
                <a:cs typeface="Helvetica World"/>
                <a:sym typeface="Helvetica World"/>
              </a:rPr>
              <a:t> left_event: CircleEvent or None</a:t>
            </a:r>
          </a:p>
          <a:p>
            <a:pPr algn="l">
              <a:lnSpc>
                <a:spcPts val="4710"/>
              </a:lnSpc>
              <a:spcBef>
                <a:spcPct val="0"/>
              </a:spcBef>
            </a:pPr>
            <a:r>
              <a:rPr lang="en-US" sz="3364">
                <a:solidFill>
                  <a:srgbClr val="FFFFFF"/>
                </a:solidFill>
                <a:latin typeface="Helvetica World"/>
                <a:ea typeface="Helvetica World"/>
                <a:cs typeface="Helvetica World"/>
                <a:sym typeface="Helvetica World"/>
              </a:rPr>
              <a:t> The circle event created from the left triple, if any.</a:t>
            </a:r>
          </a:p>
          <a:p>
            <a:pPr algn="l">
              <a:lnSpc>
                <a:spcPts val="4710"/>
              </a:lnSpc>
              <a:spcBef>
                <a:spcPct val="0"/>
              </a:spcBef>
            </a:pPr>
            <a:r>
              <a:rPr lang="en-US" sz="3364">
                <a:solidFill>
                  <a:srgbClr val="FFFFFF"/>
                </a:solidFill>
                <a:latin typeface="Helvetica World"/>
                <a:ea typeface="Helvetica World"/>
                <a:cs typeface="Helvetica World"/>
                <a:sym typeface="Helvetica World"/>
              </a:rPr>
              <a:t> right_event: CircleEvent or None</a:t>
            </a:r>
          </a:p>
          <a:p>
            <a:pPr algn="l">
              <a:lnSpc>
                <a:spcPts val="4710"/>
              </a:lnSpc>
              <a:spcBef>
                <a:spcPct val="0"/>
              </a:spcBef>
            </a:pPr>
            <a:r>
              <a:rPr lang="en-US" sz="3364">
                <a:solidFill>
                  <a:srgbClr val="FFFFFF"/>
                </a:solidFill>
                <a:latin typeface="Helvetica World"/>
                <a:ea typeface="Helvetica World"/>
                <a:cs typeface="Helvetica World"/>
                <a:sym typeface="Helvetica World"/>
              </a:rPr>
              <a:t> The circle event created from the right triple, if any.</a:t>
            </a:r>
          </a:p>
          <a:p>
            <a:pPr algn="l">
              <a:lnSpc>
                <a:spcPts val="4710"/>
              </a:lnSpc>
              <a:spcBef>
                <a:spcPct val="0"/>
              </a:spcBef>
            </a:pPr>
            <a:r>
              <a:rPr lang="en-US" sz="3364">
                <a:solidFill>
                  <a:srgbClr val="FFFFFF"/>
                </a:solidFill>
                <a:latin typeface="Helvetica World"/>
                <a:ea typeface="Helvetica World"/>
                <a:cs typeface="Helvetica World"/>
                <a:sym typeface="Helvetica World"/>
              </a:rPr>
              <a:t>Check for potential circle events given two triples of consecutive arcs on the beach line.</a:t>
            </a:r>
          </a:p>
        </p:txBody>
      </p:sp>
      <p:sp>
        <p:nvSpPr>
          <p:cNvPr name="Freeform 6" id="6"/>
          <p:cNvSpPr/>
          <p:nvPr/>
        </p:nvSpPr>
        <p:spPr>
          <a:xfrm flipH="false" flipV="false" rot="-3117037">
            <a:off x="16202998" y="8328754"/>
            <a:ext cx="2112604" cy="1859092"/>
          </a:xfrm>
          <a:custGeom>
            <a:avLst/>
            <a:gdLst/>
            <a:ahLst/>
            <a:cxnLst/>
            <a:rect r="r" b="b" t="t" l="l"/>
            <a:pathLst>
              <a:path h="1859092" w="2112604">
                <a:moveTo>
                  <a:pt x="0" y="0"/>
                </a:moveTo>
                <a:lnTo>
                  <a:pt x="2112604" y="0"/>
                </a:lnTo>
                <a:lnTo>
                  <a:pt x="2112604" y="1859092"/>
                </a:lnTo>
                <a:lnTo>
                  <a:pt x="0" y="185909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1E1E3F"/>
        </a:solidFill>
      </p:bgPr>
    </p:bg>
    <p:spTree>
      <p:nvGrpSpPr>
        <p:cNvPr id="1" name=""/>
        <p:cNvGrpSpPr/>
        <p:nvPr/>
      </p:nvGrpSpPr>
      <p:grpSpPr>
        <a:xfrm>
          <a:off x="0" y="0"/>
          <a:ext cx="0" cy="0"/>
          <a:chOff x="0" y="0"/>
          <a:chExt cx="0" cy="0"/>
        </a:xfrm>
      </p:grpSpPr>
      <p:grpSp>
        <p:nvGrpSpPr>
          <p:cNvPr name="Group 2" id="2"/>
          <p:cNvGrpSpPr/>
          <p:nvPr/>
        </p:nvGrpSpPr>
        <p:grpSpPr>
          <a:xfrm rot="0">
            <a:off x="666750" y="666750"/>
            <a:ext cx="16954500" cy="8953500"/>
            <a:chOff x="0" y="0"/>
            <a:chExt cx="4465383" cy="2358123"/>
          </a:xfrm>
        </p:grpSpPr>
        <p:sp>
          <p:nvSpPr>
            <p:cNvPr name="Freeform 3" id="3"/>
            <p:cNvSpPr/>
            <p:nvPr/>
          </p:nvSpPr>
          <p:spPr>
            <a:xfrm flipH="false" flipV="false" rot="0">
              <a:off x="0" y="0"/>
              <a:ext cx="4465383" cy="2358124"/>
            </a:xfrm>
            <a:custGeom>
              <a:avLst/>
              <a:gdLst/>
              <a:ahLst/>
              <a:cxnLst/>
              <a:rect r="r" b="b" t="t" l="l"/>
              <a:pathLst>
                <a:path h="2358124" w="4465383">
                  <a:moveTo>
                    <a:pt x="20548" y="0"/>
                  </a:moveTo>
                  <a:lnTo>
                    <a:pt x="4444835" y="0"/>
                  </a:lnTo>
                  <a:cubicBezTo>
                    <a:pt x="4456183" y="0"/>
                    <a:pt x="4465383" y="9200"/>
                    <a:pt x="4465383" y="20548"/>
                  </a:cubicBezTo>
                  <a:lnTo>
                    <a:pt x="4465383" y="2337575"/>
                  </a:lnTo>
                  <a:cubicBezTo>
                    <a:pt x="4465383" y="2348924"/>
                    <a:pt x="4456183" y="2358124"/>
                    <a:pt x="4444835" y="2358124"/>
                  </a:cubicBezTo>
                  <a:lnTo>
                    <a:pt x="20548" y="2358124"/>
                  </a:lnTo>
                  <a:cubicBezTo>
                    <a:pt x="9200" y="2358124"/>
                    <a:pt x="0" y="2348924"/>
                    <a:pt x="0" y="2337575"/>
                  </a:cubicBezTo>
                  <a:lnTo>
                    <a:pt x="0" y="20548"/>
                  </a:lnTo>
                  <a:cubicBezTo>
                    <a:pt x="0" y="9200"/>
                    <a:pt x="9200" y="0"/>
                    <a:pt x="20548" y="0"/>
                  </a:cubicBezTo>
                  <a:close/>
                </a:path>
              </a:pathLst>
            </a:custGeom>
            <a:solidFill>
              <a:srgbClr val="4F5AAF"/>
            </a:solidFill>
            <a:ln cap="rnd">
              <a:noFill/>
              <a:prstDash val="solid"/>
              <a:round/>
            </a:ln>
          </p:spPr>
        </p:sp>
        <p:sp>
          <p:nvSpPr>
            <p:cNvPr name="TextBox 4" id="4"/>
            <p:cNvSpPr txBox="true"/>
            <p:nvPr/>
          </p:nvSpPr>
          <p:spPr>
            <a:xfrm>
              <a:off x="0" y="-57150"/>
              <a:ext cx="4465383" cy="2415273"/>
            </a:xfrm>
            <a:prstGeom prst="rect">
              <a:avLst/>
            </a:prstGeom>
          </p:spPr>
          <p:txBody>
            <a:bodyPr anchor="ctr" rtlCol="false" tIns="50800" lIns="50800" bIns="50800" rIns="50800"/>
            <a:lstStyle/>
            <a:p>
              <a:pPr algn="ctr" marL="0" indent="0" lvl="0">
                <a:lnSpc>
                  <a:spcPts val="3359"/>
                </a:lnSpc>
                <a:spcBef>
                  <a:spcPct val="0"/>
                </a:spcBef>
              </a:pPr>
            </a:p>
          </p:txBody>
        </p:sp>
      </p:grpSp>
      <p:sp>
        <p:nvSpPr>
          <p:cNvPr name="Freeform 5" id="5"/>
          <p:cNvSpPr/>
          <p:nvPr/>
        </p:nvSpPr>
        <p:spPr>
          <a:xfrm flipH="false" flipV="false" rot="-3117037">
            <a:off x="16099474" y="7952721"/>
            <a:ext cx="2112604" cy="1859092"/>
          </a:xfrm>
          <a:custGeom>
            <a:avLst/>
            <a:gdLst/>
            <a:ahLst/>
            <a:cxnLst/>
            <a:rect r="r" b="b" t="t" l="l"/>
            <a:pathLst>
              <a:path h="1859092" w="2112604">
                <a:moveTo>
                  <a:pt x="0" y="0"/>
                </a:moveTo>
                <a:lnTo>
                  <a:pt x="2112605" y="0"/>
                </a:lnTo>
                <a:lnTo>
                  <a:pt x="2112605" y="1859092"/>
                </a:lnTo>
                <a:lnTo>
                  <a:pt x="0" y="185909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6" id="6"/>
          <p:cNvSpPr/>
          <p:nvPr/>
        </p:nvSpPr>
        <p:spPr>
          <a:xfrm flipH="false" flipV="false" rot="0">
            <a:off x="9754591" y="3131944"/>
            <a:ext cx="7504709" cy="4611490"/>
          </a:xfrm>
          <a:custGeom>
            <a:avLst/>
            <a:gdLst/>
            <a:ahLst/>
            <a:cxnLst/>
            <a:rect r="r" b="b" t="t" l="l"/>
            <a:pathLst>
              <a:path h="4611490" w="7504709">
                <a:moveTo>
                  <a:pt x="0" y="0"/>
                </a:moveTo>
                <a:lnTo>
                  <a:pt x="7504709" y="0"/>
                </a:lnTo>
                <a:lnTo>
                  <a:pt x="7504709" y="4611491"/>
                </a:lnTo>
                <a:lnTo>
                  <a:pt x="0" y="4611491"/>
                </a:lnTo>
                <a:lnTo>
                  <a:pt x="0" y="0"/>
                </a:lnTo>
                <a:close/>
              </a:path>
            </a:pathLst>
          </a:custGeom>
          <a:blipFill>
            <a:blip r:embed="rId4"/>
            <a:stretch>
              <a:fillRect l="0" t="0" r="-5039" b="0"/>
            </a:stretch>
          </a:blipFill>
        </p:spPr>
      </p:sp>
      <p:grpSp>
        <p:nvGrpSpPr>
          <p:cNvPr name="Group 7" id="7"/>
          <p:cNvGrpSpPr/>
          <p:nvPr/>
        </p:nvGrpSpPr>
        <p:grpSpPr>
          <a:xfrm rot="0">
            <a:off x="1434569" y="2794292"/>
            <a:ext cx="14699626" cy="1019091"/>
            <a:chOff x="0" y="0"/>
            <a:chExt cx="19599501" cy="1358788"/>
          </a:xfrm>
        </p:grpSpPr>
        <p:sp>
          <p:nvSpPr>
            <p:cNvPr name="TextBox 8" id="8"/>
            <p:cNvSpPr txBox="true"/>
            <p:nvPr/>
          </p:nvSpPr>
          <p:spPr>
            <a:xfrm rot="0">
              <a:off x="0" y="-9525"/>
              <a:ext cx="19599501" cy="517525"/>
            </a:xfrm>
            <a:prstGeom prst="rect">
              <a:avLst/>
            </a:prstGeom>
          </p:spPr>
          <p:txBody>
            <a:bodyPr anchor="t" rtlCol="false" tIns="0" lIns="0" bIns="0" rIns="0">
              <a:spAutoFit/>
            </a:bodyPr>
            <a:lstStyle/>
            <a:p>
              <a:pPr algn="l" marL="0" indent="0" lvl="0">
                <a:lnSpc>
                  <a:spcPts val="3000"/>
                </a:lnSpc>
                <a:spcBef>
                  <a:spcPct val="0"/>
                </a:spcBef>
              </a:pPr>
            </a:p>
          </p:txBody>
        </p:sp>
        <p:sp>
          <p:nvSpPr>
            <p:cNvPr name="TextBox 9" id="9"/>
            <p:cNvSpPr txBox="true"/>
            <p:nvPr/>
          </p:nvSpPr>
          <p:spPr>
            <a:xfrm rot="0">
              <a:off x="0" y="811629"/>
              <a:ext cx="15344253" cy="547159"/>
            </a:xfrm>
            <a:prstGeom prst="rect">
              <a:avLst/>
            </a:prstGeom>
          </p:spPr>
          <p:txBody>
            <a:bodyPr anchor="t" rtlCol="false" tIns="0" lIns="0" bIns="0" rIns="0">
              <a:spAutoFit/>
            </a:bodyPr>
            <a:lstStyle/>
            <a:p>
              <a:pPr algn="l" marL="0" indent="0" lvl="0">
                <a:lnSpc>
                  <a:spcPts val="3499"/>
                </a:lnSpc>
              </a:pPr>
            </a:p>
          </p:txBody>
        </p:sp>
      </p:grpSp>
      <p:sp>
        <p:nvSpPr>
          <p:cNvPr name="TextBox 10" id="10"/>
          <p:cNvSpPr txBox="true"/>
          <p:nvPr/>
        </p:nvSpPr>
        <p:spPr>
          <a:xfrm rot="0">
            <a:off x="1239552" y="2525817"/>
            <a:ext cx="8342267" cy="6356450"/>
          </a:xfrm>
          <a:prstGeom prst="rect">
            <a:avLst/>
          </a:prstGeom>
        </p:spPr>
        <p:txBody>
          <a:bodyPr anchor="t" rtlCol="false" tIns="0" lIns="0" bIns="0" rIns="0">
            <a:spAutoFit/>
          </a:bodyPr>
          <a:lstStyle/>
          <a:p>
            <a:pPr algn="l" marL="781792" indent="-390896" lvl="1">
              <a:lnSpc>
                <a:spcPts val="5069"/>
              </a:lnSpc>
              <a:buFont typeface="Arial"/>
              <a:buChar char="•"/>
            </a:pPr>
            <a:r>
              <a:rPr lang="en-US" b="true" sz="3621">
                <a:solidFill>
                  <a:srgbClr val="000000"/>
                </a:solidFill>
                <a:latin typeface="Canva Sans Bold"/>
                <a:ea typeface="Canva Sans Bold"/>
                <a:cs typeface="Canva Sans Bold"/>
                <a:sym typeface="Canva Sans Bold"/>
              </a:rPr>
              <a:t>Si</a:t>
            </a:r>
            <a:r>
              <a:rPr lang="en-US" b="true" sz="3621">
                <a:solidFill>
                  <a:srgbClr val="000000"/>
                </a:solidFill>
                <a:latin typeface="Canva Sans Bold"/>
                <a:ea typeface="Canva Sans Bold"/>
                <a:cs typeface="Canva Sans Bold"/>
                <a:sym typeface="Canva Sans Bold"/>
              </a:rPr>
              <a:t>tes</a:t>
            </a:r>
            <a:r>
              <a:rPr lang="en-US" sz="3621">
                <a:solidFill>
                  <a:srgbClr val="FFFFFF"/>
                </a:solidFill>
                <a:latin typeface="Canva Sans"/>
                <a:ea typeface="Canva Sans"/>
                <a:cs typeface="Canva Sans"/>
                <a:sym typeface="Canva Sans"/>
              </a:rPr>
              <a:t>: A site is any point which has an area inside the diagram and helps to construct the diagram.</a:t>
            </a:r>
          </a:p>
          <a:p>
            <a:pPr algn="l" marL="781792" indent="-390896" lvl="1">
              <a:lnSpc>
                <a:spcPts val="5069"/>
              </a:lnSpc>
              <a:buFont typeface="Arial"/>
              <a:buChar char="•"/>
            </a:pPr>
            <a:r>
              <a:rPr lang="en-US" b="true" sz="3621">
                <a:solidFill>
                  <a:srgbClr val="DD6C69"/>
                </a:solidFill>
                <a:latin typeface="Canva Sans Bold"/>
                <a:ea typeface="Canva Sans Bold"/>
                <a:cs typeface="Canva Sans Bold"/>
                <a:sym typeface="Canva Sans Bold"/>
              </a:rPr>
              <a:t>C</a:t>
            </a:r>
            <a:r>
              <a:rPr lang="en-US" b="true" sz="3621">
                <a:solidFill>
                  <a:srgbClr val="DD6C69"/>
                </a:solidFill>
                <a:latin typeface="Canva Sans Bold"/>
                <a:ea typeface="Canva Sans Bold"/>
                <a:cs typeface="Canva Sans Bold"/>
                <a:sym typeface="Canva Sans Bold"/>
              </a:rPr>
              <a:t>ells / Regions</a:t>
            </a:r>
            <a:r>
              <a:rPr lang="en-US" sz="3621">
                <a:solidFill>
                  <a:srgbClr val="FFFFFF"/>
                </a:solidFill>
                <a:latin typeface="Canva Sans"/>
                <a:ea typeface="Canva Sans"/>
                <a:cs typeface="Canva Sans"/>
                <a:sym typeface="Canva Sans"/>
              </a:rPr>
              <a:t>: Points closer to one site than others.</a:t>
            </a:r>
          </a:p>
          <a:p>
            <a:pPr algn="l" marL="781792" indent="-390896" lvl="1">
              <a:lnSpc>
                <a:spcPts val="5069"/>
              </a:lnSpc>
              <a:buFont typeface="Arial"/>
              <a:buChar char="•"/>
            </a:pPr>
            <a:r>
              <a:rPr lang="en-US" b="true" sz="3621">
                <a:solidFill>
                  <a:srgbClr val="00BF63"/>
                </a:solidFill>
                <a:latin typeface="Canva Sans Bold"/>
                <a:ea typeface="Canva Sans Bold"/>
                <a:cs typeface="Canva Sans Bold"/>
                <a:sym typeface="Canva Sans Bold"/>
              </a:rPr>
              <a:t>Edg</a:t>
            </a:r>
            <a:r>
              <a:rPr lang="en-US" b="true" sz="3621">
                <a:solidFill>
                  <a:srgbClr val="00BF63"/>
                </a:solidFill>
                <a:latin typeface="Canva Sans Bold"/>
                <a:ea typeface="Canva Sans Bold"/>
                <a:cs typeface="Canva Sans Bold"/>
                <a:sym typeface="Canva Sans Bold"/>
              </a:rPr>
              <a:t>es</a:t>
            </a:r>
            <a:r>
              <a:rPr lang="en-US" sz="3621">
                <a:solidFill>
                  <a:srgbClr val="FFFFFF"/>
                </a:solidFill>
                <a:latin typeface="Canva Sans"/>
                <a:ea typeface="Canva Sans"/>
                <a:cs typeface="Canva Sans"/>
                <a:sym typeface="Canva Sans"/>
              </a:rPr>
              <a:t>: The lines that divided the diagram into sites (areas).</a:t>
            </a:r>
          </a:p>
          <a:p>
            <a:pPr algn="l" marL="781792" indent="-390896" lvl="1">
              <a:lnSpc>
                <a:spcPts val="5069"/>
              </a:lnSpc>
              <a:buFont typeface="Arial"/>
              <a:buChar char="•"/>
            </a:pPr>
            <a:r>
              <a:rPr lang="en-US" b="true" sz="3621">
                <a:solidFill>
                  <a:srgbClr val="1800AD"/>
                </a:solidFill>
                <a:latin typeface="Canva Sans Bold"/>
                <a:ea typeface="Canva Sans Bold"/>
                <a:cs typeface="Canva Sans Bold"/>
                <a:sym typeface="Canva Sans Bold"/>
              </a:rPr>
              <a:t>Vertex</a:t>
            </a:r>
            <a:r>
              <a:rPr lang="en-US" sz="3621">
                <a:solidFill>
                  <a:srgbClr val="FFFFFF"/>
                </a:solidFill>
                <a:latin typeface="Canva Sans"/>
                <a:ea typeface="Canva Sans"/>
                <a:cs typeface="Canva Sans"/>
                <a:sym typeface="Canva Sans"/>
              </a:rPr>
              <a:t>:  is the point in the intersection of all edges.</a:t>
            </a:r>
          </a:p>
          <a:p>
            <a:pPr algn="l">
              <a:lnSpc>
                <a:spcPts val="5069"/>
              </a:lnSpc>
            </a:pPr>
          </a:p>
        </p:txBody>
      </p:sp>
      <p:grpSp>
        <p:nvGrpSpPr>
          <p:cNvPr name="Group 11" id="11"/>
          <p:cNvGrpSpPr/>
          <p:nvPr/>
        </p:nvGrpSpPr>
        <p:grpSpPr>
          <a:xfrm rot="0">
            <a:off x="1434569" y="1404368"/>
            <a:ext cx="15058518" cy="2122317"/>
            <a:chOff x="0" y="0"/>
            <a:chExt cx="20078024" cy="2829756"/>
          </a:xfrm>
        </p:grpSpPr>
        <p:sp>
          <p:nvSpPr>
            <p:cNvPr name="TextBox 12" id="12"/>
            <p:cNvSpPr txBox="true"/>
            <p:nvPr/>
          </p:nvSpPr>
          <p:spPr>
            <a:xfrm rot="0">
              <a:off x="0" y="-66675"/>
              <a:ext cx="20078024" cy="1356050"/>
            </a:xfrm>
            <a:prstGeom prst="rect">
              <a:avLst/>
            </a:prstGeom>
          </p:spPr>
          <p:txBody>
            <a:bodyPr anchor="t" rtlCol="false" tIns="0" lIns="0" bIns="0" rIns="0">
              <a:spAutoFit/>
            </a:bodyPr>
            <a:lstStyle/>
            <a:p>
              <a:pPr algn="l" marL="0" indent="0" lvl="0">
                <a:lnSpc>
                  <a:spcPts val="8262"/>
                </a:lnSpc>
              </a:pPr>
              <a:r>
                <a:rPr lang="en-US" sz="6355" spc="-190">
                  <a:solidFill>
                    <a:srgbClr val="FF6161"/>
                  </a:solidFill>
                  <a:latin typeface="Playfair Display SC"/>
                  <a:ea typeface="Playfair Display SC"/>
                  <a:cs typeface="Playfair Display SC"/>
                  <a:sym typeface="Playfair Display SC"/>
                </a:rPr>
                <a:t>BASIC TERMI</a:t>
              </a:r>
              <a:r>
                <a:rPr lang="en-US" sz="6355" spc="-190">
                  <a:solidFill>
                    <a:srgbClr val="FF6161"/>
                  </a:solidFill>
                  <a:latin typeface="Playfair Display SC"/>
                  <a:ea typeface="Playfair Display SC"/>
                  <a:cs typeface="Playfair Display SC"/>
                  <a:sym typeface="Playfair Display SC"/>
                </a:rPr>
                <a:t>NOLOGY:</a:t>
              </a:r>
            </a:p>
          </p:txBody>
        </p:sp>
        <p:sp>
          <p:nvSpPr>
            <p:cNvPr name="TextBox 13" id="13"/>
            <p:cNvSpPr txBox="true"/>
            <p:nvPr/>
          </p:nvSpPr>
          <p:spPr>
            <a:xfrm rot="0">
              <a:off x="0" y="1740708"/>
              <a:ext cx="20078024" cy="413118"/>
            </a:xfrm>
            <a:prstGeom prst="rect">
              <a:avLst/>
            </a:prstGeom>
          </p:spPr>
          <p:txBody>
            <a:bodyPr anchor="t" rtlCol="false" tIns="0" lIns="0" bIns="0" rIns="0">
              <a:spAutoFit/>
            </a:bodyPr>
            <a:lstStyle/>
            <a:p>
              <a:pPr algn="l" marL="0" indent="0" lvl="0">
                <a:lnSpc>
                  <a:spcPts val="2383"/>
                </a:lnSpc>
                <a:spcBef>
                  <a:spcPct val="0"/>
                </a:spcBef>
              </a:pPr>
            </a:p>
          </p:txBody>
        </p:sp>
        <p:sp>
          <p:nvSpPr>
            <p:cNvPr name="TextBox 14" id="14"/>
            <p:cNvSpPr txBox="true"/>
            <p:nvPr/>
          </p:nvSpPr>
          <p:spPr>
            <a:xfrm rot="0">
              <a:off x="0" y="2385264"/>
              <a:ext cx="15718884" cy="444492"/>
            </a:xfrm>
            <a:prstGeom prst="rect">
              <a:avLst/>
            </a:prstGeom>
          </p:spPr>
          <p:txBody>
            <a:bodyPr anchor="t" rtlCol="false" tIns="0" lIns="0" bIns="0" rIns="0">
              <a:spAutoFit/>
            </a:bodyPr>
            <a:lstStyle/>
            <a:p>
              <a:pPr algn="l" marL="0" indent="0" lvl="0">
                <a:lnSpc>
                  <a:spcPts val="2780"/>
                </a:lnSpc>
              </a:pPr>
            </a:p>
          </p:txBody>
        </p:sp>
      </p:grpSp>
      <p:grpSp>
        <p:nvGrpSpPr>
          <p:cNvPr name="Group 15" id="15"/>
          <p:cNvGrpSpPr/>
          <p:nvPr/>
        </p:nvGrpSpPr>
        <p:grpSpPr>
          <a:xfrm rot="0">
            <a:off x="10355561" y="3131944"/>
            <a:ext cx="1362877" cy="1362877"/>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lnTo>
                    <a:pt x="406400" y="0"/>
                  </a:lnTo>
                  <a:close/>
                </a:path>
              </a:pathLst>
            </a:custGeom>
            <a:solidFill>
              <a:srgbClr val="000000">
                <a:alpha val="13725"/>
              </a:srgbClr>
            </a:solidFill>
          </p:spPr>
        </p:sp>
        <p:sp>
          <p:nvSpPr>
            <p:cNvPr name="TextBox 17" id="17"/>
            <p:cNvSpPr txBox="true"/>
            <p:nvPr/>
          </p:nvSpPr>
          <p:spPr>
            <a:xfrm>
              <a:off x="76200" y="66675"/>
              <a:ext cx="660400" cy="669925"/>
            </a:xfrm>
            <a:prstGeom prst="rect">
              <a:avLst/>
            </a:prstGeom>
          </p:spPr>
          <p:txBody>
            <a:bodyPr anchor="ctr" rtlCol="false" tIns="50800" lIns="50800" bIns="50800" rIns="50800"/>
            <a:lstStyle/>
            <a:p>
              <a:pPr algn="ctr">
                <a:lnSpc>
                  <a:spcPts val="3000"/>
                </a:lnSpc>
              </a:pPr>
            </a:p>
          </p:txBody>
        </p:sp>
      </p:grpSp>
      <p:grpSp>
        <p:nvGrpSpPr>
          <p:cNvPr name="Group 18" id="18"/>
          <p:cNvGrpSpPr/>
          <p:nvPr/>
        </p:nvGrpSpPr>
        <p:grpSpPr>
          <a:xfrm rot="0">
            <a:off x="11718439" y="5810550"/>
            <a:ext cx="1362877" cy="1362877"/>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lnTo>
                    <a:pt x="406400" y="0"/>
                  </a:lnTo>
                  <a:close/>
                </a:path>
              </a:pathLst>
            </a:custGeom>
            <a:solidFill>
              <a:srgbClr val="000000">
                <a:alpha val="13725"/>
              </a:srgbClr>
            </a:solidFill>
          </p:spPr>
        </p:sp>
        <p:sp>
          <p:nvSpPr>
            <p:cNvPr name="TextBox 20" id="20"/>
            <p:cNvSpPr txBox="true"/>
            <p:nvPr/>
          </p:nvSpPr>
          <p:spPr>
            <a:xfrm>
              <a:off x="76200" y="66675"/>
              <a:ext cx="660400" cy="669925"/>
            </a:xfrm>
            <a:prstGeom prst="rect">
              <a:avLst/>
            </a:prstGeom>
          </p:spPr>
          <p:txBody>
            <a:bodyPr anchor="ctr" rtlCol="false" tIns="50800" lIns="50800" bIns="50800" rIns="50800"/>
            <a:lstStyle/>
            <a:p>
              <a:pPr algn="ctr">
                <a:lnSpc>
                  <a:spcPts val="3000"/>
                </a:lnSpc>
              </a:pPr>
            </a:p>
          </p:txBody>
        </p:sp>
      </p:grpSp>
      <p:grpSp>
        <p:nvGrpSpPr>
          <p:cNvPr name="Group 21" id="21"/>
          <p:cNvGrpSpPr/>
          <p:nvPr/>
        </p:nvGrpSpPr>
        <p:grpSpPr>
          <a:xfrm rot="0">
            <a:off x="13951269" y="3303838"/>
            <a:ext cx="1362877" cy="1362877"/>
            <a:chOff x="0" y="0"/>
            <a:chExt cx="812800" cy="812800"/>
          </a:xfrm>
        </p:grpSpPr>
        <p:sp>
          <p:nvSpPr>
            <p:cNvPr name="Freeform 22" id="2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lnTo>
                    <a:pt x="406400" y="0"/>
                  </a:lnTo>
                  <a:close/>
                </a:path>
              </a:pathLst>
            </a:custGeom>
            <a:solidFill>
              <a:srgbClr val="000000">
                <a:alpha val="13725"/>
              </a:srgbClr>
            </a:solidFill>
          </p:spPr>
        </p:sp>
        <p:sp>
          <p:nvSpPr>
            <p:cNvPr name="TextBox 23" id="23"/>
            <p:cNvSpPr txBox="true"/>
            <p:nvPr/>
          </p:nvSpPr>
          <p:spPr>
            <a:xfrm>
              <a:off x="76200" y="66675"/>
              <a:ext cx="660400" cy="669925"/>
            </a:xfrm>
            <a:prstGeom prst="rect">
              <a:avLst/>
            </a:prstGeom>
          </p:spPr>
          <p:txBody>
            <a:bodyPr anchor="ctr" rtlCol="false" tIns="50800" lIns="50800" bIns="50800" rIns="50800"/>
            <a:lstStyle/>
            <a:p>
              <a:pPr algn="ctr">
                <a:lnSpc>
                  <a:spcPts val="3000"/>
                </a:lnSpc>
              </a:pPr>
            </a:p>
          </p:txBody>
        </p:sp>
      </p:grpSp>
      <p:sp>
        <p:nvSpPr>
          <p:cNvPr name="AutoShape 24" id="24"/>
          <p:cNvSpPr/>
          <p:nvPr/>
        </p:nvSpPr>
        <p:spPr>
          <a:xfrm flipV="true">
            <a:off x="12845351" y="3131944"/>
            <a:ext cx="131951" cy="1534771"/>
          </a:xfrm>
          <a:prstGeom prst="line">
            <a:avLst/>
          </a:prstGeom>
          <a:ln cap="flat" w="38100">
            <a:solidFill>
              <a:srgbClr val="00BF63"/>
            </a:solidFill>
            <a:prstDash val="solid"/>
            <a:headEnd type="none" len="sm" w="sm"/>
            <a:tailEnd type="none" len="sm" w="sm"/>
          </a:ln>
        </p:spPr>
      </p:sp>
      <p:sp>
        <p:nvSpPr>
          <p:cNvPr name="AutoShape 25" id="25"/>
          <p:cNvSpPr/>
          <p:nvPr/>
        </p:nvSpPr>
        <p:spPr>
          <a:xfrm flipV="true">
            <a:off x="9754591" y="4666715"/>
            <a:ext cx="3090760" cy="1149614"/>
          </a:xfrm>
          <a:prstGeom prst="line">
            <a:avLst/>
          </a:prstGeom>
          <a:ln cap="flat" w="38100">
            <a:solidFill>
              <a:srgbClr val="00BF63"/>
            </a:solidFill>
            <a:prstDash val="solid"/>
            <a:headEnd type="none" len="sm" w="sm"/>
            <a:tailEnd type="none" len="sm" w="sm"/>
          </a:ln>
        </p:spPr>
      </p:sp>
      <p:sp>
        <p:nvSpPr>
          <p:cNvPr name="AutoShape 26" id="26"/>
          <p:cNvSpPr/>
          <p:nvPr/>
        </p:nvSpPr>
        <p:spPr>
          <a:xfrm>
            <a:off x="12845351" y="4666715"/>
            <a:ext cx="3979604" cy="1143835"/>
          </a:xfrm>
          <a:prstGeom prst="line">
            <a:avLst/>
          </a:prstGeom>
          <a:ln cap="flat" w="38100">
            <a:solidFill>
              <a:srgbClr val="00BF63"/>
            </a:solidFill>
            <a:prstDash val="solid"/>
            <a:headEnd type="none" len="sm" w="sm"/>
            <a:tailEnd type="none" len="sm" w="sm"/>
          </a:ln>
        </p:spPr>
      </p:sp>
      <p:grpSp>
        <p:nvGrpSpPr>
          <p:cNvPr name="Group 27" id="27"/>
          <p:cNvGrpSpPr/>
          <p:nvPr/>
        </p:nvGrpSpPr>
        <p:grpSpPr>
          <a:xfrm rot="0">
            <a:off x="12317273" y="4088072"/>
            <a:ext cx="1189673" cy="1157288"/>
            <a:chOff x="0" y="0"/>
            <a:chExt cx="1586230" cy="1543050"/>
          </a:xfrm>
        </p:grpSpPr>
        <p:sp>
          <p:nvSpPr>
            <p:cNvPr name="Freeform 28" id="28"/>
            <p:cNvSpPr/>
            <p:nvPr/>
          </p:nvSpPr>
          <p:spPr>
            <a:xfrm flipH="false" flipV="false" rot="0">
              <a:off x="49408" y="42069"/>
              <a:ext cx="1488941" cy="1464604"/>
            </a:xfrm>
            <a:custGeom>
              <a:avLst/>
              <a:gdLst/>
              <a:ahLst/>
              <a:cxnLst/>
              <a:rect r="r" b="b" t="t" l="l"/>
              <a:pathLst>
                <a:path h="1464604" w="1488941">
                  <a:moveTo>
                    <a:pt x="665602" y="242411"/>
                  </a:moveTo>
                  <a:cubicBezTo>
                    <a:pt x="577972" y="342741"/>
                    <a:pt x="478912" y="403701"/>
                    <a:pt x="410332" y="436721"/>
                  </a:cubicBezTo>
                  <a:cubicBezTo>
                    <a:pt x="351912" y="465931"/>
                    <a:pt x="265552" y="462121"/>
                    <a:pt x="237612" y="496411"/>
                  </a:cubicBezTo>
                  <a:cubicBezTo>
                    <a:pt x="217292" y="523081"/>
                    <a:pt x="233802" y="559911"/>
                    <a:pt x="226182" y="599281"/>
                  </a:cubicBezTo>
                  <a:cubicBezTo>
                    <a:pt x="214752" y="655161"/>
                    <a:pt x="179192" y="723741"/>
                    <a:pt x="167762" y="796131"/>
                  </a:cubicBezTo>
                  <a:cubicBezTo>
                    <a:pt x="155062" y="882491"/>
                    <a:pt x="149982" y="1022191"/>
                    <a:pt x="165222" y="1085691"/>
                  </a:cubicBezTo>
                  <a:cubicBezTo>
                    <a:pt x="174112" y="1118711"/>
                    <a:pt x="184272" y="1136491"/>
                    <a:pt x="203322" y="1158081"/>
                  </a:cubicBezTo>
                  <a:cubicBezTo>
                    <a:pt x="226182" y="1182211"/>
                    <a:pt x="260472" y="1202531"/>
                    <a:pt x="299842" y="1221581"/>
                  </a:cubicBezTo>
                  <a:cubicBezTo>
                    <a:pt x="351912" y="1245711"/>
                    <a:pt x="423032" y="1269841"/>
                    <a:pt x="491612" y="1281271"/>
                  </a:cubicBezTo>
                  <a:cubicBezTo>
                    <a:pt x="567812" y="1292701"/>
                    <a:pt x="663062" y="1299051"/>
                    <a:pt x="739262" y="1282541"/>
                  </a:cubicBezTo>
                  <a:cubicBezTo>
                    <a:pt x="810382" y="1266031"/>
                    <a:pt x="872612" y="1225391"/>
                    <a:pt x="936112" y="1188561"/>
                  </a:cubicBezTo>
                  <a:cubicBezTo>
                    <a:pt x="1002152" y="1150461"/>
                    <a:pt x="1069462" y="1112361"/>
                    <a:pt x="1129152" y="1056481"/>
                  </a:cubicBezTo>
                  <a:cubicBezTo>
                    <a:pt x="1195192" y="994251"/>
                    <a:pt x="1280282" y="886301"/>
                    <a:pt x="1309492" y="825341"/>
                  </a:cubicBezTo>
                  <a:cubicBezTo>
                    <a:pt x="1324732" y="793591"/>
                    <a:pt x="1324732" y="778351"/>
                    <a:pt x="1328542" y="742791"/>
                  </a:cubicBezTo>
                  <a:cubicBezTo>
                    <a:pt x="1336162" y="684371"/>
                    <a:pt x="1351402" y="586581"/>
                    <a:pt x="1332352" y="509111"/>
                  </a:cubicBezTo>
                  <a:cubicBezTo>
                    <a:pt x="1310762" y="420211"/>
                    <a:pt x="1242182" y="291941"/>
                    <a:pt x="1190112" y="244951"/>
                  </a:cubicBezTo>
                  <a:cubicBezTo>
                    <a:pt x="1158362" y="215741"/>
                    <a:pt x="1124072" y="214471"/>
                    <a:pt x="1091052" y="203041"/>
                  </a:cubicBezTo>
                  <a:cubicBezTo>
                    <a:pt x="1059302" y="191611"/>
                    <a:pt x="1037712" y="182721"/>
                    <a:pt x="995802" y="176371"/>
                  </a:cubicBezTo>
                  <a:cubicBezTo>
                    <a:pt x="922142" y="166211"/>
                    <a:pt x="748152" y="158591"/>
                    <a:pt x="678302" y="175101"/>
                  </a:cubicBezTo>
                  <a:cubicBezTo>
                    <a:pt x="641472" y="185261"/>
                    <a:pt x="627502" y="209391"/>
                    <a:pt x="598292" y="218281"/>
                  </a:cubicBezTo>
                  <a:cubicBezTo>
                    <a:pt x="566542" y="227171"/>
                    <a:pt x="527172" y="220821"/>
                    <a:pt x="495422" y="228441"/>
                  </a:cubicBezTo>
                  <a:cubicBezTo>
                    <a:pt x="466212" y="234791"/>
                    <a:pt x="439542" y="246221"/>
                    <a:pt x="414142" y="257651"/>
                  </a:cubicBezTo>
                  <a:cubicBezTo>
                    <a:pt x="388742" y="267811"/>
                    <a:pt x="363342" y="276701"/>
                    <a:pt x="340482" y="294481"/>
                  </a:cubicBezTo>
                  <a:cubicBezTo>
                    <a:pt x="316352" y="316071"/>
                    <a:pt x="298572" y="365601"/>
                    <a:pt x="274442" y="378301"/>
                  </a:cubicBezTo>
                  <a:cubicBezTo>
                    <a:pt x="257932" y="387191"/>
                    <a:pt x="237612" y="387191"/>
                    <a:pt x="221102" y="383381"/>
                  </a:cubicBezTo>
                  <a:cubicBezTo>
                    <a:pt x="203322" y="379571"/>
                    <a:pt x="184272" y="369411"/>
                    <a:pt x="174112" y="355441"/>
                  </a:cubicBezTo>
                  <a:cubicBezTo>
                    <a:pt x="161412" y="336391"/>
                    <a:pt x="151252" y="299561"/>
                    <a:pt x="157602" y="276701"/>
                  </a:cubicBezTo>
                  <a:cubicBezTo>
                    <a:pt x="163952" y="253841"/>
                    <a:pt x="193162" y="227171"/>
                    <a:pt x="213482" y="219551"/>
                  </a:cubicBezTo>
                  <a:cubicBezTo>
                    <a:pt x="229992" y="211931"/>
                    <a:pt x="251582" y="214471"/>
                    <a:pt x="268092" y="219551"/>
                  </a:cubicBezTo>
                  <a:cubicBezTo>
                    <a:pt x="283332" y="224631"/>
                    <a:pt x="302382" y="237331"/>
                    <a:pt x="311272" y="252571"/>
                  </a:cubicBezTo>
                  <a:cubicBezTo>
                    <a:pt x="321432" y="272891"/>
                    <a:pt x="325242" y="310991"/>
                    <a:pt x="318892" y="332581"/>
                  </a:cubicBezTo>
                  <a:cubicBezTo>
                    <a:pt x="312542" y="350361"/>
                    <a:pt x="297302" y="365601"/>
                    <a:pt x="283332" y="373221"/>
                  </a:cubicBezTo>
                  <a:cubicBezTo>
                    <a:pt x="268092" y="382111"/>
                    <a:pt x="246502" y="387191"/>
                    <a:pt x="229992" y="384651"/>
                  </a:cubicBezTo>
                  <a:cubicBezTo>
                    <a:pt x="212212" y="383381"/>
                    <a:pt x="193162" y="373221"/>
                    <a:pt x="180462" y="361791"/>
                  </a:cubicBezTo>
                  <a:cubicBezTo>
                    <a:pt x="167762" y="350361"/>
                    <a:pt x="158872" y="332581"/>
                    <a:pt x="155062" y="313531"/>
                  </a:cubicBezTo>
                  <a:cubicBezTo>
                    <a:pt x="151252" y="288131"/>
                    <a:pt x="152522" y="250031"/>
                    <a:pt x="167762" y="222091"/>
                  </a:cubicBezTo>
                  <a:cubicBezTo>
                    <a:pt x="186812" y="189071"/>
                    <a:pt x="229992" y="159861"/>
                    <a:pt x="273172" y="135731"/>
                  </a:cubicBezTo>
                  <a:cubicBezTo>
                    <a:pt x="325242" y="103981"/>
                    <a:pt x="411602" y="69691"/>
                    <a:pt x="464942" y="59531"/>
                  </a:cubicBezTo>
                  <a:cubicBezTo>
                    <a:pt x="500502" y="51911"/>
                    <a:pt x="524632" y="64611"/>
                    <a:pt x="556382" y="58261"/>
                  </a:cubicBezTo>
                  <a:cubicBezTo>
                    <a:pt x="594482" y="50641"/>
                    <a:pt x="622422" y="18891"/>
                    <a:pt x="674492" y="8731"/>
                  </a:cubicBezTo>
                  <a:cubicBezTo>
                    <a:pt x="765932" y="-7779"/>
                    <a:pt x="970402" y="1111"/>
                    <a:pt x="1065652" y="18891"/>
                  </a:cubicBezTo>
                  <a:cubicBezTo>
                    <a:pt x="1121532" y="27781"/>
                    <a:pt x="1157092" y="44291"/>
                    <a:pt x="1197732" y="63341"/>
                  </a:cubicBezTo>
                  <a:cubicBezTo>
                    <a:pt x="1234562" y="79851"/>
                    <a:pt x="1271392" y="102711"/>
                    <a:pt x="1298062" y="125571"/>
                  </a:cubicBezTo>
                  <a:cubicBezTo>
                    <a:pt x="1320922" y="145891"/>
                    <a:pt x="1336162" y="162401"/>
                    <a:pt x="1352672" y="190341"/>
                  </a:cubicBezTo>
                  <a:cubicBezTo>
                    <a:pt x="1376802" y="232251"/>
                    <a:pt x="1394582" y="316071"/>
                    <a:pt x="1417442" y="357981"/>
                  </a:cubicBezTo>
                  <a:cubicBezTo>
                    <a:pt x="1433952" y="387191"/>
                    <a:pt x="1455542" y="401161"/>
                    <a:pt x="1466972" y="426561"/>
                  </a:cubicBezTo>
                  <a:cubicBezTo>
                    <a:pt x="1478402" y="450691"/>
                    <a:pt x="1483482" y="473551"/>
                    <a:pt x="1486022" y="507841"/>
                  </a:cubicBezTo>
                  <a:cubicBezTo>
                    <a:pt x="1492372" y="562451"/>
                    <a:pt x="1487292" y="666591"/>
                    <a:pt x="1480942" y="727551"/>
                  </a:cubicBezTo>
                  <a:cubicBezTo>
                    <a:pt x="1475862" y="772001"/>
                    <a:pt x="1469512" y="807561"/>
                    <a:pt x="1458082" y="841851"/>
                  </a:cubicBezTo>
                  <a:cubicBezTo>
                    <a:pt x="1447922" y="869791"/>
                    <a:pt x="1439032" y="888841"/>
                    <a:pt x="1419982" y="919321"/>
                  </a:cubicBezTo>
                  <a:cubicBezTo>
                    <a:pt x="1390772" y="965041"/>
                    <a:pt x="1338702" y="1031081"/>
                    <a:pt x="1289172" y="1085691"/>
                  </a:cubicBezTo>
                  <a:cubicBezTo>
                    <a:pt x="1233292" y="1145381"/>
                    <a:pt x="1177412" y="1206341"/>
                    <a:pt x="1101212" y="1262221"/>
                  </a:cubicBezTo>
                  <a:cubicBezTo>
                    <a:pt x="1009772" y="1330801"/>
                    <a:pt x="884042" y="1420971"/>
                    <a:pt x="767202" y="1450181"/>
                  </a:cubicBezTo>
                  <a:cubicBezTo>
                    <a:pt x="655442" y="1478121"/>
                    <a:pt x="517012" y="1460341"/>
                    <a:pt x="416682" y="1440021"/>
                  </a:cubicBezTo>
                  <a:cubicBezTo>
                    <a:pt x="337942" y="1424781"/>
                    <a:pt x="265552" y="1390491"/>
                    <a:pt x="210942" y="1360011"/>
                  </a:cubicBezTo>
                  <a:cubicBezTo>
                    <a:pt x="169032" y="1335881"/>
                    <a:pt x="141092" y="1313021"/>
                    <a:pt x="110612" y="1281271"/>
                  </a:cubicBezTo>
                  <a:cubicBezTo>
                    <a:pt x="77592" y="1246981"/>
                    <a:pt x="39492" y="1199991"/>
                    <a:pt x="21712" y="1156811"/>
                  </a:cubicBezTo>
                  <a:cubicBezTo>
                    <a:pt x="5202" y="1117441"/>
                    <a:pt x="5202" y="1079341"/>
                    <a:pt x="1392" y="1034891"/>
                  </a:cubicBezTo>
                  <a:cubicBezTo>
                    <a:pt x="-2418" y="981551"/>
                    <a:pt x="2662" y="910431"/>
                    <a:pt x="3932" y="862171"/>
                  </a:cubicBezTo>
                  <a:cubicBezTo>
                    <a:pt x="6472" y="826611"/>
                    <a:pt x="5202" y="806291"/>
                    <a:pt x="11552" y="770731"/>
                  </a:cubicBezTo>
                  <a:cubicBezTo>
                    <a:pt x="20442" y="716121"/>
                    <a:pt x="38222" y="633571"/>
                    <a:pt x="59812" y="568801"/>
                  </a:cubicBezTo>
                  <a:cubicBezTo>
                    <a:pt x="81402" y="507841"/>
                    <a:pt x="87752" y="446881"/>
                    <a:pt x="137282" y="394811"/>
                  </a:cubicBezTo>
                  <a:cubicBezTo>
                    <a:pt x="208402" y="318611"/>
                    <a:pt x="431922" y="264001"/>
                    <a:pt x="497962" y="209391"/>
                  </a:cubicBezTo>
                  <a:cubicBezTo>
                    <a:pt x="528442" y="182721"/>
                    <a:pt x="536062" y="150971"/>
                    <a:pt x="555112" y="135731"/>
                  </a:cubicBezTo>
                  <a:cubicBezTo>
                    <a:pt x="566542" y="126841"/>
                    <a:pt x="575432" y="121761"/>
                    <a:pt x="588132" y="120491"/>
                  </a:cubicBezTo>
                  <a:cubicBezTo>
                    <a:pt x="603372" y="117951"/>
                    <a:pt x="628772" y="121761"/>
                    <a:pt x="642742" y="129381"/>
                  </a:cubicBezTo>
                  <a:cubicBezTo>
                    <a:pt x="654172" y="134461"/>
                    <a:pt x="663062" y="144621"/>
                    <a:pt x="669412" y="154781"/>
                  </a:cubicBezTo>
                  <a:cubicBezTo>
                    <a:pt x="675762" y="164941"/>
                    <a:pt x="680842" y="177641"/>
                    <a:pt x="680842" y="190341"/>
                  </a:cubicBezTo>
                  <a:cubicBezTo>
                    <a:pt x="680842" y="205581"/>
                    <a:pt x="665602" y="242411"/>
                    <a:pt x="665602" y="242411"/>
                  </a:cubicBezTo>
                </a:path>
              </a:pathLst>
            </a:custGeom>
            <a:solidFill>
              <a:srgbClr val="1800AD"/>
            </a:solidFill>
            <a:ln cap="sq">
              <a:noFill/>
              <a:prstDash val="solid"/>
              <a:miter/>
            </a:ln>
          </p:spPr>
        </p:sp>
      </p:grpSp>
    </p:spTree>
  </p:cSld>
  <p:clrMapOvr>
    <a:masterClrMapping/>
  </p:clrMapOvr>
</p:sld>
</file>

<file path=ppt/slides/slide60.xml><?xml version="1.0" encoding="utf-8"?>
<p:sld xmlns:p="http://schemas.openxmlformats.org/presentationml/2006/main" xmlns:a="http://schemas.openxmlformats.org/drawingml/2006/main" xmlns:r="http://schemas.openxmlformats.org/officeDocument/2006/relationships">
  <p:cSld>
    <p:bg>
      <p:bgPr>
        <a:solidFill>
          <a:srgbClr val="1E1E3F"/>
        </a:solidFill>
      </p:bgPr>
    </p:bg>
    <p:spTree>
      <p:nvGrpSpPr>
        <p:cNvPr id="1" name=""/>
        <p:cNvGrpSpPr/>
        <p:nvPr/>
      </p:nvGrpSpPr>
      <p:grpSpPr>
        <a:xfrm>
          <a:off x="0" y="0"/>
          <a:ext cx="0" cy="0"/>
          <a:chOff x="0" y="0"/>
          <a:chExt cx="0" cy="0"/>
        </a:xfrm>
      </p:grpSpPr>
      <p:grpSp>
        <p:nvGrpSpPr>
          <p:cNvPr name="Group 2" id="2"/>
          <p:cNvGrpSpPr/>
          <p:nvPr/>
        </p:nvGrpSpPr>
        <p:grpSpPr>
          <a:xfrm rot="0">
            <a:off x="666750" y="666750"/>
            <a:ext cx="16954500" cy="8953500"/>
            <a:chOff x="0" y="0"/>
            <a:chExt cx="4465383" cy="2358123"/>
          </a:xfrm>
        </p:grpSpPr>
        <p:sp>
          <p:nvSpPr>
            <p:cNvPr name="Freeform 3" id="3"/>
            <p:cNvSpPr/>
            <p:nvPr/>
          </p:nvSpPr>
          <p:spPr>
            <a:xfrm flipH="false" flipV="false" rot="0">
              <a:off x="0" y="0"/>
              <a:ext cx="4465383" cy="2358124"/>
            </a:xfrm>
            <a:custGeom>
              <a:avLst/>
              <a:gdLst/>
              <a:ahLst/>
              <a:cxnLst/>
              <a:rect r="r" b="b" t="t" l="l"/>
              <a:pathLst>
                <a:path h="2358124" w="4465383">
                  <a:moveTo>
                    <a:pt x="20548" y="0"/>
                  </a:moveTo>
                  <a:lnTo>
                    <a:pt x="4444835" y="0"/>
                  </a:lnTo>
                  <a:cubicBezTo>
                    <a:pt x="4456183" y="0"/>
                    <a:pt x="4465383" y="9200"/>
                    <a:pt x="4465383" y="20548"/>
                  </a:cubicBezTo>
                  <a:lnTo>
                    <a:pt x="4465383" y="2337575"/>
                  </a:lnTo>
                  <a:cubicBezTo>
                    <a:pt x="4465383" y="2348924"/>
                    <a:pt x="4456183" y="2358124"/>
                    <a:pt x="4444835" y="2358124"/>
                  </a:cubicBezTo>
                  <a:lnTo>
                    <a:pt x="20548" y="2358124"/>
                  </a:lnTo>
                  <a:cubicBezTo>
                    <a:pt x="9200" y="2358124"/>
                    <a:pt x="0" y="2348924"/>
                    <a:pt x="0" y="2337575"/>
                  </a:cubicBezTo>
                  <a:lnTo>
                    <a:pt x="0" y="20548"/>
                  </a:lnTo>
                  <a:cubicBezTo>
                    <a:pt x="0" y="9200"/>
                    <a:pt x="9200" y="0"/>
                    <a:pt x="20548" y="0"/>
                  </a:cubicBezTo>
                  <a:close/>
                </a:path>
              </a:pathLst>
            </a:custGeom>
            <a:solidFill>
              <a:srgbClr val="4F5AAF"/>
            </a:solidFill>
            <a:ln cap="rnd">
              <a:noFill/>
              <a:prstDash val="solid"/>
              <a:round/>
            </a:ln>
          </p:spPr>
        </p:sp>
        <p:sp>
          <p:nvSpPr>
            <p:cNvPr name="TextBox 4" id="4"/>
            <p:cNvSpPr txBox="true"/>
            <p:nvPr/>
          </p:nvSpPr>
          <p:spPr>
            <a:xfrm>
              <a:off x="0" y="-57150"/>
              <a:ext cx="4465383" cy="2415273"/>
            </a:xfrm>
            <a:prstGeom prst="rect">
              <a:avLst/>
            </a:prstGeom>
          </p:spPr>
          <p:txBody>
            <a:bodyPr anchor="ctr" rtlCol="false" tIns="50800" lIns="50800" bIns="50800" rIns="50800"/>
            <a:lstStyle/>
            <a:p>
              <a:pPr algn="ctr" marL="0" indent="0" lvl="0">
                <a:lnSpc>
                  <a:spcPts val="3359"/>
                </a:lnSpc>
                <a:spcBef>
                  <a:spcPct val="0"/>
                </a:spcBef>
              </a:pPr>
            </a:p>
          </p:txBody>
        </p:sp>
      </p:grpSp>
      <p:sp>
        <p:nvSpPr>
          <p:cNvPr name="TextBox 5" id="5"/>
          <p:cNvSpPr txBox="true"/>
          <p:nvPr/>
        </p:nvSpPr>
        <p:spPr>
          <a:xfrm rot="0">
            <a:off x="733425" y="1104900"/>
            <a:ext cx="17003200" cy="7116566"/>
          </a:xfrm>
          <a:prstGeom prst="rect">
            <a:avLst/>
          </a:prstGeom>
        </p:spPr>
        <p:txBody>
          <a:bodyPr anchor="t" rtlCol="false" tIns="0" lIns="0" bIns="0" rIns="0">
            <a:spAutoFit/>
          </a:bodyPr>
          <a:lstStyle/>
          <a:p>
            <a:pPr algn="l">
              <a:lnSpc>
                <a:spcPts val="5698"/>
              </a:lnSpc>
              <a:spcBef>
                <a:spcPct val="0"/>
              </a:spcBef>
            </a:pPr>
            <a:r>
              <a:rPr lang="en-US" sz="4070">
                <a:solidFill>
                  <a:srgbClr val="FFFFFF"/>
                </a:solidFill>
                <a:latin typeface="Helvetica World"/>
                <a:ea typeface="Helvetica World"/>
                <a:cs typeface="Helvetica World"/>
                <a:sym typeface="Helvetica World"/>
              </a:rPr>
              <a:t>1. For each triple (left and right), attempt to create a circle event using the three arcs.</a:t>
            </a:r>
          </a:p>
          <a:p>
            <a:pPr algn="l">
              <a:lnSpc>
                <a:spcPts val="5698"/>
              </a:lnSpc>
              <a:spcBef>
                <a:spcPct val="0"/>
              </a:spcBef>
            </a:pPr>
          </a:p>
          <a:p>
            <a:pPr algn="l">
              <a:lnSpc>
                <a:spcPts val="5698"/>
              </a:lnSpc>
              <a:spcBef>
                <a:spcPct val="0"/>
              </a:spcBef>
            </a:pPr>
            <a:r>
              <a:rPr lang="en-US" sz="4070">
                <a:solidFill>
                  <a:srgbClr val="FFFFFF"/>
                </a:solidFill>
                <a:latin typeface="Helvetica World"/>
                <a:ea typeface="Helvetica World"/>
                <a:cs typeface="Helvetica World"/>
                <a:sym typeface="Helvetica World"/>
              </a:rPr>
              <a:t> 2. Verify that the circle formed by the triple has the correct clockwise orientation. If not, discard it.</a:t>
            </a:r>
          </a:p>
          <a:p>
            <a:pPr algn="l">
              <a:lnSpc>
                <a:spcPts val="5698"/>
              </a:lnSpc>
              <a:spcBef>
                <a:spcPct val="0"/>
              </a:spcBef>
            </a:pPr>
          </a:p>
          <a:p>
            <a:pPr algn="l">
              <a:lnSpc>
                <a:spcPts val="5698"/>
              </a:lnSpc>
              <a:spcBef>
                <a:spcPct val="0"/>
              </a:spcBef>
            </a:pPr>
            <a:r>
              <a:rPr lang="en-US" sz="4070">
                <a:solidFill>
                  <a:srgbClr val="FFFFFF"/>
                </a:solidFill>
                <a:latin typeface="Helvetica World"/>
                <a:ea typeface="Helvetica World"/>
                <a:cs typeface="Helvetica World"/>
                <a:sym typeface="Helvetica World"/>
              </a:rPr>
              <a:t> 3. If valid, insert the circle event into the event queue and store a pointer in the middle arc.</a:t>
            </a:r>
          </a:p>
          <a:p>
            <a:pPr algn="l">
              <a:lnSpc>
                <a:spcPts val="5698"/>
              </a:lnSpc>
              <a:spcBef>
                <a:spcPct val="0"/>
              </a:spcBef>
            </a:pPr>
          </a:p>
          <a:p>
            <a:pPr algn="l">
              <a:lnSpc>
                <a:spcPts val="5698"/>
              </a:lnSpc>
              <a:spcBef>
                <a:spcPct val="0"/>
              </a:spcBef>
            </a:pPr>
            <a:r>
              <a:rPr lang="en-US" sz="4070">
                <a:solidFill>
                  <a:srgbClr val="FFFFFF"/>
                </a:solidFill>
                <a:latin typeface="Helvetica World"/>
                <a:ea typeface="Helvetica World"/>
                <a:cs typeface="Helvetica World"/>
                <a:sym typeface="Helvetica World"/>
              </a:rPr>
              <a:t> 4. Notify observers (debugging) about any created circle events</a:t>
            </a:r>
          </a:p>
        </p:txBody>
      </p:sp>
      <p:sp>
        <p:nvSpPr>
          <p:cNvPr name="Freeform 6" id="6"/>
          <p:cNvSpPr/>
          <p:nvPr/>
        </p:nvSpPr>
        <p:spPr>
          <a:xfrm flipH="false" flipV="false" rot="-3117037">
            <a:off x="16099474" y="7952721"/>
            <a:ext cx="2112604" cy="1859092"/>
          </a:xfrm>
          <a:custGeom>
            <a:avLst/>
            <a:gdLst/>
            <a:ahLst/>
            <a:cxnLst/>
            <a:rect r="r" b="b" t="t" l="l"/>
            <a:pathLst>
              <a:path h="1859092" w="2112604">
                <a:moveTo>
                  <a:pt x="0" y="0"/>
                </a:moveTo>
                <a:lnTo>
                  <a:pt x="2112605" y="0"/>
                </a:lnTo>
                <a:lnTo>
                  <a:pt x="2112605" y="1859092"/>
                </a:lnTo>
                <a:lnTo>
                  <a:pt x="0" y="185909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Tree>
  </p:cSld>
  <p:clrMapOvr>
    <a:masterClrMapping/>
  </p:clrMapOvr>
</p:sld>
</file>

<file path=ppt/slides/slide61.xml><?xml version="1.0" encoding="utf-8"?>
<p:sld xmlns:p="http://schemas.openxmlformats.org/presentationml/2006/main" xmlns:a="http://schemas.openxmlformats.org/drawingml/2006/main" xmlns:r="http://schemas.openxmlformats.org/officeDocument/2006/relationships">
  <p:cSld>
    <p:bg>
      <p:bgPr>
        <a:solidFill>
          <a:srgbClr val="1E1E3F"/>
        </a:solidFill>
      </p:bgPr>
    </p:bg>
    <p:spTree>
      <p:nvGrpSpPr>
        <p:cNvPr id="1" name=""/>
        <p:cNvGrpSpPr/>
        <p:nvPr/>
      </p:nvGrpSpPr>
      <p:grpSpPr>
        <a:xfrm>
          <a:off x="0" y="0"/>
          <a:ext cx="0" cy="0"/>
          <a:chOff x="0" y="0"/>
          <a:chExt cx="0" cy="0"/>
        </a:xfrm>
      </p:grpSpPr>
      <p:grpSp>
        <p:nvGrpSpPr>
          <p:cNvPr name="Group 2" id="2"/>
          <p:cNvGrpSpPr/>
          <p:nvPr/>
        </p:nvGrpSpPr>
        <p:grpSpPr>
          <a:xfrm rot="0">
            <a:off x="303349" y="275395"/>
            <a:ext cx="17625395" cy="9736211"/>
            <a:chOff x="0" y="0"/>
            <a:chExt cx="4642079" cy="2564269"/>
          </a:xfrm>
        </p:grpSpPr>
        <p:sp>
          <p:nvSpPr>
            <p:cNvPr name="Freeform 3" id="3"/>
            <p:cNvSpPr/>
            <p:nvPr/>
          </p:nvSpPr>
          <p:spPr>
            <a:xfrm flipH="false" flipV="false" rot="0">
              <a:off x="0" y="0"/>
              <a:ext cx="4642079" cy="2564269"/>
            </a:xfrm>
            <a:custGeom>
              <a:avLst/>
              <a:gdLst/>
              <a:ahLst/>
              <a:cxnLst/>
              <a:rect r="r" b="b" t="t" l="l"/>
              <a:pathLst>
                <a:path h="2564269" w="4642079">
                  <a:moveTo>
                    <a:pt x="19766" y="0"/>
                  </a:moveTo>
                  <a:lnTo>
                    <a:pt x="4622313" y="0"/>
                  </a:lnTo>
                  <a:cubicBezTo>
                    <a:pt x="4627556" y="0"/>
                    <a:pt x="4632583" y="2083"/>
                    <a:pt x="4636290" y="5789"/>
                  </a:cubicBezTo>
                  <a:cubicBezTo>
                    <a:pt x="4639997" y="9496"/>
                    <a:pt x="4642079" y="14524"/>
                    <a:pt x="4642079" y="19766"/>
                  </a:cubicBezTo>
                  <a:lnTo>
                    <a:pt x="4642079" y="2544503"/>
                  </a:lnTo>
                  <a:cubicBezTo>
                    <a:pt x="4642079" y="2549746"/>
                    <a:pt x="4639997" y="2554773"/>
                    <a:pt x="4636290" y="2558480"/>
                  </a:cubicBezTo>
                  <a:cubicBezTo>
                    <a:pt x="4632583" y="2562187"/>
                    <a:pt x="4627556" y="2564269"/>
                    <a:pt x="4622313" y="2564269"/>
                  </a:cubicBezTo>
                  <a:lnTo>
                    <a:pt x="19766" y="2564269"/>
                  </a:lnTo>
                  <a:cubicBezTo>
                    <a:pt x="14524" y="2564269"/>
                    <a:pt x="9496" y="2562187"/>
                    <a:pt x="5789" y="2558480"/>
                  </a:cubicBezTo>
                  <a:cubicBezTo>
                    <a:pt x="2083" y="2554773"/>
                    <a:pt x="0" y="2549746"/>
                    <a:pt x="0" y="2544503"/>
                  </a:cubicBezTo>
                  <a:lnTo>
                    <a:pt x="0" y="19766"/>
                  </a:lnTo>
                  <a:cubicBezTo>
                    <a:pt x="0" y="14524"/>
                    <a:pt x="2083" y="9496"/>
                    <a:pt x="5789" y="5789"/>
                  </a:cubicBezTo>
                  <a:cubicBezTo>
                    <a:pt x="9496" y="2083"/>
                    <a:pt x="14524" y="0"/>
                    <a:pt x="19766" y="0"/>
                  </a:cubicBezTo>
                  <a:close/>
                </a:path>
              </a:pathLst>
            </a:custGeom>
            <a:solidFill>
              <a:srgbClr val="4F5AAF"/>
            </a:solidFill>
            <a:ln cap="rnd">
              <a:noFill/>
              <a:prstDash val="solid"/>
              <a:round/>
            </a:ln>
          </p:spPr>
        </p:sp>
        <p:sp>
          <p:nvSpPr>
            <p:cNvPr name="TextBox 4" id="4"/>
            <p:cNvSpPr txBox="true"/>
            <p:nvPr/>
          </p:nvSpPr>
          <p:spPr>
            <a:xfrm>
              <a:off x="0" y="-57150"/>
              <a:ext cx="4642079" cy="2621419"/>
            </a:xfrm>
            <a:prstGeom prst="rect">
              <a:avLst/>
            </a:prstGeom>
          </p:spPr>
          <p:txBody>
            <a:bodyPr anchor="ctr" rtlCol="false" tIns="50800" lIns="50800" bIns="50800" rIns="50800"/>
            <a:lstStyle/>
            <a:p>
              <a:pPr algn="ctr" marL="0" indent="0" lvl="0">
                <a:lnSpc>
                  <a:spcPts val="3359"/>
                </a:lnSpc>
                <a:spcBef>
                  <a:spcPct val="0"/>
                </a:spcBef>
              </a:pPr>
            </a:p>
          </p:txBody>
        </p:sp>
      </p:grpSp>
      <p:sp>
        <p:nvSpPr>
          <p:cNvPr name="Freeform 5" id="5"/>
          <p:cNvSpPr/>
          <p:nvPr/>
        </p:nvSpPr>
        <p:spPr>
          <a:xfrm flipH="false" flipV="false" rot="0">
            <a:off x="521803" y="339369"/>
            <a:ext cx="9216558" cy="4804131"/>
          </a:xfrm>
          <a:custGeom>
            <a:avLst/>
            <a:gdLst/>
            <a:ahLst/>
            <a:cxnLst/>
            <a:rect r="r" b="b" t="t" l="l"/>
            <a:pathLst>
              <a:path h="4804131" w="9216558">
                <a:moveTo>
                  <a:pt x="0" y="0"/>
                </a:moveTo>
                <a:lnTo>
                  <a:pt x="9216557" y="0"/>
                </a:lnTo>
                <a:lnTo>
                  <a:pt x="9216557" y="4804131"/>
                </a:lnTo>
                <a:lnTo>
                  <a:pt x="0" y="4804131"/>
                </a:lnTo>
                <a:lnTo>
                  <a:pt x="0" y="0"/>
                </a:lnTo>
                <a:close/>
              </a:path>
            </a:pathLst>
          </a:custGeom>
          <a:blipFill>
            <a:blip r:embed="rId2"/>
            <a:stretch>
              <a:fillRect l="0" t="0" r="0" b="0"/>
            </a:stretch>
          </a:blipFill>
        </p:spPr>
      </p:sp>
      <p:sp>
        <p:nvSpPr>
          <p:cNvPr name="Freeform 6" id="6"/>
          <p:cNvSpPr/>
          <p:nvPr/>
        </p:nvSpPr>
        <p:spPr>
          <a:xfrm flipH="false" flipV="false" rot="0">
            <a:off x="7180466" y="5196218"/>
            <a:ext cx="10611823" cy="4815388"/>
          </a:xfrm>
          <a:custGeom>
            <a:avLst/>
            <a:gdLst/>
            <a:ahLst/>
            <a:cxnLst/>
            <a:rect r="r" b="b" t="t" l="l"/>
            <a:pathLst>
              <a:path h="4815388" w="10611823">
                <a:moveTo>
                  <a:pt x="0" y="0"/>
                </a:moveTo>
                <a:lnTo>
                  <a:pt x="10611822" y="0"/>
                </a:lnTo>
                <a:lnTo>
                  <a:pt x="10611822" y="4815387"/>
                </a:lnTo>
                <a:lnTo>
                  <a:pt x="0" y="4815387"/>
                </a:lnTo>
                <a:lnTo>
                  <a:pt x="0" y="0"/>
                </a:lnTo>
                <a:close/>
              </a:path>
            </a:pathLst>
          </a:custGeom>
          <a:blipFill>
            <a:blip r:embed="rId3"/>
            <a:stretch>
              <a:fillRect l="0" t="-1236" r="0" b="-1236"/>
            </a:stretch>
          </a:blipFill>
        </p:spPr>
      </p:sp>
      <p:sp>
        <p:nvSpPr>
          <p:cNvPr name="Freeform 7" id="7"/>
          <p:cNvSpPr/>
          <p:nvPr/>
        </p:nvSpPr>
        <p:spPr>
          <a:xfrm flipH="false" flipV="false" rot="-3117037">
            <a:off x="16202998" y="8328754"/>
            <a:ext cx="2112604" cy="1859092"/>
          </a:xfrm>
          <a:custGeom>
            <a:avLst/>
            <a:gdLst/>
            <a:ahLst/>
            <a:cxnLst/>
            <a:rect r="r" b="b" t="t" l="l"/>
            <a:pathLst>
              <a:path h="1859092" w="2112604">
                <a:moveTo>
                  <a:pt x="0" y="0"/>
                </a:moveTo>
                <a:lnTo>
                  <a:pt x="2112604" y="0"/>
                </a:lnTo>
                <a:lnTo>
                  <a:pt x="2112604" y="1859092"/>
                </a:lnTo>
                <a:lnTo>
                  <a:pt x="0" y="185909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Tree>
  </p:cSld>
  <p:clrMapOvr>
    <a:masterClrMapping/>
  </p:clrMapOvr>
</p:sld>
</file>

<file path=ppt/slides/slide62.xml><?xml version="1.0" encoding="utf-8"?>
<p:sld xmlns:p="http://schemas.openxmlformats.org/presentationml/2006/main" xmlns:a="http://schemas.openxmlformats.org/drawingml/2006/main" xmlns:r="http://schemas.openxmlformats.org/officeDocument/2006/relationships">
  <p:cSld>
    <p:bg>
      <p:bgPr>
        <a:solidFill>
          <a:srgbClr val="1E1E3F"/>
        </a:solidFill>
      </p:bgPr>
    </p:bg>
    <p:spTree>
      <p:nvGrpSpPr>
        <p:cNvPr id="1" name=""/>
        <p:cNvGrpSpPr/>
        <p:nvPr/>
      </p:nvGrpSpPr>
      <p:grpSpPr>
        <a:xfrm>
          <a:off x="0" y="0"/>
          <a:ext cx="0" cy="0"/>
          <a:chOff x="0" y="0"/>
          <a:chExt cx="0" cy="0"/>
        </a:xfrm>
      </p:grpSpPr>
      <p:grpSp>
        <p:nvGrpSpPr>
          <p:cNvPr name="Group 2" id="2"/>
          <p:cNvGrpSpPr/>
          <p:nvPr/>
        </p:nvGrpSpPr>
        <p:grpSpPr>
          <a:xfrm rot="0">
            <a:off x="666750" y="666750"/>
            <a:ext cx="16954500" cy="8953500"/>
            <a:chOff x="0" y="0"/>
            <a:chExt cx="4465383" cy="2358123"/>
          </a:xfrm>
        </p:grpSpPr>
        <p:sp>
          <p:nvSpPr>
            <p:cNvPr name="Freeform 3" id="3"/>
            <p:cNvSpPr/>
            <p:nvPr/>
          </p:nvSpPr>
          <p:spPr>
            <a:xfrm flipH="false" flipV="false" rot="0">
              <a:off x="0" y="0"/>
              <a:ext cx="4465383" cy="2358124"/>
            </a:xfrm>
            <a:custGeom>
              <a:avLst/>
              <a:gdLst/>
              <a:ahLst/>
              <a:cxnLst/>
              <a:rect r="r" b="b" t="t" l="l"/>
              <a:pathLst>
                <a:path h="2358124" w="4465383">
                  <a:moveTo>
                    <a:pt x="20548" y="0"/>
                  </a:moveTo>
                  <a:lnTo>
                    <a:pt x="4444835" y="0"/>
                  </a:lnTo>
                  <a:cubicBezTo>
                    <a:pt x="4456183" y="0"/>
                    <a:pt x="4465383" y="9200"/>
                    <a:pt x="4465383" y="20548"/>
                  </a:cubicBezTo>
                  <a:lnTo>
                    <a:pt x="4465383" y="2337575"/>
                  </a:lnTo>
                  <a:cubicBezTo>
                    <a:pt x="4465383" y="2348924"/>
                    <a:pt x="4456183" y="2358124"/>
                    <a:pt x="4444835" y="2358124"/>
                  </a:cubicBezTo>
                  <a:lnTo>
                    <a:pt x="20548" y="2358124"/>
                  </a:lnTo>
                  <a:cubicBezTo>
                    <a:pt x="9200" y="2358124"/>
                    <a:pt x="0" y="2348924"/>
                    <a:pt x="0" y="2337575"/>
                  </a:cubicBezTo>
                  <a:lnTo>
                    <a:pt x="0" y="20548"/>
                  </a:lnTo>
                  <a:cubicBezTo>
                    <a:pt x="0" y="9200"/>
                    <a:pt x="9200" y="0"/>
                    <a:pt x="20548" y="0"/>
                  </a:cubicBezTo>
                  <a:close/>
                </a:path>
              </a:pathLst>
            </a:custGeom>
            <a:solidFill>
              <a:srgbClr val="4F5AAF"/>
            </a:solidFill>
            <a:ln cap="rnd">
              <a:noFill/>
              <a:prstDash val="solid"/>
              <a:round/>
            </a:ln>
          </p:spPr>
        </p:sp>
        <p:sp>
          <p:nvSpPr>
            <p:cNvPr name="TextBox 4" id="4"/>
            <p:cNvSpPr txBox="true"/>
            <p:nvPr/>
          </p:nvSpPr>
          <p:spPr>
            <a:xfrm>
              <a:off x="0" y="-57150"/>
              <a:ext cx="4465383" cy="2415273"/>
            </a:xfrm>
            <a:prstGeom prst="rect">
              <a:avLst/>
            </a:prstGeom>
          </p:spPr>
          <p:txBody>
            <a:bodyPr anchor="ctr" rtlCol="false" tIns="50800" lIns="50800" bIns="50800" rIns="50800"/>
            <a:lstStyle/>
            <a:p>
              <a:pPr algn="ctr" marL="0" indent="0" lvl="0">
                <a:lnSpc>
                  <a:spcPts val="3359"/>
                </a:lnSpc>
                <a:spcBef>
                  <a:spcPct val="0"/>
                </a:spcBef>
              </a:pPr>
            </a:p>
          </p:txBody>
        </p:sp>
      </p:grpSp>
      <p:sp>
        <p:nvSpPr>
          <p:cNvPr name="Freeform 5" id="5"/>
          <p:cNvSpPr/>
          <p:nvPr/>
        </p:nvSpPr>
        <p:spPr>
          <a:xfrm flipH="false" flipV="false" rot="0">
            <a:off x="1569701" y="3360271"/>
            <a:ext cx="6794196" cy="5898029"/>
          </a:xfrm>
          <a:custGeom>
            <a:avLst/>
            <a:gdLst/>
            <a:ahLst/>
            <a:cxnLst/>
            <a:rect r="r" b="b" t="t" l="l"/>
            <a:pathLst>
              <a:path h="5898029" w="6794196">
                <a:moveTo>
                  <a:pt x="0" y="0"/>
                </a:moveTo>
                <a:lnTo>
                  <a:pt x="6794196" y="0"/>
                </a:lnTo>
                <a:lnTo>
                  <a:pt x="6794196" y="5898029"/>
                </a:lnTo>
                <a:lnTo>
                  <a:pt x="0" y="5898029"/>
                </a:lnTo>
                <a:lnTo>
                  <a:pt x="0" y="0"/>
                </a:lnTo>
                <a:close/>
              </a:path>
            </a:pathLst>
          </a:custGeom>
          <a:blipFill>
            <a:blip r:embed="rId2"/>
            <a:stretch>
              <a:fillRect l="0" t="0" r="0" b="0"/>
            </a:stretch>
          </a:blipFill>
        </p:spPr>
      </p:sp>
      <p:sp>
        <p:nvSpPr>
          <p:cNvPr name="Freeform 6" id="6"/>
          <p:cNvSpPr/>
          <p:nvPr/>
        </p:nvSpPr>
        <p:spPr>
          <a:xfrm flipH="false" flipV="false" rot="0">
            <a:off x="9403472" y="3310893"/>
            <a:ext cx="7855828" cy="5947407"/>
          </a:xfrm>
          <a:custGeom>
            <a:avLst/>
            <a:gdLst/>
            <a:ahLst/>
            <a:cxnLst/>
            <a:rect r="r" b="b" t="t" l="l"/>
            <a:pathLst>
              <a:path h="5947407" w="7855828">
                <a:moveTo>
                  <a:pt x="0" y="0"/>
                </a:moveTo>
                <a:lnTo>
                  <a:pt x="7855828" y="0"/>
                </a:lnTo>
                <a:lnTo>
                  <a:pt x="7855828" y="5947407"/>
                </a:lnTo>
                <a:lnTo>
                  <a:pt x="0" y="5947407"/>
                </a:lnTo>
                <a:lnTo>
                  <a:pt x="0" y="0"/>
                </a:lnTo>
                <a:close/>
              </a:path>
            </a:pathLst>
          </a:custGeom>
          <a:blipFill>
            <a:blip r:embed="rId3"/>
            <a:stretch>
              <a:fillRect l="0" t="0" r="0" b="0"/>
            </a:stretch>
          </a:blipFill>
        </p:spPr>
      </p:sp>
      <p:sp>
        <p:nvSpPr>
          <p:cNvPr name="TextBox 7" id="7"/>
          <p:cNvSpPr txBox="true"/>
          <p:nvPr/>
        </p:nvSpPr>
        <p:spPr>
          <a:xfrm rot="0">
            <a:off x="1028700" y="952500"/>
            <a:ext cx="7335197" cy="2164405"/>
          </a:xfrm>
          <a:prstGeom prst="rect">
            <a:avLst/>
          </a:prstGeom>
        </p:spPr>
        <p:txBody>
          <a:bodyPr anchor="t" rtlCol="false" tIns="0" lIns="0" bIns="0" rIns="0">
            <a:spAutoFit/>
          </a:bodyPr>
          <a:lstStyle/>
          <a:p>
            <a:pPr algn="ctr">
              <a:lnSpc>
                <a:spcPts val="4308"/>
              </a:lnSpc>
              <a:spcBef>
                <a:spcPct val="0"/>
              </a:spcBef>
            </a:pPr>
            <a:r>
              <a:rPr lang="en-US" sz="3077">
                <a:solidFill>
                  <a:srgbClr val="FFFFFF"/>
                </a:solidFill>
                <a:latin typeface="Helvetica World"/>
                <a:ea typeface="Helvetica World"/>
                <a:cs typeface="Helvetica World"/>
                <a:sym typeface="Helvetica World"/>
              </a:rPr>
              <a:t>Removes zero length edges and vertices with the same coordinate</a:t>
            </a:r>
          </a:p>
          <a:p>
            <a:pPr algn="ctr">
              <a:lnSpc>
                <a:spcPts val="4308"/>
              </a:lnSpc>
              <a:spcBef>
                <a:spcPct val="0"/>
              </a:spcBef>
            </a:pPr>
            <a:r>
              <a:rPr lang="en-US" sz="3077">
                <a:solidFill>
                  <a:srgbClr val="FFFFFF"/>
                </a:solidFill>
                <a:latin typeface="Helvetica World"/>
                <a:ea typeface="Helvetica World"/>
                <a:cs typeface="Helvetica World"/>
                <a:sym typeface="Helvetica World"/>
              </a:rPr>
              <a:t> that are produced when two site-events happen at the same time</a:t>
            </a:r>
          </a:p>
        </p:txBody>
      </p:sp>
      <p:sp>
        <p:nvSpPr>
          <p:cNvPr name="TextBox 8" id="8"/>
          <p:cNvSpPr txBox="true"/>
          <p:nvPr/>
        </p:nvSpPr>
        <p:spPr>
          <a:xfrm rot="0">
            <a:off x="5249826" y="952500"/>
            <a:ext cx="16954500" cy="712471"/>
          </a:xfrm>
          <a:prstGeom prst="rect">
            <a:avLst/>
          </a:prstGeom>
        </p:spPr>
        <p:txBody>
          <a:bodyPr anchor="t" rtlCol="false" tIns="0" lIns="0" bIns="0" rIns="0">
            <a:spAutoFit/>
          </a:bodyPr>
          <a:lstStyle/>
          <a:p>
            <a:pPr algn="ctr">
              <a:lnSpc>
                <a:spcPts val="5879"/>
              </a:lnSpc>
              <a:spcBef>
                <a:spcPct val="0"/>
              </a:spcBef>
            </a:pPr>
            <a:r>
              <a:rPr lang="en-US" sz="4199">
                <a:solidFill>
                  <a:srgbClr val="FFFFFF"/>
                </a:solidFill>
                <a:latin typeface="Playfair Display SC"/>
                <a:ea typeface="Playfair Display SC"/>
                <a:cs typeface="Playfair Display SC"/>
                <a:sym typeface="Playfair Display SC"/>
              </a:rPr>
              <a:t>events.py</a:t>
            </a:r>
          </a:p>
        </p:txBody>
      </p:sp>
      <p:sp>
        <p:nvSpPr>
          <p:cNvPr name="Freeform 9" id="9"/>
          <p:cNvSpPr/>
          <p:nvPr/>
        </p:nvSpPr>
        <p:spPr>
          <a:xfrm flipH="false" flipV="false" rot="-3117037">
            <a:off x="16099474" y="7952721"/>
            <a:ext cx="2112604" cy="1859092"/>
          </a:xfrm>
          <a:custGeom>
            <a:avLst/>
            <a:gdLst/>
            <a:ahLst/>
            <a:cxnLst/>
            <a:rect r="r" b="b" t="t" l="l"/>
            <a:pathLst>
              <a:path h="1859092" w="2112604">
                <a:moveTo>
                  <a:pt x="0" y="0"/>
                </a:moveTo>
                <a:lnTo>
                  <a:pt x="2112605" y="0"/>
                </a:lnTo>
                <a:lnTo>
                  <a:pt x="2112605" y="1859092"/>
                </a:lnTo>
                <a:lnTo>
                  <a:pt x="0" y="185909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Tree>
  </p:cSld>
  <p:clrMapOvr>
    <a:masterClrMapping/>
  </p:clrMapOvr>
</p:sld>
</file>

<file path=ppt/slides/slide63.xml><?xml version="1.0" encoding="utf-8"?>
<p:sld xmlns:p="http://schemas.openxmlformats.org/presentationml/2006/main" xmlns:a="http://schemas.openxmlformats.org/drawingml/2006/main" xmlns:r="http://schemas.openxmlformats.org/officeDocument/2006/relationships">
  <p:cSld>
    <p:bg>
      <p:bgPr>
        <a:solidFill>
          <a:srgbClr val="1E1E3F"/>
        </a:solidFill>
      </p:bgPr>
    </p:bg>
    <p:spTree>
      <p:nvGrpSpPr>
        <p:cNvPr id="1" name=""/>
        <p:cNvGrpSpPr/>
        <p:nvPr/>
      </p:nvGrpSpPr>
      <p:grpSpPr>
        <a:xfrm>
          <a:off x="0" y="0"/>
          <a:ext cx="0" cy="0"/>
          <a:chOff x="0" y="0"/>
          <a:chExt cx="0" cy="0"/>
        </a:xfrm>
      </p:grpSpPr>
      <p:grpSp>
        <p:nvGrpSpPr>
          <p:cNvPr name="Group 2" id="2"/>
          <p:cNvGrpSpPr/>
          <p:nvPr/>
        </p:nvGrpSpPr>
        <p:grpSpPr>
          <a:xfrm rot="0">
            <a:off x="666750" y="666750"/>
            <a:ext cx="16954500" cy="8953500"/>
            <a:chOff x="0" y="0"/>
            <a:chExt cx="4465383" cy="2358123"/>
          </a:xfrm>
        </p:grpSpPr>
        <p:sp>
          <p:nvSpPr>
            <p:cNvPr name="Freeform 3" id="3"/>
            <p:cNvSpPr/>
            <p:nvPr/>
          </p:nvSpPr>
          <p:spPr>
            <a:xfrm flipH="false" flipV="false" rot="0">
              <a:off x="0" y="0"/>
              <a:ext cx="4465383" cy="2358124"/>
            </a:xfrm>
            <a:custGeom>
              <a:avLst/>
              <a:gdLst/>
              <a:ahLst/>
              <a:cxnLst/>
              <a:rect r="r" b="b" t="t" l="l"/>
              <a:pathLst>
                <a:path h="2358124" w="4465383">
                  <a:moveTo>
                    <a:pt x="20548" y="0"/>
                  </a:moveTo>
                  <a:lnTo>
                    <a:pt x="4444835" y="0"/>
                  </a:lnTo>
                  <a:cubicBezTo>
                    <a:pt x="4456183" y="0"/>
                    <a:pt x="4465383" y="9200"/>
                    <a:pt x="4465383" y="20548"/>
                  </a:cubicBezTo>
                  <a:lnTo>
                    <a:pt x="4465383" y="2337575"/>
                  </a:lnTo>
                  <a:cubicBezTo>
                    <a:pt x="4465383" y="2348924"/>
                    <a:pt x="4456183" y="2358124"/>
                    <a:pt x="4444835" y="2358124"/>
                  </a:cubicBezTo>
                  <a:lnTo>
                    <a:pt x="20548" y="2358124"/>
                  </a:lnTo>
                  <a:cubicBezTo>
                    <a:pt x="9200" y="2358124"/>
                    <a:pt x="0" y="2348924"/>
                    <a:pt x="0" y="2337575"/>
                  </a:cubicBezTo>
                  <a:lnTo>
                    <a:pt x="0" y="20548"/>
                  </a:lnTo>
                  <a:cubicBezTo>
                    <a:pt x="0" y="9200"/>
                    <a:pt x="9200" y="0"/>
                    <a:pt x="20548" y="0"/>
                  </a:cubicBezTo>
                  <a:close/>
                </a:path>
              </a:pathLst>
            </a:custGeom>
            <a:solidFill>
              <a:srgbClr val="4F5AAF"/>
            </a:solidFill>
            <a:ln cap="rnd">
              <a:noFill/>
              <a:prstDash val="solid"/>
              <a:round/>
            </a:ln>
          </p:spPr>
        </p:sp>
        <p:sp>
          <p:nvSpPr>
            <p:cNvPr name="TextBox 4" id="4"/>
            <p:cNvSpPr txBox="true"/>
            <p:nvPr/>
          </p:nvSpPr>
          <p:spPr>
            <a:xfrm>
              <a:off x="0" y="-57150"/>
              <a:ext cx="4465383" cy="2415273"/>
            </a:xfrm>
            <a:prstGeom prst="rect">
              <a:avLst/>
            </a:prstGeom>
          </p:spPr>
          <p:txBody>
            <a:bodyPr anchor="ctr" rtlCol="false" tIns="50800" lIns="50800" bIns="50800" rIns="50800"/>
            <a:lstStyle/>
            <a:p>
              <a:pPr algn="ctr" marL="0" indent="0" lvl="0">
                <a:lnSpc>
                  <a:spcPts val="3359"/>
                </a:lnSpc>
                <a:spcBef>
                  <a:spcPct val="0"/>
                </a:spcBef>
              </a:pPr>
            </a:p>
          </p:txBody>
        </p:sp>
      </p:grpSp>
      <p:sp>
        <p:nvSpPr>
          <p:cNvPr name="Freeform 5" id="5"/>
          <p:cNvSpPr/>
          <p:nvPr/>
        </p:nvSpPr>
        <p:spPr>
          <a:xfrm flipH="false" flipV="false" rot="0">
            <a:off x="9787363" y="2031371"/>
            <a:ext cx="7671962" cy="5827635"/>
          </a:xfrm>
          <a:custGeom>
            <a:avLst/>
            <a:gdLst/>
            <a:ahLst/>
            <a:cxnLst/>
            <a:rect r="r" b="b" t="t" l="l"/>
            <a:pathLst>
              <a:path h="5827635" w="7671962">
                <a:moveTo>
                  <a:pt x="0" y="0"/>
                </a:moveTo>
                <a:lnTo>
                  <a:pt x="7671962" y="0"/>
                </a:lnTo>
                <a:lnTo>
                  <a:pt x="7671962" y="5827636"/>
                </a:lnTo>
                <a:lnTo>
                  <a:pt x="0" y="5827636"/>
                </a:lnTo>
                <a:lnTo>
                  <a:pt x="0" y="0"/>
                </a:lnTo>
                <a:close/>
              </a:path>
            </a:pathLst>
          </a:custGeom>
          <a:blipFill>
            <a:blip r:embed="rId2"/>
            <a:stretch>
              <a:fillRect l="0" t="0" r="0" b="0"/>
            </a:stretch>
          </a:blipFill>
        </p:spPr>
      </p:sp>
      <p:sp>
        <p:nvSpPr>
          <p:cNvPr name="TextBox 6" id="6"/>
          <p:cNvSpPr txBox="true"/>
          <p:nvPr/>
        </p:nvSpPr>
        <p:spPr>
          <a:xfrm rot="0">
            <a:off x="1028700" y="2490878"/>
            <a:ext cx="8873287" cy="4239492"/>
          </a:xfrm>
          <a:prstGeom prst="rect">
            <a:avLst/>
          </a:prstGeom>
        </p:spPr>
        <p:txBody>
          <a:bodyPr anchor="t" rtlCol="false" tIns="0" lIns="0" bIns="0" rIns="0">
            <a:spAutoFit/>
          </a:bodyPr>
          <a:lstStyle/>
          <a:p>
            <a:pPr algn="l">
              <a:lnSpc>
                <a:spcPts val="4846"/>
              </a:lnSpc>
              <a:spcBef>
                <a:spcPct val="0"/>
              </a:spcBef>
            </a:pPr>
            <a:r>
              <a:rPr lang="en-US" sz="3461">
                <a:solidFill>
                  <a:srgbClr val="FFFFFF"/>
                </a:solidFill>
                <a:latin typeface="Helvetica World"/>
                <a:ea typeface="Helvetica World"/>
                <a:cs typeface="Helvetica World"/>
                <a:sym typeface="Helvetica World"/>
              </a:rPr>
              <a:t>A site event used in Fortune's algorithm.</a:t>
            </a:r>
          </a:p>
          <a:p>
            <a:pPr algn="l">
              <a:lnSpc>
                <a:spcPts val="4846"/>
              </a:lnSpc>
              <a:spcBef>
                <a:spcPct val="0"/>
              </a:spcBef>
            </a:pPr>
            <a:r>
              <a:rPr lang="en-US" sz="3461">
                <a:solidFill>
                  <a:srgbClr val="FFFFFF"/>
                </a:solidFill>
                <a:latin typeface="Helvetica World"/>
                <a:ea typeface="Helvetica World"/>
                <a:cs typeface="Helvetica World"/>
                <a:sym typeface="Helvetica World"/>
              </a:rPr>
              <a:t> A site event is generated for each input </a:t>
            </a:r>
          </a:p>
          <a:p>
            <a:pPr algn="l">
              <a:lnSpc>
                <a:spcPts val="4846"/>
              </a:lnSpc>
              <a:spcBef>
                <a:spcPct val="0"/>
              </a:spcBef>
            </a:pPr>
            <a:r>
              <a:rPr lang="en-US" sz="3461">
                <a:solidFill>
                  <a:srgbClr val="FFFFFF"/>
                </a:solidFill>
                <a:latin typeface="Helvetica World"/>
                <a:ea typeface="Helvetica World"/>
                <a:cs typeface="Helvetica World"/>
                <a:sym typeface="Helvetica World"/>
              </a:rPr>
              <a:t>point and represents the moment</a:t>
            </a:r>
          </a:p>
          <a:p>
            <a:pPr algn="l">
              <a:lnSpc>
                <a:spcPts val="4846"/>
              </a:lnSpc>
              <a:spcBef>
                <a:spcPct val="0"/>
              </a:spcBef>
            </a:pPr>
            <a:r>
              <a:rPr lang="en-US" sz="3461">
                <a:solidFill>
                  <a:srgbClr val="FFFFFF"/>
                </a:solidFill>
                <a:latin typeface="Helvetica World"/>
                <a:ea typeface="Helvetica World"/>
                <a:cs typeface="Helvetica World"/>
                <a:sym typeface="Helvetica World"/>
              </a:rPr>
              <a:t> when the sweep line reaches that point. </a:t>
            </a:r>
          </a:p>
          <a:p>
            <a:pPr algn="l">
              <a:lnSpc>
                <a:spcPts val="4846"/>
              </a:lnSpc>
              <a:spcBef>
                <a:spcPct val="0"/>
              </a:spcBef>
            </a:pPr>
            <a:r>
              <a:rPr lang="en-US" sz="3461">
                <a:solidFill>
                  <a:srgbClr val="FFFFFF"/>
                </a:solidFill>
                <a:latin typeface="Helvetica World"/>
                <a:ea typeface="Helvetica World"/>
                <a:cs typeface="Helvetica World"/>
                <a:sym typeface="Helvetica World"/>
              </a:rPr>
              <a:t>When processed, a new arc is </a:t>
            </a:r>
          </a:p>
          <a:p>
            <a:pPr algn="l">
              <a:lnSpc>
                <a:spcPts val="4846"/>
              </a:lnSpc>
              <a:spcBef>
                <a:spcPct val="0"/>
              </a:spcBef>
            </a:pPr>
            <a:r>
              <a:rPr lang="en-US" sz="3461">
                <a:solidFill>
                  <a:srgbClr val="FFFFFF"/>
                </a:solidFill>
                <a:latin typeface="Helvetica World"/>
                <a:ea typeface="Helvetica World"/>
                <a:cs typeface="Helvetica World"/>
                <a:sym typeface="Helvetica World"/>
              </a:rPr>
              <a:t> inserted into the beach line </a:t>
            </a:r>
          </a:p>
          <a:p>
            <a:pPr algn="l">
              <a:lnSpc>
                <a:spcPts val="4846"/>
              </a:lnSpc>
              <a:spcBef>
                <a:spcPct val="0"/>
              </a:spcBef>
            </a:pPr>
            <a:r>
              <a:rPr lang="en-US" sz="3461">
                <a:solidFill>
                  <a:srgbClr val="FFFFFF"/>
                </a:solidFill>
                <a:latin typeface="Helvetica World"/>
                <a:ea typeface="Helvetica World"/>
                <a:cs typeface="Helvetica World"/>
                <a:sym typeface="Helvetica World"/>
              </a:rPr>
              <a:t>at the corresponding y-coordinate of the point.</a:t>
            </a:r>
          </a:p>
        </p:txBody>
      </p:sp>
      <p:sp>
        <p:nvSpPr>
          <p:cNvPr name="Freeform 7" id="7"/>
          <p:cNvSpPr/>
          <p:nvPr/>
        </p:nvSpPr>
        <p:spPr>
          <a:xfrm flipH="false" flipV="false" rot="-3117037">
            <a:off x="16099474" y="7952721"/>
            <a:ext cx="2112604" cy="1859092"/>
          </a:xfrm>
          <a:custGeom>
            <a:avLst/>
            <a:gdLst/>
            <a:ahLst/>
            <a:cxnLst/>
            <a:rect r="r" b="b" t="t" l="l"/>
            <a:pathLst>
              <a:path h="1859092" w="2112604">
                <a:moveTo>
                  <a:pt x="0" y="0"/>
                </a:moveTo>
                <a:lnTo>
                  <a:pt x="2112605" y="0"/>
                </a:lnTo>
                <a:lnTo>
                  <a:pt x="2112605" y="1859092"/>
                </a:lnTo>
                <a:lnTo>
                  <a:pt x="0" y="185909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Tree>
  </p:cSld>
  <p:clrMapOvr>
    <a:masterClrMapping/>
  </p:clrMapOvr>
</p:sld>
</file>

<file path=ppt/slides/slide64.xml><?xml version="1.0" encoding="utf-8"?>
<p:sld xmlns:p="http://schemas.openxmlformats.org/presentationml/2006/main" xmlns:a="http://schemas.openxmlformats.org/drawingml/2006/main" xmlns:r="http://schemas.openxmlformats.org/officeDocument/2006/relationships">
  <p:cSld>
    <p:bg>
      <p:bgPr>
        <a:solidFill>
          <a:srgbClr val="1E1E3F"/>
        </a:solidFill>
      </p:bgPr>
    </p:bg>
    <p:spTree>
      <p:nvGrpSpPr>
        <p:cNvPr id="1" name=""/>
        <p:cNvGrpSpPr/>
        <p:nvPr/>
      </p:nvGrpSpPr>
      <p:grpSpPr>
        <a:xfrm>
          <a:off x="0" y="0"/>
          <a:ext cx="0" cy="0"/>
          <a:chOff x="0" y="0"/>
          <a:chExt cx="0" cy="0"/>
        </a:xfrm>
      </p:grpSpPr>
      <p:grpSp>
        <p:nvGrpSpPr>
          <p:cNvPr name="Group 2" id="2"/>
          <p:cNvGrpSpPr/>
          <p:nvPr/>
        </p:nvGrpSpPr>
        <p:grpSpPr>
          <a:xfrm rot="0">
            <a:off x="666750" y="666750"/>
            <a:ext cx="16954500" cy="8953500"/>
            <a:chOff x="0" y="0"/>
            <a:chExt cx="4465383" cy="2358123"/>
          </a:xfrm>
        </p:grpSpPr>
        <p:sp>
          <p:nvSpPr>
            <p:cNvPr name="Freeform 3" id="3"/>
            <p:cNvSpPr/>
            <p:nvPr/>
          </p:nvSpPr>
          <p:spPr>
            <a:xfrm flipH="false" flipV="false" rot="0">
              <a:off x="0" y="0"/>
              <a:ext cx="4465383" cy="2358124"/>
            </a:xfrm>
            <a:custGeom>
              <a:avLst/>
              <a:gdLst/>
              <a:ahLst/>
              <a:cxnLst/>
              <a:rect r="r" b="b" t="t" l="l"/>
              <a:pathLst>
                <a:path h="2358124" w="4465383">
                  <a:moveTo>
                    <a:pt x="20548" y="0"/>
                  </a:moveTo>
                  <a:lnTo>
                    <a:pt x="4444835" y="0"/>
                  </a:lnTo>
                  <a:cubicBezTo>
                    <a:pt x="4456183" y="0"/>
                    <a:pt x="4465383" y="9200"/>
                    <a:pt x="4465383" y="20548"/>
                  </a:cubicBezTo>
                  <a:lnTo>
                    <a:pt x="4465383" y="2337575"/>
                  </a:lnTo>
                  <a:cubicBezTo>
                    <a:pt x="4465383" y="2348924"/>
                    <a:pt x="4456183" y="2358124"/>
                    <a:pt x="4444835" y="2358124"/>
                  </a:cubicBezTo>
                  <a:lnTo>
                    <a:pt x="20548" y="2358124"/>
                  </a:lnTo>
                  <a:cubicBezTo>
                    <a:pt x="9200" y="2358124"/>
                    <a:pt x="0" y="2348924"/>
                    <a:pt x="0" y="2337575"/>
                  </a:cubicBezTo>
                  <a:lnTo>
                    <a:pt x="0" y="20548"/>
                  </a:lnTo>
                  <a:cubicBezTo>
                    <a:pt x="0" y="9200"/>
                    <a:pt x="9200" y="0"/>
                    <a:pt x="20548" y="0"/>
                  </a:cubicBezTo>
                  <a:close/>
                </a:path>
              </a:pathLst>
            </a:custGeom>
            <a:solidFill>
              <a:srgbClr val="4F5AAF"/>
            </a:solidFill>
            <a:ln cap="rnd">
              <a:noFill/>
              <a:prstDash val="solid"/>
              <a:round/>
            </a:ln>
          </p:spPr>
        </p:sp>
        <p:sp>
          <p:nvSpPr>
            <p:cNvPr name="TextBox 4" id="4"/>
            <p:cNvSpPr txBox="true"/>
            <p:nvPr/>
          </p:nvSpPr>
          <p:spPr>
            <a:xfrm>
              <a:off x="0" y="-57150"/>
              <a:ext cx="4465383" cy="2415273"/>
            </a:xfrm>
            <a:prstGeom prst="rect">
              <a:avLst/>
            </a:prstGeom>
          </p:spPr>
          <p:txBody>
            <a:bodyPr anchor="ctr" rtlCol="false" tIns="50800" lIns="50800" bIns="50800" rIns="50800"/>
            <a:lstStyle/>
            <a:p>
              <a:pPr algn="ctr" marL="0" indent="0" lvl="0">
                <a:lnSpc>
                  <a:spcPts val="3359"/>
                </a:lnSpc>
                <a:spcBef>
                  <a:spcPct val="0"/>
                </a:spcBef>
              </a:pPr>
            </a:p>
          </p:txBody>
        </p:sp>
      </p:grpSp>
      <p:sp>
        <p:nvSpPr>
          <p:cNvPr name="TextBox 5" id="5"/>
          <p:cNvSpPr txBox="true"/>
          <p:nvPr/>
        </p:nvSpPr>
        <p:spPr>
          <a:xfrm rot="0">
            <a:off x="1028700" y="800100"/>
            <a:ext cx="11873657" cy="3373329"/>
          </a:xfrm>
          <a:prstGeom prst="rect">
            <a:avLst/>
          </a:prstGeom>
        </p:spPr>
        <p:txBody>
          <a:bodyPr anchor="t" rtlCol="false" tIns="0" lIns="0" bIns="0" rIns="0">
            <a:spAutoFit/>
          </a:bodyPr>
          <a:lstStyle/>
          <a:p>
            <a:pPr algn="l">
              <a:lnSpc>
                <a:spcPts val="4923"/>
              </a:lnSpc>
              <a:spcBef>
                <a:spcPct val="0"/>
              </a:spcBef>
            </a:pPr>
            <a:r>
              <a:rPr lang="en-US" sz="3516">
                <a:solidFill>
                  <a:srgbClr val="FFFFFF"/>
                </a:solidFill>
                <a:latin typeface="Helvetica World"/>
                <a:ea typeface="Helvetica World"/>
                <a:cs typeface="Helvetica World"/>
                <a:sym typeface="Helvetica World"/>
              </a:rPr>
              <a:t>Parameters</a:t>
            </a:r>
          </a:p>
          <a:p>
            <a:pPr algn="l">
              <a:lnSpc>
                <a:spcPts val="4363"/>
              </a:lnSpc>
              <a:spcBef>
                <a:spcPct val="0"/>
              </a:spcBef>
            </a:pPr>
            <a:r>
              <a:rPr lang="en-US" sz="3116">
                <a:solidFill>
                  <a:srgbClr val="FFFFFF"/>
                </a:solidFill>
                <a:latin typeface="Helvetica World"/>
                <a:ea typeface="Helvetica World"/>
                <a:cs typeface="Helvetica World"/>
                <a:sym typeface="Helvetica World"/>
              </a:rPr>
              <a:t> point : Point</a:t>
            </a:r>
          </a:p>
          <a:p>
            <a:pPr algn="l">
              <a:lnSpc>
                <a:spcPts val="4363"/>
              </a:lnSpc>
              <a:spcBef>
                <a:spcPct val="0"/>
              </a:spcBef>
            </a:pPr>
            <a:r>
              <a:rPr lang="en-US" sz="3116">
                <a:solidFill>
                  <a:srgbClr val="FFFFFF"/>
                </a:solidFill>
                <a:latin typeface="Helvetica World"/>
                <a:ea typeface="Helvetica World"/>
                <a:cs typeface="Helvetica World"/>
                <a:sym typeface="Helvetica World"/>
              </a:rPr>
              <a:t> The input point that triggers this site event.</a:t>
            </a:r>
          </a:p>
          <a:p>
            <a:pPr algn="l">
              <a:lnSpc>
                <a:spcPts val="4363"/>
              </a:lnSpc>
              <a:spcBef>
                <a:spcPct val="0"/>
              </a:spcBef>
            </a:pPr>
            <a:r>
              <a:rPr lang="en-US" sz="3116">
                <a:solidFill>
                  <a:srgbClr val="FFFFFF"/>
                </a:solidFill>
                <a:latin typeface="Helvetica World"/>
                <a:ea typeface="Helvetica World"/>
                <a:cs typeface="Helvetica World"/>
                <a:sym typeface="Helvetica World"/>
              </a:rPr>
              <a:t> The x-coordinate (Decimal) of the point.</a:t>
            </a:r>
          </a:p>
          <a:p>
            <a:pPr algn="l">
              <a:lnSpc>
                <a:spcPts val="4363"/>
              </a:lnSpc>
              <a:spcBef>
                <a:spcPct val="0"/>
              </a:spcBef>
            </a:pPr>
            <a:r>
              <a:rPr lang="en-US" sz="3116">
                <a:solidFill>
                  <a:srgbClr val="FFFFFF"/>
                </a:solidFill>
                <a:latin typeface="Helvetica World"/>
                <a:ea typeface="Helvetica World"/>
                <a:cs typeface="Helvetica World"/>
                <a:sym typeface="Helvetica World"/>
              </a:rPr>
              <a:t> This value is used as the secondary priority when ordering events in </a:t>
            </a:r>
          </a:p>
          <a:p>
            <a:pPr algn="l">
              <a:lnSpc>
                <a:spcPts val="4363"/>
              </a:lnSpc>
              <a:spcBef>
                <a:spcPct val="0"/>
              </a:spcBef>
            </a:pPr>
            <a:r>
              <a:rPr lang="en-US" sz="3116">
                <a:solidFill>
                  <a:srgbClr val="FFFFFF"/>
                </a:solidFill>
                <a:latin typeface="Helvetica World"/>
                <a:ea typeface="Helvetica World"/>
                <a:cs typeface="Helvetica World"/>
                <a:sym typeface="Helvetica World"/>
              </a:rPr>
              <a:t> the event queue</a:t>
            </a:r>
          </a:p>
        </p:txBody>
      </p:sp>
      <p:sp>
        <p:nvSpPr>
          <p:cNvPr name="TextBox 6" id="6"/>
          <p:cNvSpPr txBox="true"/>
          <p:nvPr/>
        </p:nvSpPr>
        <p:spPr>
          <a:xfrm rot="0">
            <a:off x="1028700" y="4556583"/>
            <a:ext cx="12429521" cy="4559935"/>
          </a:xfrm>
          <a:prstGeom prst="rect">
            <a:avLst/>
          </a:prstGeom>
        </p:spPr>
        <p:txBody>
          <a:bodyPr anchor="t" rtlCol="false" tIns="0" lIns="0" bIns="0" rIns="0">
            <a:spAutoFit/>
          </a:bodyPr>
          <a:lstStyle/>
          <a:p>
            <a:pPr algn="l">
              <a:lnSpc>
                <a:spcPts val="4759"/>
              </a:lnSpc>
              <a:spcBef>
                <a:spcPct val="0"/>
              </a:spcBef>
            </a:pPr>
            <a:r>
              <a:rPr lang="en-US" sz="3399">
                <a:solidFill>
                  <a:srgbClr val="FFFFFF"/>
                </a:solidFill>
                <a:latin typeface="Helvetica World"/>
                <a:ea typeface="Helvetica World"/>
                <a:cs typeface="Helvetica World"/>
                <a:sym typeface="Helvetica World"/>
              </a:rPr>
              <a:t>Returns</a:t>
            </a:r>
          </a:p>
          <a:p>
            <a:pPr algn="l">
              <a:lnSpc>
                <a:spcPts val="3919"/>
              </a:lnSpc>
              <a:spcBef>
                <a:spcPct val="0"/>
              </a:spcBef>
            </a:pPr>
            <a:r>
              <a:rPr lang="en-US" sz="2799">
                <a:solidFill>
                  <a:srgbClr val="FFFFFF"/>
                </a:solidFill>
                <a:latin typeface="Helvetica World"/>
                <a:ea typeface="Helvetica World"/>
                <a:cs typeface="Helvetica World"/>
                <a:sym typeface="Helvetica World"/>
              </a:rPr>
              <a:t> Decimal</a:t>
            </a:r>
          </a:p>
          <a:p>
            <a:pPr algn="l">
              <a:lnSpc>
                <a:spcPts val="3919"/>
              </a:lnSpc>
              <a:spcBef>
                <a:spcPct val="0"/>
              </a:spcBef>
            </a:pPr>
            <a:r>
              <a:rPr lang="en-US" sz="2799">
                <a:solidFill>
                  <a:srgbClr val="FFFFFF"/>
                </a:solidFill>
                <a:latin typeface="Helvetica World"/>
                <a:ea typeface="Helvetica World"/>
                <a:cs typeface="Helvetica World"/>
                <a:sym typeface="Helvetica World"/>
              </a:rPr>
              <a:t> The x-coordinate of the site associated with this event.</a:t>
            </a:r>
          </a:p>
          <a:p>
            <a:pPr algn="l">
              <a:lnSpc>
                <a:spcPts val="3919"/>
              </a:lnSpc>
              <a:spcBef>
                <a:spcPct val="0"/>
              </a:spcBef>
            </a:pPr>
            <a:r>
              <a:rPr lang="en-US" sz="2799">
                <a:solidFill>
                  <a:srgbClr val="FFFFFF"/>
                </a:solidFill>
                <a:latin typeface="Helvetica World"/>
                <a:ea typeface="Helvetica World"/>
                <a:cs typeface="Helvetica World"/>
                <a:sym typeface="Helvetica World"/>
              </a:rPr>
              <a:t> The y-coordinate (Decimal) of the point.</a:t>
            </a:r>
          </a:p>
          <a:p>
            <a:pPr algn="l">
              <a:lnSpc>
                <a:spcPts val="3919"/>
              </a:lnSpc>
              <a:spcBef>
                <a:spcPct val="0"/>
              </a:spcBef>
            </a:pPr>
            <a:r>
              <a:rPr lang="en-US" sz="2799">
                <a:solidFill>
                  <a:srgbClr val="FFFFFF"/>
                </a:solidFill>
                <a:latin typeface="Helvetica World"/>
                <a:ea typeface="Helvetica World"/>
                <a:cs typeface="Helvetica World"/>
                <a:sym typeface="Helvetica World"/>
              </a:rPr>
              <a:t> This value is used as the primary priority when ordering events in the </a:t>
            </a:r>
          </a:p>
          <a:p>
            <a:pPr algn="l">
              <a:lnSpc>
                <a:spcPts val="3919"/>
              </a:lnSpc>
              <a:spcBef>
                <a:spcPct val="0"/>
              </a:spcBef>
            </a:pPr>
            <a:r>
              <a:rPr lang="en-US" sz="2799">
                <a:solidFill>
                  <a:srgbClr val="FFFFFF"/>
                </a:solidFill>
                <a:latin typeface="Helvetica World"/>
                <a:ea typeface="Helvetica World"/>
                <a:cs typeface="Helvetica World"/>
                <a:sym typeface="Helvetica World"/>
              </a:rPr>
              <a:t> event queue (events with larger y-values are processed first).</a:t>
            </a:r>
          </a:p>
          <a:p>
            <a:pPr algn="l">
              <a:lnSpc>
                <a:spcPts val="3919"/>
              </a:lnSpc>
              <a:spcBef>
                <a:spcPct val="0"/>
              </a:spcBef>
            </a:pPr>
            <a:r>
              <a:rPr lang="en-US" sz="2799">
                <a:solidFill>
                  <a:srgbClr val="FFFFFF"/>
                </a:solidFill>
                <a:latin typeface="Helvetica World"/>
                <a:ea typeface="Helvetica World"/>
                <a:cs typeface="Helvetica World"/>
                <a:sym typeface="Helvetica World"/>
              </a:rPr>
              <a:t>Returns</a:t>
            </a:r>
          </a:p>
          <a:p>
            <a:pPr algn="l">
              <a:lnSpc>
                <a:spcPts val="3919"/>
              </a:lnSpc>
              <a:spcBef>
                <a:spcPct val="0"/>
              </a:spcBef>
            </a:pPr>
            <a:r>
              <a:rPr lang="en-US" sz="2799">
                <a:solidFill>
                  <a:srgbClr val="FFFFFF"/>
                </a:solidFill>
                <a:latin typeface="Helvetica World"/>
                <a:ea typeface="Helvetica World"/>
                <a:cs typeface="Helvetica World"/>
                <a:sym typeface="Helvetica World"/>
              </a:rPr>
              <a:t> Decimal</a:t>
            </a:r>
          </a:p>
          <a:p>
            <a:pPr algn="l">
              <a:lnSpc>
                <a:spcPts val="3919"/>
              </a:lnSpc>
              <a:spcBef>
                <a:spcPct val="0"/>
              </a:spcBef>
            </a:pPr>
            <a:r>
              <a:rPr lang="en-US" sz="2799">
                <a:solidFill>
                  <a:srgbClr val="FFFFFF"/>
                </a:solidFill>
                <a:latin typeface="Helvetica World"/>
                <a:ea typeface="Helvetica World"/>
                <a:cs typeface="Helvetica World"/>
                <a:sym typeface="Helvetica World"/>
              </a:rPr>
              <a:t> The y-coordinate of the site associated with this event.</a:t>
            </a:r>
          </a:p>
        </p:txBody>
      </p:sp>
      <p:sp>
        <p:nvSpPr>
          <p:cNvPr name="Freeform 7" id="7"/>
          <p:cNvSpPr/>
          <p:nvPr/>
        </p:nvSpPr>
        <p:spPr>
          <a:xfrm flipH="false" flipV="false" rot="-3117037">
            <a:off x="16099474" y="7952721"/>
            <a:ext cx="2112604" cy="1859092"/>
          </a:xfrm>
          <a:custGeom>
            <a:avLst/>
            <a:gdLst/>
            <a:ahLst/>
            <a:cxnLst/>
            <a:rect r="r" b="b" t="t" l="l"/>
            <a:pathLst>
              <a:path h="1859092" w="2112604">
                <a:moveTo>
                  <a:pt x="0" y="0"/>
                </a:moveTo>
                <a:lnTo>
                  <a:pt x="2112605" y="0"/>
                </a:lnTo>
                <a:lnTo>
                  <a:pt x="2112605" y="1859092"/>
                </a:lnTo>
                <a:lnTo>
                  <a:pt x="0" y="185909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Tree>
  </p:cSld>
  <p:clrMapOvr>
    <a:masterClrMapping/>
  </p:clrMapOvr>
</p:sld>
</file>

<file path=ppt/slides/slide65.xml><?xml version="1.0" encoding="utf-8"?>
<p:sld xmlns:p="http://schemas.openxmlformats.org/presentationml/2006/main" xmlns:a="http://schemas.openxmlformats.org/drawingml/2006/main" xmlns:r="http://schemas.openxmlformats.org/officeDocument/2006/relationships">
  <p:cSld>
    <p:bg>
      <p:bgPr>
        <a:solidFill>
          <a:srgbClr val="1E1E3F"/>
        </a:solidFill>
      </p:bgPr>
    </p:bg>
    <p:spTree>
      <p:nvGrpSpPr>
        <p:cNvPr id="1" name=""/>
        <p:cNvGrpSpPr/>
        <p:nvPr/>
      </p:nvGrpSpPr>
      <p:grpSpPr>
        <a:xfrm>
          <a:off x="0" y="0"/>
          <a:ext cx="0" cy="0"/>
          <a:chOff x="0" y="0"/>
          <a:chExt cx="0" cy="0"/>
        </a:xfrm>
      </p:grpSpPr>
      <p:grpSp>
        <p:nvGrpSpPr>
          <p:cNvPr name="Group 2" id="2"/>
          <p:cNvGrpSpPr/>
          <p:nvPr/>
        </p:nvGrpSpPr>
        <p:grpSpPr>
          <a:xfrm rot="0">
            <a:off x="402976" y="666750"/>
            <a:ext cx="17449077" cy="9217274"/>
            <a:chOff x="0" y="0"/>
            <a:chExt cx="4595642" cy="2427595"/>
          </a:xfrm>
        </p:grpSpPr>
        <p:sp>
          <p:nvSpPr>
            <p:cNvPr name="Freeform 3" id="3"/>
            <p:cNvSpPr/>
            <p:nvPr/>
          </p:nvSpPr>
          <p:spPr>
            <a:xfrm flipH="false" flipV="false" rot="0">
              <a:off x="0" y="0"/>
              <a:ext cx="4595642" cy="2427595"/>
            </a:xfrm>
            <a:custGeom>
              <a:avLst/>
              <a:gdLst/>
              <a:ahLst/>
              <a:cxnLst/>
              <a:rect r="r" b="b" t="t" l="l"/>
              <a:pathLst>
                <a:path h="2427595" w="4595642">
                  <a:moveTo>
                    <a:pt x="19966" y="0"/>
                  </a:moveTo>
                  <a:lnTo>
                    <a:pt x="4575676" y="0"/>
                  </a:lnTo>
                  <a:cubicBezTo>
                    <a:pt x="4586703" y="0"/>
                    <a:pt x="4595642" y="8939"/>
                    <a:pt x="4595642" y="19966"/>
                  </a:cubicBezTo>
                  <a:lnTo>
                    <a:pt x="4595642" y="2407629"/>
                  </a:lnTo>
                  <a:cubicBezTo>
                    <a:pt x="4595642" y="2418656"/>
                    <a:pt x="4586703" y="2427595"/>
                    <a:pt x="4575676" y="2427595"/>
                  </a:cubicBezTo>
                  <a:lnTo>
                    <a:pt x="19966" y="2427595"/>
                  </a:lnTo>
                  <a:cubicBezTo>
                    <a:pt x="8939" y="2427595"/>
                    <a:pt x="0" y="2418656"/>
                    <a:pt x="0" y="2407629"/>
                  </a:cubicBezTo>
                  <a:lnTo>
                    <a:pt x="0" y="19966"/>
                  </a:lnTo>
                  <a:cubicBezTo>
                    <a:pt x="0" y="8939"/>
                    <a:pt x="8939" y="0"/>
                    <a:pt x="19966" y="0"/>
                  </a:cubicBezTo>
                  <a:close/>
                </a:path>
              </a:pathLst>
            </a:custGeom>
            <a:solidFill>
              <a:srgbClr val="4F5AAF"/>
            </a:solidFill>
            <a:ln cap="rnd">
              <a:noFill/>
              <a:prstDash val="solid"/>
              <a:round/>
            </a:ln>
          </p:spPr>
        </p:sp>
        <p:sp>
          <p:nvSpPr>
            <p:cNvPr name="TextBox 4" id="4"/>
            <p:cNvSpPr txBox="true"/>
            <p:nvPr/>
          </p:nvSpPr>
          <p:spPr>
            <a:xfrm>
              <a:off x="0" y="-57150"/>
              <a:ext cx="4595642" cy="2484745"/>
            </a:xfrm>
            <a:prstGeom prst="rect">
              <a:avLst/>
            </a:prstGeom>
          </p:spPr>
          <p:txBody>
            <a:bodyPr anchor="ctr" rtlCol="false" tIns="50800" lIns="50800" bIns="50800" rIns="50800"/>
            <a:lstStyle/>
            <a:p>
              <a:pPr algn="ctr">
                <a:lnSpc>
                  <a:spcPts val="3359"/>
                </a:lnSpc>
              </a:pPr>
            </a:p>
            <a:p>
              <a:pPr algn="ctr" marL="0" indent="0" lvl="0">
                <a:lnSpc>
                  <a:spcPts val="3359"/>
                </a:lnSpc>
                <a:spcBef>
                  <a:spcPct val="0"/>
                </a:spcBef>
              </a:pPr>
            </a:p>
          </p:txBody>
        </p:sp>
      </p:grpSp>
      <p:sp>
        <p:nvSpPr>
          <p:cNvPr name="TextBox 5" id="5"/>
          <p:cNvSpPr txBox="true"/>
          <p:nvPr/>
        </p:nvSpPr>
        <p:spPr>
          <a:xfrm rot="0">
            <a:off x="402976" y="2167719"/>
            <a:ext cx="12553494" cy="6613061"/>
          </a:xfrm>
          <a:prstGeom prst="rect">
            <a:avLst/>
          </a:prstGeom>
        </p:spPr>
        <p:txBody>
          <a:bodyPr anchor="t" rtlCol="false" tIns="0" lIns="0" bIns="0" rIns="0">
            <a:spAutoFit/>
          </a:bodyPr>
          <a:lstStyle/>
          <a:p>
            <a:pPr algn="l">
              <a:lnSpc>
                <a:spcPts val="4088"/>
              </a:lnSpc>
              <a:spcBef>
                <a:spcPct val="0"/>
              </a:spcBef>
            </a:pPr>
            <a:r>
              <a:rPr lang="en-US" sz="2920">
                <a:solidFill>
                  <a:srgbClr val="FFFFFF"/>
                </a:solidFill>
                <a:latin typeface="Helvetica World"/>
                <a:ea typeface="Helvetica World"/>
                <a:cs typeface="Helvetica World"/>
                <a:sym typeface="Helvetica World"/>
              </a:rPr>
              <a:t> Parameters</a:t>
            </a:r>
          </a:p>
          <a:p>
            <a:pPr algn="l">
              <a:lnSpc>
                <a:spcPts val="4088"/>
              </a:lnSpc>
              <a:spcBef>
                <a:spcPct val="0"/>
              </a:spcBef>
            </a:pPr>
            <a:r>
              <a:rPr lang="en-US" sz="2920">
                <a:solidFill>
                  <a:srgbClr val="FFFFFF"/>
                </a:solidFill>
                <a:latin typeface="Helvetica World"/>
                <a:ea typeface="Helvetica World"/>
                <a:cs typeface="Helvetica World"/>
                <a:sym typeface="Helvetica World"/>
              </a:rPr>
              <a:t> ----------</a:t>
            </a:r>
          </a:p>
          <a:p>
            <a:pPr algn="l">
              <a:lnSpc>
                <a:spcPts val="4088"/>
              </a:lnSpc>
              <a:spcBef>
                <a:spcPct val="0"/>
              </a:spcBef>
            </a:pPr>
            <a:r>
              <a:rPr lang="en-US" sz="2920">
                <a:solidFill>
                  <a:srgbClr val="FFFFFF"/>
                </a:solidFill>
                <a:latin typeface="Helvetica World"/>
                <a:ea typeface="Helvetica World"/>
                <a:cs typeface="Helvetica World"/>
                <a:sym typeface="Helvetica World"/>
              </a:rPr>
              <a:t> center: Coordinate</a:t>
            </a:r>
          </a:p>
          <a:p>
            <a:pPr algn="l">
              <a:lnSpc>
                <a:spcPts val="4088"/>
              </a:lnSpc>
              <a:spcBef>
                <a:spcPct val="0"/>
              </a:spcBef>
            </a:pPr>
            <a:r>
              <a:rPr lang="en-US" sz="2920">
                <a:solidFill>
                  <a:srgbClr val="FFFFFF"/>
                </a:solidFill>
                <a:latin typeface="Helvetica World"/>
                <a:ea typeface="Helvetica World"/>
                <a:cs typeface="Helvetica World"/>
                <a:sym typeface="Helvetica World"/>
              </a:rPr>
              <a:t> The center coordinate of the circle </a:t>
            </a:r>
          </a:p>
          <a:p>
            <a:pPr algn="l">
              <a:lnSpc>
                <a:spcPts val="4088"/>
              </a:lnSpc>
              <a:spcBef>
                <a:spcPct val="0"/>
              </a:spcBef>
            </a:pPr>
            <a:r>
              <a:rPr lang="en-US" sz="2920">
                <a:solidFill>
                  <a:srgbClr val="FFFFFF"/>
                </a:solidFill>
                <a:latin typeface="Helvetica World"/>
                <a:ea typeface="Helvetica World"/>
                <a:cs typeface="Helvetica World"/>
                <a:sym typeface="Helvetica World"/>
              </a:rPr>
              <a:t>(where the new vertex will appear)</a:t>
            </a:r>
          </a:p>
          <a:p>
            <a:pPr algn="l">
              <a:lnSpc>
                <a:spcPts val="4088"/>
              </a:lnSpc>
              <a:spcBef>
                <a:spcPct val="0"/>
              </a:spcBef>
            </a:pPr>
            <a:r>
              <a:rPr lang="en-US" sz="2920">
                <a:solidFill>
                  <a:srgbClr val="FFFFFF"/>
                </a:solidFill>
                <a:latin typeface="Helvetica World"/>
                <a:ea typeface="Helvetica World"/>
                <a:cs typeface="Helvetica World"/>
                <a:sym typeface="Helvetica World"/>
              </a:rPr>
              <a:t> radius: Decimal</a:t>
            </a:r>
          </a:p>
          <a:p>
            <a:pPr algn="l">
              <a:lnSpc>
                <a:spcPts val="4088"/>
              </a:lnSpc>
              <a:spcBef>
                <a:spcPct val="0"/>
              </a:spcBef>
            </a:pPr>
            <a:r>
              <a:rPr lang="en-US" sz="2920">
                <a:solidFill>
                  <a:srgbClr val="FFFFFF"/>
                </a:solidFill>
                <a:latin typeface="Helvetica World"/>
                <a:ea typeface="Helvetica World"/>
                <a:cs typeface="Helvetica World"/>
                <a:sym typeface="Helvetica World"/>
              </a:rPr>
              <a:t> The radius of the circle</a:t>
            </a:r>
          </a:p>
          <a:p>
            <a:pPr algn="l">
              <a:lnSpc>
                <a:spcPts val="4088"/>
              </a:lnSpc>
              <a:spcBef>
                <a:spcPct val="0"/>
              </a:spcBef>
            </a:pPr>
            <a:r>
              <a:rPr lang="en-US" sz="2920">
                <a:solidFill>
                  <a:srgbClr val="FFFFFF"/>
                </a:solidFill>
                <a:latin typeface="Helvetica World"/>
                <a:ea typeface="Helvetica World"/>
                <a:cs typeface="Helvetica World"/>
                <a:sym typeface="Helvetica World"/>
              </a:rPr>
              <a:t> arc_node: LeafNode</a:t>
            </a:r>
          </a:p>
          <a:p>
            <a:pPr algn="l">
              <a:lnSpc>
                <a:spcPts val="4088"/>
              </a:lnSpc>
              <a:spcBef>
                <a:spcPct val="0"/>
              </a:spcBef>
            </a:pPr>
            <a:r>
              <a:rPr lang="en-US" sz="2920">
                <a:solidFill>
                  <a:srgbClr val="FFFFFF"/>
                </a:solidFill>
                <a:latin typeface="Helvetica World"/>
                <a:ea typeface="Helvetica World"/>
                <a:cs typeface="Helvetica World"/>
                <a:sym typeface="Helvetica World"/>
              </a:rPr>
              <a:t> Pointer to the node in the beach line tree that holds the arc that will disappear</a:t>
            </a:r>
          </a:p>
          <a:p>
            <a:pPr algn="l">
              <a:lnSpc>
                <a:spcPts val="4088"/>
              </a:lnSpc>
              <a:spcBef>
                <a:spcPct val="0"/>
              </a:spcBef>
            </a:pPr>
            <a:r>
              <a:rPr lang="en-US" sz="2920">
                <a:solidFill>
                  <a:srgbClr val="FFFFFF"/>
                </a:solidFill>
                <a:latin typeface="Helvetica World"/>
                <a:ea typeface="Helvetica World"/>
                <a:cs typeface="Helvetica World"/>
                <a:sym typeface="Helvetica World"/>
              </a:rPr>
              <a:t> point_triple: (Point, Point, Point)</a:t>
            </a:r>
          </a:p>
          <a:p>
            <a:pPr algn="l">
              <a:lnSpc>
                <a:spcPts val="4088"/>
              </a:lnSpc>
              <a:spcBef>
                <a:spcPct val="0"/>
              </a:spcBef>
            </a:pPr>
            <a:r>
              <a:rPr lang="en-US" sz="2920">
                <a:solidFill>
                  <a:srgbClr val="FFFFFF"/>
                </a:solidFill>
                <a:latin typeface="Helvetica World"/>
                <a:ea typeface="Helvetica World"/>
                <a:cs typeface="Helvetica World"/>
                <a:sym typeface="Helvetica World"/>
              </a:rPr>
              <a:t> The triple of points that caused the event</a:t>
            </a:r>
          </a:p>
          <a:p>
            <a:pPr algn="l">
              <a:lnSpc>
                <a:spcPts val="4088"/>
              </a:lnSpc>
              <a:spcBef>
                <a:spcPct val="0"/>
              </a:spcBef>
            </a:pPr>
            <a:r>
              <a:rPr lang="en-US" sz="2920">
                <a:solidFill>
                  <a:srgbClr val="FFFFFF"/>
                </a:solidFill>
                <a:latin typeface="Helvetica World"/>
                <a:ea typeface="Helvetica World"/>
                <a:cs typeface="Helvetica World"/>
                <a:sym typeface="Helvetica World"/>
              </a:rPr>
              <a:t> arc_triple: (Arc, Arc, Arc)</a:t>
            </a:r>
          </a:p>
          <a:p>
            <a:pPr algn="l">
              <a:lnSpc>
                <a:spcPts val="4088"/>
              </a:lnSpc>
              <a:spcBef>
                <a:spcPct val="0"/>
              </a:spcBef>
            </a:pPr>
            <a:r>
              <a:rPr lang="en-US" sz="2920">
                <a:solidFill>
                  <a:srgbClr val="FFFFFF"/>
                </a:solidFill>
                <a:latin typeface="Helvetica World"/>
                <a:ea typeface="Helvetica World"/>
                <a:cs typeface="Helvetica World"/>
                <a:sym typeface="Helvetica World"/>
              </a:rPr>
              <a:t> The triple of arcs related to the points</a:t>
            </a:r>
          </a:p>
        </p:txBody>
      </p:sp>
      <p:sp>
        <p:nvSpPr>
          <p:cNvPr name="Freeform 6" id="6"/>
          <p:cNvSpPr/>
          <p:nvPr/>
        </p:nvSpPr>
        <p:spPr>
          <a:xfrm flipH="false" flipV="false" rot="0">
            <a:off x="6979864" y="1992378"/>
            <a:ext cx="10503897" cy="3899572"/>
          </a:xfrm>
          <a:custGeom>
            <a:avLst/>
            <a:gdLst/>
            <a:ahLst/>
            <a:cxnLst/>
            <a:rect r="r" b="b" t="t" l="l"/>
            <a:pathLst>
              <a:path h="3899572" w="10503897">
                <a:moveTo>
                  <a:pt x="0" y="0"/>
                </a:moveTo>
                <a:lnTo>
                  <a:pt x="10503896" y="0"/>
                </a:lnTo>
                <a:lnTo>
                  <a:pt x="10503896" y="3899571"/>
                </a:lnTo>
                <a:lnTo>
                  <a:pt x="0" y="3899571"/>
                </a:lnTo>
                <a:lnTo>
                  <a:pt x="0" y="0"/>
                </a:lnTo>
                <a:close/>
              </a:path>
            </a:pathLst>
          </a:custGeom>
          <a:blipFill>
            <a:blip r:embed="rId2"/>
            <a:stretch>
              <a:fillRect l="0" t="0" r="0" b="0"/>
            </a:stretch>
          </a:blipFill>
        </p:spPr>
      </p:sp>
      <p:sp>
        <p:nvSpPr>
          <p:cNvPr name="TextBox 7" id="7"/>
          <p:cNvSpPr txBox="true"/>
          <p:nvPr/>
        </p:nvSpPr>
        <p:spPr>
          <a:xfrm rot="0">
            <a:off x="-304800" y="713422"/>
            <a:ext cx="16954500" cy="613411"/>
          </a:xfrm>
          <a:prstGeom prst="rect">
            <a:avLst/>
          </a:prstGeom>
        </p:spPr>
        <p:txBody>
          <a:bodyPr anchor="t" rtlCol="false" tIns="0" lIns="0" bIns="0" rIns="0">
            <a:spAutoFit/>
          </a:bodyPr>
          <a:lstStyle/>
          <a:p>
            <a:pPr algn="ctr">
              <a:lnSpc>
                <a:spcPts val="5039"/>
              </a:lnSpc>
              <a:spcBef>
                <a:spcPct val="0"/>
              </a:spcBef>
            </a:pPr>
            <a:r>
              <a:rPr lang="en-US" sz="3599">
                <a:solidFill>
                  <a:srgbClr val="FFFFFF"/>
                </a:solidFill>
                <a:latin typeface="Playfair Display SC"/>
                <a:ea typeface="Playfair Display SC"/>
                <a:cs typeface="Playfair Display SC"/>
                <a:sym typeface="Playfair Display SC"/>
              </a:rPr>
              <a:t>Circle_event.py</a:t>
            </a:r>
          </a:p>
        </p:txBody>
      </p:sp>
      <p:sp>
        <p:nvSpPr>
          <p:cNvPr name="TextBox 8" id="8"/>
          <p:cNvSpPr txBox="true"/>
          <p:nvPr/>
        </p:nvSpPr>
        <p:spPr>
          <a:xfrm rot="0">
            <a:off x="-6615370" y="1210628"/>
            <a:ext cx="16954500" cy="563881"/>
          </a:xfrm>
          <a:prstGeom prst="rect">
            <a:avLst/>
          </a:prstGeom>
        </p:spPr>
        <p:txBody>
          <a:bodyPr anchor="t" rtlCol="false" tIns="0" lIns="0" bIns="0" rIns="0">
            <a:spAutoFit/>
          </a:bodyPr>
          <a:lstStyle/>
          <a:p>
            <a:pPr algn="ctr">
              <a:lnSpc>
                <a:spcPts val="4619"/>
              </a:lnSpc>
              <a:spcBef>
                <a:spcPct val="0"/>
              </a:spcBef>
            </a:pPr>
            <a:r>
              <a:rPr lang="en-US" sz="3299">
                <a:solidFill>
                  <a:srgbClr val="FFFFFF"/>
                </a:solidFill>
                <a:latin typeface="Helvetica World"/>
                <a:ea typeface="Helvetica World"/>
                <a:cs typeface="Helvetica World"/>
                <a:sym typeface="Helvetica World"/>
              </a:rPr>
              <a:t> A circle event.</a:t>
            </a:r>
          </a:p>
        </p:txBody>
      </p:sp>
      <p:sp>
        <p:nvSpPr>
          <p:cNvPr name="TextBox 9" id="9"/>
          <p:cNvSpPr txBox="true"/>
          <p:nvPr/>
        </p:nvSpPr>
        <p:spPr>
          <a:xfrm rot="0">
            <a:off x="-304800" y="8723630"/>
            <a:ext cx="15305911" cy="1012190"/>
          </a:xfrm>
          <a:prstGeom prst="rect">
            <a:avLst/>
          </a:prstGeom>
        </p:spPr>
        <p:txBody>
          <a:bodyPr anchor="t" rtlCol="false" tIns="0" lIns="0" bIns="0" rIns="0">
            <a:spAutoFit/>
          </a:bodyPr>
          <a:lstStyle/>
          <a:p>
            <a:pPr algn="ctr">
              <a:lnSpc>
                <a:spcPts val="4059"/>
              </a:lnSpc>
              <a:spcBef>
                <a:spcPct val="0"/>
              </a:spcBef>
            </a:pPr>
            <a:r>
              <a:rPr lang="en-US" sz="2899">
                <a:solidFill>
                  <a:srgbClr val="FFFFFF"/>
                </a:solidFill>
                <a:latin typeface="Helvetica World"/>
                <a:ea typeface="Helvetica World"/>
                <a:cs typeface="Helvetica World"/>
                <a:sym typeface="Helvetica World"/>
              </a:rPr>
              <a:t> The x-coordinate (in Decimal format) of the center of the circle, which functions as the secondary priority of this event.</a:t>
            </a:r>
          </a:p>
        </p:txBody>
      </p:sp>
      <p:sp>
        <p:nvSpPr>
          <p:cNvPr name="Freeform 10" id="10"/>
          <p:cNvSpPr/>
          <p:nvPr/>
        </p:nvSpPr>
        <p:spPr>
          <a:xfrm flipH="false" flipV="false" rot="-3117037">
            <a:off x="16099474" y="7952721"/>
            <a:ext cx="2112604" cy="1859092"/>
          </a:xfrm>
          <a:custGeom>
            <a:avLst/>
            <a:gdLst/>
            <a:ahLst/>
            <a:cxnLst/>
            <a:rect r="r" b="b" t="t" l="l"/>
            <a:pathLst>
              <a:path h="1859092" w="2112604">
                <a:moveTo>
                  <a:pt x="0" y="0"/>
                </a:moveTo>
                <a:lnTo>
                  <a:pt x="2112605" y="0"/>
                </a:lnTo>
                <a:lnTo>
                  <a:pt x="2112605" y="1859092"/>
                </a:lnTo>
                <a:lnTo>
                  <a:pt x="0" y="185909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Tree>
  </p:cSld>
  <p:clrMapOvr>
    <a:masterClrMapping/>
  </p:clrMapOvr>
</p:sld>
</file>

<file path=ppt/slides/slide66.xml><?xml version="1.0" encoding="utf-8"?>
<p:sld xmlns:p="http://schemas.openxmlformats.org/presentationml/2006/main" xmlns:a="http://schemas.openxmlformats.org/drawingml/2006/main" xmlns:r="http://schemas.openxmlformats.org/officeDocument/2006/relationships">
  <p:cSld>
    <p:bg>
      <p:bgPr>
        <a:solidFill>
          <a:srgbClr val="1E1E3F"/>
        </a:solidFill>
      </p:bgPr>
    </p:bg>
    <p:spTree>
      <p:nvGrpSpPr>
        <p:cNvPr id="1" name=""/>
        <p:cNvGrpSpPr/>
        <p:nvPr/>
      </p:nvGrpSpPr>
      <p:grpSpPr>
        <a:xfrm>
          <a:off x="0" y="0"/>
          <a:ext cx="0" cy="0"/>
          <a:chOff x="0" y="0"/>
          <a:chExt cx="0" cy="0"/>
        </a:xfrm>
      </p:grpSpPr>
      <p:grpSp>
        <p:nvGrpSpPr>
          <p:cNvPr name="Group 2" id="2"/>
          <p:cNvGrpSpPr/>
          <p:nvPr/>
        </p:nvGrpSpPr>
        <p:grpSpPr>
          <a:xfrm rot="0">
            <a:off x="666750" y="666750"/>
            <a:ext cx="16954500" cy="8953500"/>
            <a:chOff x="0" y="0"/>
            <a:chExt cx="4465383" cy="2358123"/>
          </a:xfrm>
        </p:grpSpPr>
        <p:sp>
          <p:nvSpPr>
            <p:cNvPr name="Freeform 3" id="3"/>
            <p:cNvSpPr/>
            <p:nvPr/>
          </p:nvSpPr>
          <p:spPr>
            <a:xfrm flipH="false" flipV="false" rot="0">
              <a:off x="0" y="0"/>
              <a:ext cx="4465383" cy="2358124"/>
            </a:xfrm>
            <a:custGeom>
              <a:avLst/>
              <a:gdLst/>
              <a:ahLst/>
              <a:cxnLst/>
              <a:rect r="r" b="b" t="t" l="l"/>
              <a:pathLst>
                <a:path h="2358124" w="4465383">
                  <a:moveTo>
                    <a:pt x="20548" y="0"/>
                  </a:moveTo>
                  <a:lnTo>
                    <a:pt x="4444835" y="0"/>
                  </a:lnTo>
                  <a:cubicBezTo>
                    <a:pt x="4456183" y="0"/>
                    <a:pt x="4465383" y="9200"/>
                    <a:pt x="4465383" y="20548"/>
                  </a:cubicBezTo>
                  <a:lnTo>
                    <a:pt x="4465383" y="2337575"/>
                  </a:lnTo>
                  <a:cubicBezTo>
                    <a:pt x="4465383" y="2348924"/>
                    <a:pt x="4456183" y="2358124"/>
                    <a:pt x="4444835" y="2358124"/>
                  </a:cubicBezTo>
                  <a:lnTo>
                    <a:pt x="20548" y="2358124"/>
                  </a:lnTo>
                  <a:cubicBezTo>
                    <a:pt x="9200" y="2358124"/>
                    <a:pt x="0" y="2348924"/>
                    <a:pt x="0" y="2337575"/>
                  </a:cubicBezTo>
                  <a:lnTo>
                    <a:pt x="0" y="20548"/>
                  </a:lnTo>
                  <a:cubicBezTo>
                    <a:pt x="0" y="9200"/>
                    <a:pt x="9200" y="0"/>
                    <a:pt x="20548" y="0"/>
                  </a:cubicBezTo>
                  <a:close/>
                </a:path>
              </a:pathLst>
            </a:custGeom>
            <a:solidFill>
              <a:srgbClr val="4F5AAF"/>
            </a:solidFill>
            <a:ln cap="rnd">
              <a:noFill/>
              <a:prstDash val="solid"/>
              <a:round/>
            </a:ln>
          </p:spPr>
        </p:sp>
        <p:sp>
          <p:nvSpPr>
            <p:cNvPr name="TextBox 4" id="4"/>
            <p:cNvSpPr txBox="true"/>
            <p:nvPr/>
          </p:nvSpPr>
          <p:spPr>
            <a:xfrm>
              <a:off x="0" y="-57150"/>
              <a:ext cx="4465383" cy="2415273"/>
            </a:xfrm>
            <a:prstGeom prst="rect">
              <a:avLst/>
            </a:prstGeom>
          </p:spPr>
          <p:txBody>
            <a:bodyPr anchor="ctr" rtlCol="false" tIns="50800" lIns="50800" bIns="50800" rIns="50800"/>
            <a:lstStyle/>
            <a:p>
              <a:pPr algn="ctr" marL="0" indent="0" lvl="0">
                <a:lnSpc>
                  <a:spcPts val="3359"/>
                </a:lnSpc>
                <a:spcBef>
                  <a:spcPct val="0"/>
                </a:spcBef>
              </a:pPr>
            </a:p>
          </p:txBody>
        </p:sp>
      </p:grpSp>
      <p:sp>
        <p:nvSpPr>
          <p:cNvPr name="TextBox 5" id="5"/>
          <p:cNvSpPr txBox="true"/>
          <p:nvPr/>
        </p:nvSpPr>
        <p:spPr>
          <a:xfrm rot="0">
            <a:off x="1227270" y="2209161"/>
            <a:ext cx="13725436" cy="4850224"/>
          </a:xfrm>
          <a:prstGeom prst="rect">
            <a:avLst/>
          </a:prstGeom>
        </p:spPr>
        <p:txBody>
          <a:bodyPr anchor="t" rtlCol="false" tIns="0" lIns="0" bIns="0" rIns="0">
            <a:spAutoFit/>
          </a:bodyPr>
          <a:lstStyle/>
          <a:p>
            <a:pPr algn="l">
              <a:lnSpc>
                <a:spcPts val="5443"/>
              </a:lnSpc>
              <a:spcBef>
                <a:spcPct val="0"/>
              </a:spcBef>
            </a:pPr>
            <a:r>
              <a:rPr lang="en-US" sz="3888">
                <a:solidFill>
                  <a:srgbClr val="FFFFFF"/>
                </a:solidFill>
                <a:latin typeface="Helvetica World"/>
                <a:ea typeface="Helvetica World"/>
                <a:cs typeface="Helvetica World"/>
                <a:sym typeface="Helvetica World"/>
              </a:rPr>
              <a:t> Returns</a:t>
            </a:r>
          </a:p>
          <a:p>
            <a:pPr algn="l">
              <a:lnSpc>
                <a:spcPts val="5443"/>
              </a:lnSpc>
              <a:spcBef>
                <a:spcPct val="0"/>
              </a:spcBef>
            </a:pPr>
            <a:r>
              <a:rPr lang="en-US" sz="3888">
                <a:solidFill>
                  <a:srgbClr val="FFFFFF"/>
                </a:solidFill>
                <a:latin typeface="Helvetica World"/>
                <a:ea typeface="Helvetica World"/>
                <a:cs typeface="Helvetica World"/>
                <a:sym typeface="Helvetica World"/>
              </a:rPr>
              <a:t> x: Decimal</a:t>
            </a:r>
          </a:p>
          <a:p>
            <a:pPr algn="l">
              <a:lnSpc>
                <a:spcPts val="5443"/>
              </a:lnSpc>
              <a:spcBef>
                <a:spcPct val="0"/>
              </a:spcBef>
            </a:pPr>
            <a:r>
              <a:rPr lang="en-US" sz="3888">
                <a:solidFill>
                  <a:srgbClr val="FFFFFF"/>
                </a:solidFill>
                <a:latin typeface="Helvetica World"/>
                <a:ea typeface="Helvetica World"/>
                <a:cs typeface="Helvetica World"/>
                <a:sym typeface="Helvetica World"/>
              </a:rPr>
              <a:t> The y-coordinate (in Decimal format) of the bottom of the circle,</a:t>
            </a:r>
          </a:p>
          <a:p>
            <a:pPr algn="l">
              <a:lnSpc>
                <a:spcPts val="5443"/>
              </a:lnSpc>
              <a:spcBef>
                <a:spcPct val="0"/>
              </a:spcBef>
            </a:pPr>
            <a:r>
              <a:rPr lang="en-US" sz="3888">
                <a:solidFill>
                  <a:srgbClr val="FFFFFF"/>
                </a:solidFill>
                <a:latin typeface="Helvetica World"/>
                <a:ea typeface="Helvetica World"/>
                <a:cs typeface="Helvetica World"/>
                <a:sym typeface="Helvetica World"/>
              </a:rPr>
              <a:t> which functions as the primary priority of this event.</a:t>
            </a:r>
          </a:p>
          <a:p>
            <a:pPr algn="l">
              <a:lnSpc>
                <a:spcPts val="5443"/>
              </a:lnSpc>
              <a:spcBef>
                <a:spcPct val="0"/>
              </a:spcBef>
            </a:pPr>
            <a:r>
              <a:rPr lang="en-US" sz="3888">
                <a:solidFill>
                  <a:srgbClr val="FFFFFF"/>
                </a:solidFill>
                <a:latin typeface="Helvetica World"/>
                <a:ea typeface="Helvetica World"/>
                <a:cs typeface="Helvetica World"/>
                <a:sym typeface="Helvetica World"/>
              </a:rPr>
              <a:t> </a:t>
            </a:r>
          </a:p>
          <a:p>
            <a:pPr algn="l">
              <a:lnSpc>
                <a:spcPts val="5931"/>
              </a:lnSpc>
              <a:spcBef>
                <a:spcPct val="0"/>
              </a:spcBef>
            </a:pPr>
            <a:r>
              <a:rPr lang="en-US" sz="4236">
                <a:solidFill>
                  <a:srgbClr val="FFFFFF"/>
                </a:solidFill>
                <a:latin typeface="Helvetica World"/>
                <a:ea typeface="Helvetica World"/>
                <a:cs typeface="Helvetica World"/>
                <a:sym typeface="Helvetica World"/>
              </a:rPr>
              <a:t> Returns</a:t>
            </a:r>
          </a:p>
          <a:p>
            <a:pPr algn="l">
              <a:lnSpc>
                <a:spcPts val="5443"/>
              </a:lnSpc>
              <a:spcBef>
                <a:spcPct val="0"/>
              </a:spcBef>
            </a:pPr>
            <a:r>
              <a:rPr lang="en-US" sz="3888">
                <a:solidFill>
                  <a:srgbClr val="FFFFFF"/>
                </a:solidFill>
                <a:latin typeface="Helvetica World"/>
                <a:ea typeface="Helvetica World"/>
                <a:cs typeface="Helvetica World"/>
                <a:sym typeface="Helvetica World"/>
              </a:rPr>
              <a:t> y: Decimal</a:t>
            </a:r>
          </a:p>
        </p:txBody>
      </p:sp>
      <p:sp>
        <p:nvSpPr>
          <p:cNvPr name="Freeform 6" id="6"/>
          <p:cNvSpPr/>
          <p:nvPr/>
        </p:nvSpPr>
        <p:spPr>
          <a:xfrm flipH="false" flipV="false" rot="-3117037">
            <a:off x="16099474" y="7952721"/>
            <a:ext cx="2112604" cy="1859092"/>
          </a:xfrm>
          <a:custGeom>
            <a:avLst/>
            <a:gdLst/>
            <a:ahLst/>
            <a:cxnLst/>
            <a:rect r="r" b="b" t="t" l="l"/>
            <a:pathLst>
              <a:path h="1859092" w="2112604">
                <a:moveTo>
                  <a:pt x="0" y="0"/>
                </a:moveTo>
                <a:lnTo>
                  <a:pt x="2112605" y="0"/>
                </a:lnTo>
                <a:lnTo>
                  <a:pt x="2112605" y="1859092"/>
                </a:lnTo>
                <a:lnTo>
                  <a:pt x="0" y="185909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Tree>
  </p:cSld>
  <p:clrMapOvr>
    <a:masterClrMapping/>
  </p:clrMapOvr>
</p:sld>
</file>

<file path=ppt/slides/slide67.xml><?xml version="1.0" encoding="utf-8"?>
<p:sld xmlns:p="http://schemas.openxmlformats.org/presentationml/2006/main" xmlns:a="http://schemas.openxmlformats.org/drawingml/2006/main" xmlns:r="http://schemas.openxmlformats.org/officeDocument/2006/relationships">
  <p:cSld>
    <p:bg>
      <p:bgPr>
        <a:solidFill>
          <a:srgbClr val="1E1E3F"/>
        </a:solidFill>
      </p:bgPr>
    </p:bg>
    <p:spTree>
      <p:nvGrpSpPr>
        <p:cNvPr id="1" name=""/>
        <p:cNvGrpSpPr/>
        <p:nvPr/>
      </p:nvGrpSpPr>
      <p:grpSpPr>
        <a:xfrm>
          <a:off x="0" y="0"/>
          <a:ext cx="0" cy="0"/>
          <a:chOff x="0" y="0"/>
          <a:chExt cx="0" cy="0"/>
        </a:xfrm>
      </p:grpSpPr>
      <p:grpSp>
        <p:nvGrpSpPr>
          <p:cNvPr name="Group 2" id="2"/>
          <p:cNvGrpSpPr/>
          <p:nvPr/>
        </p:nvGrpSpPr>
        <p:grpSpPr>
          <a:xfrm rot="0">
            <a:off x="666750" y="666750"/>
            <a:ext cx="16954500" cy="8953500"/>
            <a:chOff x="0" y="0"/>
            <a:chExt cx="4465383" cy="2358123"/>
          </a:xfrm>
        </p:grpSpPr>
        <p:sp>
          <p:nvSpPr>
            <p:cNvPr name="Freeform 3" id="3"/>
            <p:cNvSpPr/>
            <p:nvPr/>
          </p:nvSpPr>
          <p:spPr>
            <a:xfrm flipH="false" flipV="false" rot="0">
              <a:off x="0" y="0"/>
              <a:ext cx="4465383" cy="2358124"/>
            </a:xfrm>
            <a:custGeom>
              <a:avLst/>
              <a:gdLst/>
              <a:ahLst/>
              <a:cxnLst/>
              <a:rect r="r" b="b" t="t" l="l"/>
              <a:pathLst>
                <a:path h="2358124" w="4465383">
                  <a:moveTo>
                    <a:pt x="20548" y="0"/>
                  </a:moveTo>
                  <a:lnTo>
                    <a:pt x="4444835" y="0"/>
                  </a:lnTo>
                  <a:cubicBezTo>
                    <a:pt x="4456183" y="0"/>
                    <a:pt x="4465383" y="9200"/>
                    <a:pt x="4465383" y="20548"/>
                  </a:cubicBezTo>
                  <a:lnTo>
                    <a:pt x="4465383" y="2337575"/>
                  </a:lnTo>
                  <a:cubicBezTo>
                    <a:pt x="4465383" y="2348924"/>
                    <a:pt x="4456183" y="2358124"/>
                    <a:pt x="4444835" y="2358124"/>
                  </a:cubicBezTo>
                  <a:lnTo>
                    <a:pt x="20548" y="2358124"/>
                  </a:lnTo>
                  <a:cubicBezTo>
                    <a:pt x="9200" y="2358124"/>
                    <a:pt x="0" y="2348924"/>
                    <a:pt x="0" y="2337575"/>
                  </a:cubicBezTo>
                  <a:lnTo>
                    <a:pt x="0" y="20548"/>
                  </a:lnTo>
                  <a:cubicBezTo>
                    <a:pt x="0" y="9200"/>
                    <a:pt x="9200" y="0"/>
                    <a:pt x="20548" y="0"/>
                  </a:cubicBezTo>
                  <a:close/>
                </a:path>
              </a:pathLst>
            </a:custGeom>
            <a:solidFill>
              <a:srgbClr val="4F5AAF"/>
            </a:solidFill>
            <a:ln cap="rnd">
              <a:noFill/>
              <a:prstDash val="solid"/>
              <a:round/>
            </a:ln>
          </p:spPr>
        </p:sp>
        <p:sp>
          <p:nvSpPr>
            <p:cNvPr name="TextBox 4" id="4"/>
            <p:cNvSpPr txBox="true"/>
            <p:nvPr/>
          </p:nvSpPr>
          <p:spPr>
            <a:xfrm>
              <a:off x="0" y="-57150"/>
              <a:ext cx="4465383" cy="2415273"/>
            </a:xfrm>
            <a:prstGeom prst="rect">
              <a:avLst/>
            </a:prstGeom>
          </p:spPr>
          <p:txBody>
            <a:bodyPr anchor="ctr" rtlCol="false" tIns="50800" lIns="50800" bIns="50800" rIns="50800"/>
            <a:lstStyle/>
            <a:p>
              <a:pPr algn="ctr" marL="0" indent="0" lvl="0">
                <a:lnSpc>
                  <a:spcPts val="3359"/>
                </a:lnSpc>
                <a:spcBef>
                  <a:spcPct val="0"/>
                </a:spcBef>
              </a:pPr>
            </a:p>
          </p:txBody>
        </p:sp>
      </p:grpSp>
      <p:sp>
        <p:nvSpPr>
          <p:cNvPr name="Freeform 5" id="5"/>
          <p:cNvSpPr/>
          <p:nvPr/>
        </p:nvSpPr>
        <p:spPr>
          <a:xfrm flipH="false" flipV="false" rot="0">
            <a:off x="5958041" y="1028700"/>
            <a:ext cx="11301259" cy="5325718"/>
          </a:xfrm>
          <a:custGeom>
            <a:avLst/>
            <a:gdLst/>
            <a:ahLst/>
            <a:cxnLst/>
            <a:rect r="r" b="b" t="t" l="l"/>
            <a:pathLst>
              <a:path h="5325718" w="11301259">
                <a:moveTo>
                  <a:pt x="0" y="0"/>
                </a:moveTo>
                <a:lnTo>
                  <a:pt x="11301259" y="0"/>
                </a:lnTo>
                <a:lnTo>
                  <a:pt x="11301259" y="5325718"/>
                </a:lnTo>
                <a:lnTo>
                  <a:pt x="0" y="5325718"/>
                </a:lnTo>
                <a:lnTo>
                  <a:pt x="0" y="0"/>
                </a:lnTo>
                <a:close/>
              </a:path>
            </a:pathLst>
          </a:custGeom>
          <a:blipFill>
            <a:blip r:embed="rId2"/>
            <a:stretch>
              <a:fillRect l="0" t="0" r="0" b="0"/>
            </a:stretch>
          </a:blipFill>
        </p:spPr>
      </p:sp>
      <p:sp>
        <p:nvSpPr>
          <p:cNvPr name="TextBox 6" id="6"/>
          <p:cNvSpPr txBox="true"/>
          <p:nvPr/>
        </p:nvSpPr>
        <p:spPr>
          <a:xfrm rot="0">
            <a:off x="1028700" y="4387376"/>
            <a:ext cx="12850985" cy="4617309"/>
          </a:xfrm>
          <a:prstGeom prst="rect">
            <a:avLst/>
          </a:prstGeom>
        </p:spPr>
        <p:txBody>
          <a:bodyPr anchor="t" rtlCol="false" tIns="0" lIns="0" bIns="0" rIns="0">
            <a:spAutoFit/>
          </a:bodyPr>
          <a:lstStyle/>
          <a:p>
            <a:pPr algn="l">
              <a:lnSpc>
                <a:spcPts val="5237"/>
              </a:lnSpc>
              <a:spcBef>
                <a:spcPct val="0"/>
              </a:spcBef>
            </a:pPr>
            <a:r>
              <a:rPr lang="en-US" sz="3741">
                <a:solidFill>
                  <a:srgbClr val="FFFFFF"/>
                </a:solidFill>
                <a:latin typeface="Helvetica World"/>
                <a:ea typeface="Helvetica World"/>
                <a:cs typeface="Helvetica World"/>
                <a:sym typeface="Helvetica World"/>
              </a:rPr>
              <a:t>Mark this circle </a:t>
            </a:r>
          </a:p>
          <a:p>
            <a:pPr algn="l">
              <a:lnSpc>
                <a:spcPts val="5237"/>
              </a:lnSpc>
              <a:spcBef>
                <a:spcPct val="0"/>
              </a:spcBef>
            </a:pPr>
            <a:r>
              <a:rPr lang="en-US" sz="3741">
                <a:solidFill>
                  <a:srgbClr val="FFFFFF"/>
                </a:solidFill>
                <a:latin typeface="Helvetica World"/>
                <a:ea typeface="Helvetica World"/>
                <a:cs typeface="Helvetica World"/>
                <a:sym typeface="Helvetica World"/>
              </a:rPr>
              <a:t>event as a false alarm.</a:t>
            </a:r>
          </a:p>
          <a:p>
            <a:pPr algn="l">
              <a:lnSpc>
                <a:spcPts val="5237"/>
              </a:lnSpc>
              <a:spcBef>
                <a:spcPct val="0"/>
              </a:spcBef>
            </a:pPr>
            <a:r>
              <a:rPr lang="en-US" sz="3741">
                <a:solidFill>
                  <a:srgbClr val="FFFFFF"/>
                </a:solidFill>
                <a:latin typeface="Helvetica World"/>
                <a:ea typeface="Helvetica World"/>
                <a:cs typeface="Helvetica World"/>
                <a:sym typeface="Helvetica World"/>
              </a:rPr>
              <a:t> </a:t>
            </a:r>
          </a:p>
          <a:p>
            <a:pPr algn="l">
              <a:lnSpc>
                <a:spcPts val="5237"/>
              </a:lnSpc>
              <a:spcBef>
                <a:spcPct val="0"/>
              </a:spcBef>
            </a:pPr>
            <a:r>
              <a:rPr lang="en-US" sz="3741">
                <a:solidFill>
                  <a:srgbClr val="FFFFFF"/>
                </a:solidFill>
                <a:latin typeface="Helvetica World"/>
                <a:ea typeface="Helvetica World"/>
                <a:cs typeface="Helvetica World"/>
                <a:sym typeface="Helvetica World"/>
              </a:rPr>
              <a:t> Returns</a:t>
            </a:r>
          </a:p>
          <a:p>
            <a:pPr algn="l">
              <a:lnSpc>
                <a:spcPts val="5237"/>
              </a:lnSpc>
              <a:spcBef>
                <a:spcPct val="0"/>
              </a:spcBef>
            </a:pPr>
            <a:r>
              <a:rPr lang="en-US" sz="3741">
                <a:solidFill>
                  <a:srgbClr val="FFFFFF"/>
                </a:solidFill>
                <a:latin typeface="Helvetica World"/>
                <a:ea typeface="Helvetica World"/>
                <a:cs typeface="Helvetica World"/>
                <a:sym typeface="Helvetica World"/>
              </a:rPr>
              <a:t> self: CircleEvent</a:t>
            </a:r>
          </a:p>
          <a:p>
            <a:pPr algn="l">
              <a:lnSpc>
                <a:spcPts val="5237"/>
              </a:lnSpc>
              <a:spcBef>
                <a:spcPct val="0"/>
              </a:spcBef>
            </a:pPr>
            <a:r>
              <a:rPr lang="en-US" sz="3741">
                <a:solidFill>
                  <a:srgbClr val="FFFFFF"/>
                </a:solidFill>
                <a:latin typeface="Helvetica World"/>
                <a:ea typeface="Helvetica World"/>
                <a:cs typeface="Helvetica World"/>
                <a:sym typeface="Helvetica World"/>
              </a:rPr>
              <a:t> Checks if the breakpoints converge, </a:t>
            </a:r>
          </a:p>
          <a:p>
            <a:pPr algn="l">
              <a:lnSpc>
                <a:spcPts val="5517"/>
              </a:lnSpc>
              <a:spcBef>
                <a:spcPct val="0"/>
              </a:spcBef>
            </a:pPr>
            <a:r>
              <a:rPr lang="en-US" sz="3941">
                <a:solidFill>
                  <a:srgbClr val="FFFFFF"/>
                </a:solidFill>
                <a:latin typeface="Helvetica World"/>
                <a:ea typeface="Helvetica World"/>
                <a:cs typeface="Helvetica World"/>
                <a:sym typeface="Helvetica World"/>
              </a:rPr>
              <a:t>and inserts circle event if required</a:t>
            </a:r>
          </a:p>
        </p:txBody>
      </p:sp>
      <p:sp>
        <p:nvSpPr>
          <p:cNvPr name="Freeform 7" id="7"/>
          <p:cNvSpPr/>
          <p:nvPr/>
        </p:nvSpPr>
        <p:spPr>
          <a:xfrm flipH="false" flipV="false" rot="-3117037">
            <a:off x="16099474" y="7952721"/>
            <a:ext cx="2112604" cy="1859092"/>
          </a:xfrm>
          <a:custGeom>
            <a:avLst/>
            <a:gdLst/>
            <a:ahLst/>
            <a:cxnLst/>
            <a:rect r="r" b="b" t="t" l="l"/>
            <a:pathLst>
              <a:path h="1859092" w="2112604">
                <a:moveTo>
                  <a:pt x="0" y="0"/>
                </a:moveTo>
                <a:lnTo>
                  <a:pt x="2112605" y="0"/>
                </a:lnTo>
                <a:lnTo>
                  <a:pt x="2112605" y="1859092"/>
                </a:lnTo>
                <a:lnTo>
                  <a:pt x="0" y="185909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Tree>
  </p:cSld>
  <p:clrMapOvr>
    <a:masterClrMapping/>
  </p:clrMapOvr>
</p:sld>
</file>

<file path=ppt/slides/slide68.xml><?xml version="1.0" encoding="utf-8"?>
<p:sld xmlns:p="http://schemas.openxmlformats.org/presentationml/2006/main" xmlns:a="http://schemas.openxmlformats.org/drawingml/2006/main" xmlns:r="http://schemas.openxmlformats.org/officeDocument/2006/relationships">
  <p:cSld>
    <p:bg>
      <p:bgPr>
        <a:solidFill>
          <a:srgbClr val="1E1E3F"/>
        </a:solidFill>
      </p:bgPr>
    </p:bg>
    <p:spTree>
      <p:nvGrpSpPr>
        <p:cNvPr id="1" name=""/>
        <p:cNvGrpSpPr/>
        <p:nvPr/>
      </p:nvGrpSpPr>
      <p:grpSpPr>
        <a:xfrm>
          <a:off x="0" y="0"/>
          <a:ext cx="0" cy="0"/>
          <a:chOff x="0" y="0"/>
          <a:chExt cx="0" cy="0"/>
        </a:xfrm>
      </p:grpSpPr>
      <p:grpSp>
        <p:nvGrpSpPr>
          <p:cNvPr name="Group 2" id="2"/>
          <p:cNvGrpSpPr/>
          <p:nvPr/>
        </p:nvGrpSpPr>
        <p:grpSpPr>
          <a:xfrm rot="0">
            <a:off x="666750" y="666750"/>
            <a:ext cx="16954500" cy="8953500"/>
            <a:chOff x="0" y="0"/>
            <a:chExt cx="4465383" cy="2358123"/>
          </a:xfrm>
        </p:grpSpPr>
        <p:sp>
          <p:nvSpPr>
            <p:cNvPr name="Freeform 3" id="3"/>
            <p:cNvSpPr/>
            <p:nvPr/>
          </p:nvSpPr>
          <p:spPr>
            <a:xfrm flipH="false" flipV="false" rot="0">
              <a:off x="0" y="0"/>
              <a:ext cx="4465383" cy="2358124"/>
            </a:xfrm>
            <a:custGeom>
              <a:avLst/>
              <a:gdLst/>
              <a:ahLst/>
              <a:cxnLst/>
              <a:rect r="r" b="b" t="t" l="l"/>
              <a:pathLst>
                <a:path h="2358124" w="4465383">
                  <a:moveTo>
                    <a:pt x="20548" y="0"/>
                  </a:moveTo>
                  <a:lnTo>
                    <a:pt x="4444835" y="0"/>
                  </a:lnTo>
                  <a:cubicBezTo>
                    <a:pt x="4456183" y="0"/>
                    <a:pt x="4465383" y="9200"/>
                    <a:pt x="4465383" y="20548"/>
                  </a:cubicBezTo>
                  <a:lnTo>
                    <a:pt x="4465383" y="2337575"/>
                  </a:lnTo>
                  <a:cubicBezTo>
                    <a:pt x="4465383" y="2348924"/>
                    <a:pt x="4456183" y="2358124"/>
                    <a:pt x="4444835" y="2358124"/>
                  </a:cubicBezTo>
                  <a:lnTo>
                    <a:pt x="20548" y="2358124"/>
                  </a:lnTo>
                  <a:cubicBezTo>
                    <a:pt x="9200" y="2358124"/>
                    <a:pt x="0" y="2348924"/>
                    <a:pt x="0" y="2337575"/>
                  </a:cubicBezTo>
                  <a:lnTo>
                    <a:pt x="0" y="20548"/>
                  </a:lnTo>
                  <a:cubicBezTo>
                    <a:pt x="0" y="9200"/>
                    <a:pt x="9200" y="0"/>
                    <a:pt x="20548" y="0"/>
                  </a:cubicBezTo>
                  <a:close/>
                </a:path>
              </a:pathLst>
            </a:custGeom>
            <a:solidFill>
              <a:srgbClr val="4F5AAF"/>
            </a:solidFill>
            <a:ln cap="rnd">
              <a:noFill/>
              <a:prstDash val="solid"/>
              <a:round/>
            </a:ln>
          </p:spPr>
        </p:sp>
        <p:sp>
          <p:nvSpPr>
            <p:cNvPr name="TextBox 4" id="4"/>
            <p:cNvSpPr txBox="true"/>
            <p:nvPr/>
          </p:nvSpPr>
          <p:spPr>
            <a:xfrm>
              <a:off x="0" y="-57150"/>
              <a:ext cx="4465383" cy="2415273"/>
            </a:xfrm>
            <a:prstGeom prst="rect">
              <a:avLst/>
            </a:prstGeom>
          </p:spPr>
          <p:txBody>
            <a:bodyPr anchor="ctr" rtlCol="false" tIns="50800" lIns="50800" bIns="50800" rIns="50800"/>
            <a:lstStyle/>
            <a:p>
              <a:pPr algn="ctr" marL="0" indent="0" lvl="0">
                <a:lnSpc>
                  <a:spcPts val="3359"/>
                </a:lnSpc>
                <a:spcBef>
                  <a:spcPct val="0"/>
                </a:spcBef>
              </a:pPr>
            </a:p>
          </p:txBody>
        </p:sp>
      </p:grpSp>
      <p:sp>
        <p:nvSpPr>
          <p:cNvPr name="TextBox 5" id="5"/>
          <p:cNvSpPr txBox="true"/>
          <p:nvPr/>
        </p:nvSpPr>
        <p:spPr>
          <a:xfrm rot="0">
            <a:off x="1028700" y="1522545"/>
            <a:ext cx="7224712" cy="2967355"/>
          </a:xfrm>
          <a:prstGeom prst="rect">
            <a:avLst/>
          </a:prstGeom>
        </p:spPr>
        <p:txBody>
          <a:bodyPr anchor="t" rtlCol="false" tIns="0" lIns="0" bIns="0" rIns="0">
            <a:spAutoFit/>
          </a:bodyPr>
          <a:lstStyle/>
          <a:p>
            <a:pPr algn="l">
              <a:lnSpc>
                <a:spcPts val="3919"/>
              </a:lnSpc>
              <a:spcBef>
                <a:spcPct val="0"/>
              </a:spcBef>
            </a:pPr>
            <a:r>
              <a:rPr lang="en-US" sz="2799">
                <a:solidFill>
                  <a:srgbClr val="FFFFFF"/>
                </a:solidFill>
                <a:latin typeface="Helvetica World"/>
                <a:ea typeface="Helvetica World"/>
                <a:cs typeface="Helvetica World"/>
                <a:sym typeface="Helvetica World"/>
              </a:rPr>
              <a:t> Parameters</a:t>
            </a:r>
          </a:p>
          <a:p>
            <a:pPr algn="l">
              <a:lnSpc>
                <a:spcPts val="3919"/>
              </a:lnSpc>
              <a:spcBef>
                <a:spcPct val="0"/>
              </a:spcBef>
            </a:pPr>
            <a:r>
              <a:rPr lang="en-US" sz="2799">
                <a:solidFill>
                  <a:srgbClr val="FFFFFF"/>
                </a:solidFill>
                <a:latin typeface="Helvetica World"/>
                <a:ea typeface="Helvetica World"/>
                <a:cs typeface="Helvetica World"/>
                <a:sym typeface="Helvetica World"/>
              </a:rPr>
              <a:t> ----------</a:t>
            </a:r>
          </a:p>
          <a:p>
            <a:pPr algn="l">
              <a:lnSpc>
                <a:spcPts val="3919"/>
              </a:lnSpc>
              <a:spcBef>
                <a:spcPct val="0"/>
              </a:spcBef>
            </a:pPr>
            <a:r>
              <a:rPr lang="en-US" sz="2799">
                <a:solidFill>
                  <a:srgbClr val="FFFFFF"/>
                </a:solidFill>
                <a:latin typeface="Helvetica World"/>
                <a:ea typeface="Helvetica World"/>
                <a:cs typeface="Helvetica World"/>
                <a:sym typeface="Helvetica World"/>
              </a:rPr>
              <a:t> left_node: LeafNode</a:t>
            </a:r>
          </a:p>
          <a:p>
            <a:pPr algn="l">
              <a:lnSpc>
                <a:spcPts val="3919"/>
              </a:lnSpc>
              <a:spcBef>
                <a:spcPct val="0"/>
              </a:spcBef>
            </a:pPr>
            <a:r>
              <a:rPr lang="en-US" sz="2799">
                <a:solidFill>
                  <a:srgbClr val="FFFFFF"/>
                </a:solidFill>
                <a:latin typeface="Helvetica World"/>
                <a:ea typeface="Helvetica World"/>
                <a:cs typeface="Helvetica World"/>
                <a:sym typeface="Helvetica World"/>
              </a:rPr>
              <a:t> The node that represents the arc on the left</a:t>
            </a:r>
          </a:p>
          <a:p>
            <a:pPr algn="l">
              <a:lnSpc>
                <a:spcPts val="3919"/>
              </a:lnSpc>
              <a:spcBef>
                <a:spcPct val="0"/>
              </a:spcBef>
            </a:pPr>
            <a:r>
              <a:rPr lang="en-US" sz="2799">
                <a:solidFill>
                  <a:srgbClr val="FFFFFF"/>
                </a:solidFill>
                <a:latin typeface="Helvetica World"/>
                <a:ea typeface="Helvetica World"/>
                <a:cs typeface="Helvetica World"/>
                <a:sym typeface="Helvetica World"/>
              </a:rPr>
              <a:t> middle_node: LeafNode</a:t>
            </a:r>
          </a:p>
          <a:p>
            <a:pPr algn="l">
              <a:lnSpc>
                <a:spcPts val="3919"/>
              </a:lnSpc>
              <a:spcBef>
                <a:spcPct val="0"/>
              </a:spcBef>
            </a:pPr>
            <a:r>
              <a:rPr lang="en-US" sz="2799">
                <a:solidFill>
                  <a:srgbClr val="FFFFFF"/>
                </a:solidFill>
                <a:latin typeface="Helvetica World"/>
                <a:ea typeface="Helvetica World"/>
                <a:cs typeface="Helvetica World"/>
                <a:sym typeface="Helvetica World"/>
              </a:rPr>
              <a:t> The node that represents the arc in the middle</a:t>
            </a:r>
          </a:p>
        </p:txBody>
      </p:sp>
      <p:sp>
        <p:nvSpPr>
          <p:cNvPr name="TextBox 6" id="6"/>
          <p:cNvSpPr txBox="true"/>
          <p:nvPr/>
        </p:nvSpPr>
        <p:spPr>
          <a:xfrm rot="0">
            <a:off x="1028700" y="4695190"/>
            <a:ext cx="9055596" cy="4105910"/>
          </a:xfrm>
          <a:prstGeom prst="rect">
            <a:avLst/>
          </a:prstGeom>
        </p:spPr>
        <p:txBody>
          <a:bodyPr anchor="t" rtlCol="false" tIns="0" lIns="0" bIns="0" rIns="0">
            <a:spAutoFit/>
          </a:bodyPr>
          <a:lstStyle/>
          <a:p>
            <a:pPr algn="l">
              <a:lnSpc>
                <a:spcPts val="3639"/>
              </a:lnSpc>
              <a:spcBef>
                <a:spcPct val="0"/>
              </a:spcBef>
            </a:pPr>
            <a:r>
              <a:rPr lang="en-US" sz="2599">
                <a:solidFill>
                  <a:srgbClr val="FFFFFF"/>
                </a:solidFill>
                <a:latin typeface="Helvetica World"/>
                <a:ea typeface="Helvetica World"/>
                <a:cs typeface="Helvetica World"/>
                <a:sym typeface="Helvetica World"/>
              </a:rPr>
              <a:t> right_node: LeafNode</a:t>
            </a:r>
          </a:p>
          <a:p>
            <a:pPr algn="l">
              <a:lnSpc>
                <a:spcPts val="3639"/>
              </a:lnSpc>
              <a:spcBef>
                <a:spcPct val="0"/>
              </a:spcBef>
            </a:pPr>
            <a:r>
              <a:rPr lang="en-US" sz="2599">
                <a:solidFill>
                  <a:srgbClr val="FFFFFF"/>
                </a:solidFill>
                <a:latin typeface="Helvetica World"/>
                <a:ea typeface="Helvetica World"/>
                <a:cs typeface="Helvetica World"/>
                <a:sym typeface="Helvetica World"/>
              </a:rPr>
              <a:t> The node that represents the arc on the right</a:t>
            </a:r>
          </a:p>
          <a:p>
            <a:pPr algn="l">
              <a:lnSpc>
                <a:spcPts val="3639"/>
              </a:lnSpc>
              <a:spcBef>
                <a:spcPct val="0"/>
              </a:spcBef>
            </a:pPr>
            <a:r>
              <a:rPr lang="en-US" sz="2599">
                <a:solidFill>
                  <a:srgbClr val="FFFFFF"/>
                </a:solidFill>
                <a:latin typeface="Helvetica World"/>
                <a:ea typeface="Helvetica World"/>
                <a:cs typeface="Helvetica World"/>
                <a:sym typeface="Helvetica World"/>
              </a:rPr>
              <a:t> sweep_line: Decimal</a:t>
            </a:r>
          </a:p>
          <a:p>
            <a:pPr algn="l">
              <a:lnSpc>
                <a:spcPts val="3639"/>
              </a:lnSpc>
              <a:spcBef>
                <a:spcPct val="0"/>
              </a:spcBef>
            </a:pPr>
            <a:r>
              <a:rPr lang="en-US" sz="2599">
                <a:solidFill>
                  <a:srgbClr val="FFFFFF"/>
                </a:solidFill>
                <a:latin typeface="Helvetica World"/>
                <a:ea typeface="Helvetica World"/>
                <a:cs typeface="Helvetica World"/>
                <a:sym typeface="Helvetica World"/>
              </a:rPr>
              <a:t> The y-coordinate of the sweep line</a:t>
            </a:r>
          </a:p>
          <a:p>
            <a:pPr algn="l">
              <a:lnSpc>
                <a:spcPts val="3639"/>
              </a:lnSpc>
              <a:spcBef>
                <a:spcPct val="0"/>
              </a:spcBef>
            </a:pPr>
            <a:r>
              <a:rPr lang="en-US" sz="2599">
                <a:solidFill>
                  <a:srgbClr val="FFFFFF"/>
                </a:solidFill>
                <a:latin typeface="Helvetica World"/>
                <a:ea typeface="Helvetica World"/>
                <a:cs typeface="Helvetica World"/>
                <a:sym typeface="Helvetica World"/>
              </a:rPr>
              <a:t> </a:t>
            </a:r>
          </a:p>
          <a:p>
            <a:pPr algn="l">
              <a:lnSpc>
                <a:spcPts val="3639"/>
              </a:lnSpc>
              <a:spcBef>
                <a:spcPct val="0"/>
              </a:spcBef>
            </a:pPr>
            <a:r>
              <a:rPr lang="en-US" sz="2599">
                <a:solidFill>
                  <a:srgbClr val="FFFFFF"/>
                </a:solidFill>
                <a:latin typeface="Helvetica World"/>
                <a:ea typeface="Helvetica World"/>
                <a:cs typeface="Helvetica World"/>
                <a:sym typeface="Helvetica World"/>
              </a:rPr>
              <a:t> Returns</a:t>
            </a:r>
          </a:p>
          <a:p>
            <a:pPr algn="l">
              <a:lnSpc>
                <a:spcPts val="3639"/>
              </a:lnSpc>
              <a:spcBef>
                <a:spcPct val="0"/>
              </a:spcBef>
            </a:pPr>
            <a:r>
              <a:rPr lang="en-US" sz="2599">
                <a:solidFill>
                  <a:srgbClr val="FFFFFF"/>
                </a:solidFill>
                <a:latin typeface="Helvetica World"/>
                <a:ea typeface="Helvetica World"/>
                <a:cs typeface="Helvetica World"/>
                <a:sym typeface="Helvetica World"/>
              </a:rPr>
              <a:t> -------</a:t>
            </a:r>
          </a:p>
          <a:p>
            <a:pPr algn="l">
              <a:lnSpc>
                <a:spcPts val="3639"/>
              </a:lnSpc>
              <a:spcBef>
                <a:spcPct val="0"/>
              </a:spcBef>
            </a:pPr>
            <a:r>
              <a:rPr lang="en-US" sz="2599">
                <a:solidFill>
                  <a:srgbClr val="FFFFFF"/>
                </a:solidFill>
                <a:latin typeface="Helvetica World"/>
                <a:ea typeface="Helvetica World"/>
                <a:cs typeface="Helvetica World"/>
                <a:sym typeface="Helvetica World"/>
              </a:rPr>
              <a:t> circleEvent: CircleEvent or None</a:t>
            </a:r>
          </a:p>
          <a:p>
            <a:pPr algn="l">
              <a:lnSpc>
                <a:spcPts val="3639"/>
              </a:lnSpc>
              <a:spcBef>
                <a:spcPct val="0"/>
              </a:spcBef>
            </a:pPr>
            <a:r>
              <a:rPr lang="en-US" sz="2599">
                <a:solidFill>
                  <a:srgbClr val="FFFFFF"/>
                </a:solidFill>
                <a:latin typeface="Helvetica World"/>
                <a:ea typeface="Helvetica World"/>
                <a:cs typeface="Helvetica World"/>
                <a:sym typeface="Helvetica World"/>
              </a:rPr>
              <a:t> The circle event or None if no circle event needs to be inserted</a:t>
            </a:r>
          </a:p>
        </p:txBody>
      </p:sp>
      <p:sp>
        <p:nvSpPr>
          <p:cNvPr name="Freeform 7" id="7"/>
          <p:cNvSpPr/>
          <p:nvPr/>
        </p:nvSpPr>
        <p:spPr>
          <a:xfrm flipH="false" flipV="false" rot="-3117037">
            <a:off x="16099474" y="7952721"/>
            <a:ext cx="2112604" cy="1859092"/>
          </a:xfrm>
          <a:custGeom>
            <a:avLst/>
            <a:gdLst/>
            <a:ahLst/>
            <a:cxnLst/>
            <a:rect r="r" b="b" t="t" l="l"/>
            <a:pathLst>
              <a:path h="1859092" w="2112604">
                <a:moveTo>
                  <a:pt x="0" y="0"/>
                </a:moveTo>
                <a:lnTo>
                  <a:pt x="2112605" y="0"/>
                </a:lnTo>
                <a:lnTo>
                  <a:pt x="2112605" y="1859092"/>
                </a:lnTo>
                <a:lnTo>
                  <a:pt x="0" y="185909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Tree>
  </p:cSld>
  <p:clrMapOvr>
    <a:masterClrMapping/>
  </p:clrMapOvr>
</p:sld>
</file>

<file path=ppt/slides/slide69.xml><?xml version="1.0" encoding="utf-8"?>
<p:sld xmlns:p="http://schemas.openxmlformats.org/presentationml/2006/main" xmlns:a="http://schemas.openxmlformats.org/drawingml/2006/main" xmlns:r="http://schemas.openxmlformats.org/officeDocument/2006/relationships">
  <p:cSld>
    <p:bg>
      <p:bgPr>
        <a:solidFill>
          <a:srgbClr val="1E1E3F"/>
        </a:solidFill>
      </p:bgPr>
    </p:bg>
    <p:spTree>
      <p:nvGrpSpPr>
        <p:cNvPr id="1" name=""/>
        <p:cNvGrpSpPr/>
        <p:nvPr/>
      </p:nvGrpSpPr>
      <p:grpSpPr>
        <a:xfrm>
          <a:off x="0" y="0"/>
          <a:ext cx="0" cy="0"/>
          <a:chOff x="0" y="0"/>
          <a:chExt cx="0" cy="0"/>
        </a:xfrm>
      </p:grpSpPr>
      <p:grpSp>
        <p:nvGrpSpPr>
          <p:cNvPr name="Group 2" id="2"/>
          <p:cNvGrpSpPr/>
          <p:nvPr/>
        </p:nvGrpSpPr>
        <p:grpSpPr>
          <a:xfrm rot="0">
            <a:off x="666750" y="666750"/>
            <a:ext cx="16954500" cy="8953500"/>
            <a:chOff x="0" y="0"/>
            <a:chExt cx="4465383" cy="2358123"/>
          </a:xfrm>
        </p:grpSpPr>
        <p:sp>
          <p:nvSpPr>
            <p:cNvPr name="Freeform 3" id="3"/>
            <p:cNvSpPr/>
            <p:nvPr/>
          </p:nvSpPr>
          <p:spPr>
            <a:xfrm flipH="false" flipV="false" rot="0">
              <a:off x="0" y="0"/>
              <a:ext cx="4465383" cy="2358124"/>
            </a:xfrm>
            <a:custGeom>
              <a:avLst/>
              <a:gdLst/>
              <a:ahLst/>
              <a:cxnLst/>
              <a:rect r="r" b="b" t="t" l="l"/>
              <a:pathLst>
                <a:path h="2358124" w="4465383">
                  <a:moveTo>
                    <a:pt x="20548" y="0"/>
                  </a:moveTo>
                  <a:lnTo>
                    <a:pt x="4444835" y="0"/>
                  </a:lnTo>
                  <a:cubicBezTo>
                    <a:pt x="4456183" y="0"/>
                    <a:pt x="4465383" y="9200"/>
                    <a:pt x="4465383" y="20548"/>
                  </a:cubicBezTo>
                  <a:lnTo>
                    <a:pt x="4465383" y="2337575"/>
                  </a:lnTo>
                  <a:cubicBezTo>
                    <a:pt x="4465383" y="2348924"/>
                    <a:pt x="4456183" y="2358124"/>
                    <a:pt x="4444835" y="2358124"/>
                  </a:cubicBezTo>
                  <a:lnTo>
                    <a:pt x="20548" y="2358124"/>
                  </a:lnTo>
                  <a:cubicBezTo>
                    <a:pt x="9200" y="2358124"/>
                    <a:pt x="0" y="2348924"/>
                    <a:pt x="0" y="2337575"/>
                  </a:cubicBezTo>
                  <a:lnTo>
                    <a:pt x="0" y="20548"/>
                  </a:lnTo>
                  <a:cubicBezTo>
                    <a:pt x="0" y="9200"/>
                    <a:pt x="9200" y="0"/>
                    <a:pt x="20548" y="0"/>
                  </a:cubicBezTo>
                  <a:close/>
                </a:path>
              </a:pathLst>
            </a:custGeom>
            <a:solidFill>
              <a:srgbClr val="4F5AAF"/>
            </a:solidFill>
            <a:ln cap="rnd">
              <a:noFill/>
              <a:prstDash val="solid"/>
              <a:round/>
            </a:ln>
          </p:spPr>
        </p:sp>
        <p:sp>
          <p:nvSpPr>
            <p:cNvPr name="TextBox 4" id="4"/>
            <p:cNvSpPr txBox="true"/>
            <p:nvPr/>
          </p:nvSpPr>
          <p:spPr>
            <a:xfrm>
              <a:off x="0" y="-57150"/>
              <a:ext cx="4465383" cy="2415273"/>
            </a:xfrm>
            <a:prstGeom prst="rect">
              <a:avLst/>
            </a:prstGeom>
          </p:spPr>
          <p:txBody>
            <a:bodyPr anchor="ctr" rtlCol="false" tIns="50800" lIns="50800" bIns="50800" rIns="50800"/>
            <a:lstStyle/>
            <a:p>
              <a:pPr algn="ctr" marL="0" indent="0" lvl="0">
                <a:lnSpc>
                  <a:spcPts val="3359"/>
                </a:lnSpc>
                <a:spcBef>
                  <a:spcPct val="0"/>
                </a:spcBef>
              </a:pPr>
            </a:p>
          </p:txBody>
        </p:sp>
      </p:grpSp>
      <p:sp>
        <p:nvSpPr>
          <p:cNvPr name="Freeform 5" id="5"/>
          <p:cNvSpPr/>
          <p:nvPr/>
        </p:nvSpPr>
        <p:spPr>
          <a:xfrm flipH="false" flipV="false" rot="0">
            <a:off x="7490057" y="1624633"/>
            <a:ext cx="10093093" cy="5713537"/>
          </a:xfrm>
          <a:custGeom>
            <a:avLst/>
            <a:gdLst/>
            <a:ahLst/>
            <a:cxnLst/>
            <a:rect r="r" b="b" t="t" l="l"/>
            <a:pathLst>
              <a:path h="5713537" w="10093093">
                <a:moveTo>
                  <a:pt x="0" y="0"/>
                </a:moveTo>
                <a:lnTo>
                  <a:pt x="10093093" y="0"/>
                </a:lnTo>
                <a:lnTo>
                  <a:pt x="10093093" y="5713538"/>
                </a:lnTo>
                <a:lnTo>
                  <a:pt x="0" y="5713538"/>
                </a:lnTo>
                <a:lnTo>
                  <a:pt x="0" y="0"/>
                </a:lnTo>
                <a:close/>
              </a:path>
            </a:pathLst>
          </a:custGeom>
          <a:blipFill>
            <a:blip r:embed="rId2"/>
            <a:stretch>
              <a:fillRect l="0" t="-3773" r="0" b="-3773"/>
            </a:stretch>
          </a:blipFill>
        </p:spPr>
      </p:sp>
      <p:sp>
        <p:nvSpPr>
          <p:cNvPr name="TextBox 6" id="6"/>
          <p:cNvSpPr txBox="true"/>
          <p:nvPr/>
        </p:nvSpPr>
        <p:spPr>
          <a:xfrm rot="0">
            <a:off x="800100" y="876300"/>
            <a:ext cx="9943505" cy="2192656"/>
          </a:xfrm>
          <a:prstGeom prst="rect">
            <a:avLst/>
          </a:prstGeom>
        </p:spPr>
        <p:txBody>
          <a:bodyPr anchor="t" rtlCol="false" tIns="0" lIns="0" bIns="0" rIns="0">
            <a:spAutoFit/>
          </a:bodyPr>
          <a:lstStyle/>
          <a:p>
            <a:pPr algn="l">
              <a:lnSpc>
                <a:spcPts val="5039"/>
              </a:lnSpc>
              <a:spcBef>
                <a:spcPct val="0"/>
              </a:spcBef>
            </a:pPr>
            <a:r>
              <a:rPr lang="en-US" sz="3599">
                <a:solidFill>
                  <a:srgbClr val="FFFFFF"/>
                </a:solidFill>
                <a:latin typeface="Playfair Display SC"/>
                <a:ea typeface="Playfair Display SC"/>
                <a:cs typeface="Playfair Display SC"/>
                <a:sym typeface="Playfair Display SC"/>
              </a:rPr>
              <a:t>Create a circle from three coordinates.</a:t>
            </a:r>
          </a:p>
          <a:p>
            <a:pPr algn="l">
              <a:lnSpc>
                <a:spcPts val="4199"/>
              </a:lnSpc>
              <a:spcBef>
                <a:spcPct val="0"/>
              </a:spcBef>
            </a:pPr>
            <a:r>
              <a:rPr lang="en-US" sz="2999">
                <a:solidFill>
                  <a:srgbClr val="FFFFFF"/>
                </a:solidFill>
                <a:latin typeface="Helvetica World"/>
                <a:ea typeface="Helvetica World"/>
                <a:cs typeface="Helvetica World"/>
                <a:sym typeface="Helvetica World"/>
              </a:rPr>
              <a:t> </a:t>
            </a:r>
          </a:p>
          <a:p>
            <a:pPr algn="l">
              <a:lnSpc>
                <a:spcPts val="4199"/>
              </a:lnSpc>
              <a:spcBef>
                <a:spcPct val="0"/>
              </a:spcBef>
            </a:pPr>
            <a:r>
              <a:rPr lang="en-US" sz="2999">
                <a:solidFill>
                  <a:srgbClr val="FFFFFF"/>
                </a:solidFill>
                <a:latin typeface="Helvetica World"/>
                <a:ea typeface="Helvetica World"/>
                <a:cs typeface="Helvetica World"/>
                <a:sym typeface="Helvetica World"/>
              </a:rPr>
              <a:t> Parameters</a:t>
            </a:r>
          </a:p>
          <a:p>
            <a:pPr algn="l">
              <a:lnSpc>
                <a:spcPts val="4199"/>
              </a:lnSpc>
              <a:spcBef>
                <a:spcPct val="0"/>
              </a:spcBef>
            </a:pPr>
            <a:r>
              <a:rPr lang="en-US" sz="2999">
                <a:solidFill>
                  <a:srgbClr val="FFFFFF"/>
                </a:solidFill>
                <a:latin typeface="Helvetica World"/>
                <a:ea typeface="Helvetica World"/>
                <a:cs typeface="Helvetica World"/>
                <a:sym typeface="Helvetica World"/>
              </a:rPr>
              <a:t> a: Coordinate</a:t>
            </a:r>
          </a:p>
        </p:txBody>
      </p:sp>
      <p:sp>
        <p:nvSpPr>
          <p:cNvPr name="TextBox 7" id="7"/>
          <p:cNvSpPr txBox="true"/>
          <p:nvPr/>
        </p:nvSpPr>
        <p:spPr>
          <a:xfrm rot="0">
            <a:off x="828675" y="3292432"/>
            <a:ext cx="7110710" cy="5743575"/>
          </a:xfrm>
          <a:prstGeom prst="rect">
            <a:avLst/>
          </a:prstGeom>
        </p:spPr>
        <p:txBody>
          <a:bodyPr anchor="t" rtlCol="false" tIns="0" lIns="0" bIns="0" rIns="0">
            <a:spAutoFit/>
          </a:bodyPr>
          <a:lstStyle/>
          <a:p>
            <a:pPr algn="l">
              <a:lnSpc>
                <a:spcPts val="4199"/>
              </a:lnSpc>
              <a:spcBef>
                <a:spcPct val="0"/>
              </a:spcBef>
            </a:pPr>
            <a:r>
              <a:rPr lang="en-US" sz="2999">
                <a:solidFill>
                  <a:srgbClr val="FFFFFF"/>
                </a:solidFill>
                <a:latin typeface="Helvetica World"/>
                <a:ea typeface="Helvetica World"/>
                <a:cs typeface="Helvetica World"/>
                <a:sym typeface="Helvetica World"/>
              </a:rPr>
              <a:t> b: Coordinate</a:t>
            </a:r>
          </a:p>
          <a:p>
            <a:pPr algn="l">
              <a:lnSpc>
                <a:spcPts val="4199"/>
              </a:lnSpc>
              <a:spcBef>
                <a:spcPct val="0"/>
              </a:spcBef>
            </a:pPr>
            <a:r>
              <a:rPr lang="en-US" sz="2999">
                <a:solidFill>
                  <a:srgbClr val="FFFFFF"/>
                </a:solidFill>
                <a:latin typeface="Helvetica World"/>
                <a:ea typeface="Helvetica World"/>
                <a:cs typeface="Helvetica World"/>
                <a:sym typeface="Helvetica World"/>
              </a:rPr>
              <a:t> c: Coordinate</a:t>
            </a:r>
          </a:p>
          <a:p>
            <a:pPr algn="l">
              <a:lnSpc>
                <a:spcPts val="4199"/>
              </a:lnSpc>
              <a:spcBef>
                <a:spcPct val="0"/>
              </a:spcBef>
            </a:pPr>
            <a:r>
              <a:rPr lang="en-US" sz="2999">
                <a:solidFill>
                  <a:srgbClr val="FFFFFF"/>
                </a:solidFill>
                <a:latin typeface="Helvetica World"/>
                <a:ea typeface="Helvetica World"/>
                <a:cs typeface="Helvetica World"/>
                <a:sym typeface="Helvetica World"/>
              </a:rPr>
              <a:t> </a:t>
            </a:r>
          </a:p>
          <a:p>
            <a:pPr algn="l">
              <a:lnSpc>
                <a:spcPts val="4199"/>
              </a:lnSpc>
              <a:spcBef>
                <a:spcPct val="0"/>
              </a:spcBef>
            </a:pPr>
            <a:r>
              <a:rPr lang="en-US" sz="2999">
                <a:solidFill>
                  <a:srgbClr val="FFFFFF"/>
                </a:solidFill>
                <a:latin typeface="Helvetica World"/>
                <a:ea typeface="Helvetica World"/>
                <a:cs typeface="Helvetica World"/>
                <a:sym typeface="Helvetica World"/>
              </a:rPr>
              <a:t> Returns</a:t>
            </a:r>
          </a:p>
          <a:p>
            <a:pPr algn="l">
              <a:lnSpc>
                <a:spcPts val="4199"/>
              </a:lnSpc>
              <a:spcBef>
                <a:spcPct val="0"/>
              </a:spcBef>
            </a:pPr>
            <a:r>
              <a:rPr lang="en-US" sz="2999">
                <a:solidFill>
                  <a:srgbClr val="FFFFFF"/>
                </a:solidFill>
                <a:latin typeface="Helvetica World"/>
                <a:ea typeface="Helvetica World"/>
                <a:cs typeface="Helvetica World"/>
                <a:sym typeface="Helvetica World"/>
              </a:rPr>
              <a:t> -------</a:t>
            </a:r>
          </a:p>
          <a:p>
            <a:pPr algn="l">
              <a:lnSpc>
                <a:spcPts val="4199"/>
              </a:lnSpc>
              <a:spcBef>
                <a:spcPct val="0"/>
              </a:spcBef>
            </a:pPr>
            <a:r>
              <a:rPr lang="en-US" sz="2999">
                <a:solidFill>
                  <a:srgbClr val="FFFFFF"/>
                </a:solidFill>
                <a:latin typeface="Helvetica World"/>
                <a:ea typeface="Helvetica World"/>
                <a:cs typeface="Helvetica World"/>
                <a:sym typeface="Helvetica World"/>
              </a:rPr>
              <a:t> x: Decimal</a:t>
            </a:r>
          </a:p>
          <a:p>
            <a:pPr algn="l">
              <a:lnSpc>
                <a:spcPts val="4199"/>
              </a:lnSpc>
              <a:spcBef>
                <a:spcPct val="0"/>
              </a:spcBef>
            </a:pPr>
            <a:r>
              <a:rPr lang="en-US" sz="2999">
                <a:solidFill>
                  <a:srgbClr val="FFFFFF"/>
                </a:solidFill>
                <a:latin typeface="Helvetica World"/>
                <a:ea typeface="Helvetica World"/>
                <a:cs typeface="Helvetica World"/>
                <a:sym typeface="Helvetica World"/>
              </a:rPr>
              <a:t> The x-coordinate of the center of the circle</a:t>
            </a:r>
          </a:p>
          <a:p>
            <a:pPr algn="l">
              <a:lnSpc>
                <a:spcPts val="4199"/>
              </a:lnSpc>
              <a:spcBef>
                <a:spcPct val="0"/>
              </a:spcBef>
            </a:pPr>
            <a:r>
              <a:rPr lang="en-US" sz="2999">
                <a:solidFill>
                  <a:srgbClr val="FFFFFF"/>
                </a:solidFill>
                <a:latin typeface="Helvetica World"/>
                <a:ea typeface="Helvetica World"/>
                <a:cs typeface="Helvetica World"/>
                <a:sym typeface="Helvetica World"/>
              </a:rPr>
              <a:t> y: Decimal</a:t>
            </a:r>
          </a:p>
          <a:p>
            <a:pPr algn="l">
              <a:lnSpc>
                <a:spcPts val="4199"/>
              </a:lnSpc>
              <a:spcBef>
                <a:spcPct val="0"/>
              </a:spcBef>
            </a:pPr>
            <a:r>
              <a:rPr lang="en-US" sz="2999">
                <a:solidFill>
                  <a:srgbClr val="FFFFFF"/>
                </a:solidFill>
                <a:latin typeface="Helvetica World"/>
                <a:ea typeface="Helvetica World"/>
                <a:cs typeface="Helvetica World"/>
                <a:sym typeface="Helvetica World"/>
              </a:rPr>
              <a:t> The y-coordinate of the center of the circle</a:t>
            </a:r>
          </a:p>
          <a:p>
            <a:pPr algn="l">
              <a:lnSpc>
                <a:spcPts val="4199"/>
              </a:lnSpc>
              <a:spcBef>
                <a:spcPct val="0"/>
              </a:spcBef>
            </a:pPr>
            <a:r>
              <a:rPr lang="en-US" sz="2999">
                <a:solidFill>
                  <a:srgbClr val="FFFFFF"/>
                </a:solidFill>
                <a:latin typeface="Helvetica World"/>
                <a:ea typeface="Helvetica World"/>
                <a:cs typeface="Helvetica World"/>
                <a:sym typeface="Helvetica World"/>
              </a:rPr>
              <a:t> radius: Decimal</a:t>
            </a:r>
          </a:p>
          <a:p>
            <a:pPr algn="l">
              <a:lnSpc>
                <a:spcPts val="4199"/>
              </a:lnSpc>
              <a:spcBef>
                <a:spcPct val="0"/>
              </a:spcBef>
            </a:pPr>
            <a:r>
              <a:rPr lang="en-US" sz="2999">
                <a:solidFill>
                  <a:srgbClr val="FFFFFF"/>
                </a:solidFill>
                <a:latin typeface="Helvetica World"/>
                <a:ea typeface="Helvetica World"/>
                <a:cs typeface="Helvetica World"/>
                <a:sym typeface="Helvetica World"/>
              </a:rPr>
              <a:t> The radius of the circle</a:t>
            </a:r>
          </a:p>
        </p:txBody>
      </p:sp>
      <p:sp>
        <p:nvSpPr>
          <p:cNvPr name="Freeform 8" id="8"/>
          <p:cNvSpPr/>
          <p:nvPr/>
        </p:nvSpPr>
        <p:spPr>
          <a:xfrm flipH="false" flipV="false" rot="-3117037">
            <a:off x="16099474" y="7952721"/>
            <a:ext cx="2112604" cy="1859092"/>
          </a:xfrm>
          <a:custGeom>
            <a:avLst/>
            <a:gdLst/>
            <a:ahLst/>
            <a:cxnLst/>
            <a:rect r="r" b="b" t="t" l="l"/>
            <a:pathLst>
              <a:path h="1859092" w="2112604">
                <a:moveTo>
                  <a:pt x="0" y="0"/>
                </a:moveTo>
                <a:lnTo>
                  <a:pt x="2112605" y="0"/>
                </a:lnTo>
                <a:lnTo>
                  <a:pt x="2112605" y="1859092"/>
                </a:lnTo>
                <a:lnTo>
                  <a:pt x="0" y="185909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1E1E3F"/>
        </a:solidFill>
      </p:bgPr>
    </p:bg>
    <p:spTree>
      <p:nvGrpSpPr>
        <p:cNvPr id="1" name=""/>
        <p:cNvGrpSpPr/>
        <p:nvPr/>
      </p:nvGrpSpPr>
      <p:grpSpPr>
        <a:xfrm>
          <a:off x="0" y="0"/>
          <a:ext cx="0" cy="0"/>
          <a:chOff x="0" y="0"/>
          <a:chExt cx="0" cy="0"/>
        </a:xfrm>
      </p:grpSpPr>
      <p:grpSp>
        <p:nvGrpSpPr>
          <p:cNvPr name="Group 2" id="2"/>
          <p:cNvGrpSpPr/>
          <p:nvPr/>
        </p:nvGrpSpPr>
        <p:grpSpPr>
          <a:xfrm rot="0">
            <a:off x="715995" y="497903"/>
            <a:ext cx="16856009" cy="9291194"/>
            <a:chOff x="0" y="0"/>
            <a:chExt cx="4439443" cy="2447063"/>
          </a:xfrm>
        </p:grpSpPr>
        <p:sp>
          <p:nvSpPr>
            <p:cNvPr name="Freeform 3" id="3"/>
            <p:cNvSpPr/>
            <p:nvPr/>
          </p:nvSpPr>
          <p:spPr>
            <a:xfrm flipH="false" flipV="false" rot="0">
              <a:off x="0" y="0"/>
              <a:ext cx="4439443" cy="2447063"/>
            </a:xfrm>
            <a:custGeom>
              <a:avLst/>
              <a:gdLst/>
              <a:ahLst/>
              <a:cxnLst/>
              <a:rect r="r" b="b" t="t" l="l"/>
              <a:pathLst>
                <a:path h="2447063" w="4439443">
                  <a:moveTo>
                    <a:pt x="20668" y="0"/>
                  </a:moveTo>
                  <a:lnTo>
                    <a:pt x="4418774" y="0"/>
                  </a:lnTo>
                  <a:cubicBezTo>
                    <a:pt x="4430189" y="0"/>
                    <a:pt x="4439443" y="9254"/>
                    <a:pt x="4439443" y="20668"/>
                  </a:cubicBezTo>
                  <a:lnTo>
                    <a:pt x="4439443" y="2426395"/>
                  </a:lnTo>
                  <a:cubicBezTo>
                    <a:pt x="4439443" y="2437810"/>
                    <a:pt x="4430189" y="2447063"/>
                    <a:pt x="4418774" y="2447063"/>
                  </a:cubicBezTo>
                  <a:lnTo>
                    <a:pt x="20668" y="2447063"/>
                  </a:lnTo>
                  <a:cubicBezTo>
                    <a:pt x="9254" y="2447063"/>
                    <a:pt x="0" y="2437810"/>
                    <a:pt x="0" y="2426395"/>
                  </a:cubicBezTo>
                  <a:lnTo>
                    <a:pt x="0" y="20668"/>
                  </a:lnTo>
                  <a:cubicBezTo>
                    <a:pt x="0" y="9254"/>
                    <a:pt x="9254" y="0"/>
                    <a:pt x="20668" y="0"/>
                  </a:cubicBezTo>
                  <a:close/>
                </a:path>
              </a:pathLst>
            </a:custGeom>
            <a:solidFill>
              <a:srgbClr val="4F5AAF"/>
            </a:solidFill>
            <a:ln cap="rnd">
              <a:noFill/>
              <a:prstDash val="solid"/>
              <a:round/>
            </a:ln>
          </p:spPr>
        </p:sp>
        <p:sp>
          <p:nvSpPr>
            <p:cNvPr name="TextBox 4" id="4"/>
            <p:cNvSpPr txBox="true"/>
            <p:nvPr/>
          </p:nvSpPr>
          <p:spPr>
            <a:xfrm>
              <a:off x="0" y="-66675"/>
              <a:ext cx="4439443" cy="2513738"/>
            </a:xfrm>
            <a:prstGeom prst="rect">
              <a:avLst/>
            </a:prstGeom>
          </p:spPr>
          <p:txBody>
            <a:bodyPr anchor="ctr" rtlCol="false" tIns="50800" lIns="50800" bIns="50800" rIns="50800"/>
            <a:lstStyle/>
            <a:p>
              <a:pPr algn="ctr" marL="0" indent="0" lvl="0">
                <a:lnSpc>
                  <a:spcPts val="4509"/>
                </a:lnSpc>
                <a:spcBef>
                  <a:spcPct val="0"/>
                </a:spcBef>
              </a:pPr>
            </a:p>
            <a:p>
              <a:pPr algn="ctr" marL="0" indent="0" lvl="0">
                <a:lnSpc>
                  <a:spcPts val="4509"/>
                </a:lnSpc>
                <a:spcBef>
                  <a:spcPct val="0"/>
                </a:spcBef>
              </a:pPr>
              <a:r>
                <a:rPr lang="en-US" sz="3221" strike="noStrike" u="none">
                  <a:solidFill>
                    <a:srgbClr val="FFFFFF"/>
                  </a:solidFill>
                  <a:latin typeface="Canva Sans"/>
                  <a:ea typeface="Canva Sans"/>
                  <a:cs typeface="Canva Sans"/>
                  <a:sym typeface="Canva Sans"/>
                </a:rPr>
                <a:t> </a:t>
              </a:r>
            </a:p>
          </p:txBody>
        </p:sp>
      </p:grpSp>
      <p:grpSp>
        <p:nvGrpSpPr>
          <p:cNvPr name="Group 5" id="5"/>
          <p:cNvGrpSpPr/>
          <p:nvPr/>
        </p:nvGrpSpPr>
        <p:grpSpPr>
          <a:xfrm rot="0">
            <a:off x="1614741" y="1232954"/>
            <a:ext cx="15058518" cy="3170067"/>
            <a:chOff x="0" y="0"/>
            <a:chExt cx="20078024" cy="4226756"/>
          </a:xfrm>
        </p:grpSpPr>
        <p:sp>
          <p:nvSpPr>
            <p:cNvPr name="TextBox 6" id="6"/>
            <p:cNvSpPr txBox="true"/>
            <p:nvPr/>
          </p:nvSpPr>
          <p:spPr>
            <a:xfrm rot="0">
              <a:off x="0" y="-66675"/>
              <a:ext cx="20078024" cy="2753050"/>
            </a:xfrm>
            <a:prstGeom prst="rect">
              <a:avLst/>
            </a:prstGeom>
          </p:spPr>
          <p:txBody>
            <a:bodyPr anchor="t" rtlCol="false" tIns="0" lIns="0" bIns="0" rIns="0">
              <a:spAutoFit/>
            </a:bodyPr>
            <a:lstStyle/>
            <a:p>
              <a:pPr algn="l" marL="0" indent="0" lvl="0">
                <a:lnSpc>
                  <a:spcPts val="8262"/>
                </a:lnSpc>
              </a:pPr>
              <a:r>
                <a:rPr lang="en-US" sz="6355" spc="-190">
                  <a:solidFill>
                    <a:srgbClr val="FF6161"/>
                  </a:solidFill>
                  <a:latin typeface="Playfair Display SC"/>
                  <a:ea typeface="Playfair Display SC"/>
                  <a:cs typeface="Playfair Display SC"/>
                  <a:sym typeface="Playfair Display SC"/>
                </a:rPr>
                <a:t>CONSTRUCTING A VORONOI DIAGRAM (2 SITE</a:t>
              </a:r>
              <a:r>
                <a:rPr lang="en-US" sz="6355" spc="-190">
                  <a:solidFill>
                    <a:srgbClr val="FF6161"/>
                  </a:solidFill>
                  <a:latin typeface="Playfair Display SC"/>
                  <a:ea typeface="Playfair Display SC"/>
                  <a:cs typeface="Playfair Display SC"/>
                  <a:sym typeface="Playfair Display SC"/>
                </a:rPr>
                <a:t>S)GIVEN TWO SITES A AND B:</a:t>
              </a:r>
            </a:p>
          </p:txBody>
        </p:sp>
        <p:sp>
          <p:nvSpPr>
            <p:cNvPr name="TextBox 7" id="7"/>
            <p:cNvSpPr txBox="true"/>
            <p:nvPr/>
          </p:nvSpPr>
          <p:spPr>
            <a:xfrm rot="0">
              <a:off x="0" y="3137708"/>
              <a:ext cx="20078024" cy="413118"/>
            </a:xfrm>
            <a:prstGeom prst="rect">
              <a:avLst/>
            </a:prstGeom>
          </p:spPr>
          <p:txBody>
            <a:bodyPr anchor="t" rtlCol="false" tIns="0" lIns="0" bIns="0" rIns="0">
              <a:spAutoFit/>
            </a:bodyPr>
            <a:lstStyle/>
            <a:p>
              <a:pPr algn="l" marL="0" indent="0" lvl="0">
                <a:lnSpc>
                  <a:spcPts val="2383"/>
                </a:lnSpc>
                <a:spcBef>
                  <a:spcPct val="0"/>
                </a:spcBef>
              </a:pPr>
            </a:p>
          </p:txBody>
        </p:sp>
        <p:sp>
          <p:nvSpPr>
            <p:cNvPr name="TextBox 8" id="8"/>
            <p:cNvSpPr txBox="true"/>
            <p:nvPr/>
          </p:nvSpPr>
          <p:spPr>
            <a:xfrm rot="0">
              <a:off x="0" y="3782264"/>
              <a:ext cx="15718884" cy="444492"/>
            </a:xfrm>
            <a:prstGeom prst="rect">
              <a:avLst/>
            </a:prstGeom>
          </p:spPr>
          <p:txBody>
            <a:bodyPr anchor="t" rtlCol="false" tIns="0" lIns="0" bIns="0" rIns="0">
              <a:spAutoFit/>
            </a:bodyPr>
            <a:lstStyle/>
            <a:p>
              <a:pPr algn="l" marL="0" indent="0" lvl="0">
                <a:lnSpc>
                  <a:spcPts val="2780"/>
                </a:lnSpc>
              </a:pPr>
            </a:p>
          </p:txBody>
        </p:sp>
      </p:grpSp>
      <p:sp>
        <p:nvSpPr>
          <p:cNvPr name="Freeform 9" id="9"/>
          <p:cNvSpPr/>
          <p:nvPr/>
        </p:nvSpPr>
        <p:spPr>
          <a:xfrm flipH="false" flipV="false" rot="-3117037">
            <a:off x="16099474" y="7952721"/>
            <a:ext cx="2112604" cy="1859092"/>
          </a:xfrm>
          <a:custGeom>
            <a:avLst/>
            <a:gdLst/>
            <a:ahLst/>
            <a:cxnLst/>
            <a:rect r="r" b="b" t="t" l="l"/>
            <a:pathLst>
              <a:path h="1859092" w="2112604">
                <a:moveTo>
                  <a:pt x="0" y="0"/>
                </a:moveTo>
                <a:lnTo>
                  <a:pt x="2112605" y="0"/>
                </a:lnTo>
                <a:lnTo>
                  <a:pt x="2112605" y="1859092"/>
                </a:lnTo>
                <a:lnTo>
                  <a:pt x="0" y="185909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TextBox 10" id="10"/>
          <p:cNvSpPr txBox="true"/>
          <p:nvPr/>
        </p:nvSpPr>
        <p:spPr>
          <a:xfrm rot="0">
            <a:off x="1614741" y="3969288"/>
            <a:ext cx="15502521" cy="4186381"/>
          </a:xfrm>
          <a:prstGeom prst="rect">
            <a:avLst/>
          </a:prstGeom>
        </p:spPr>
        <p:txBody>
          <a:bodyPr anchor="t" rtlCol="false" tIns="0" lIns="0" bIns="0" rIns="0">
            <a:spAutoFit/>
          </a:bodyPr>
          <a:lstStyle/>
          <a:p>
            <a:pPr algn="l">
              <a:lnSpc>
                <a:spcPts val="5575"/>
              </a:lnSpc>
            </a:pPr>
            <a:r>
              <a:rPr lang="en-US" sz="3982">
                <a:solidFill>
                  <a:srgbClr val="FFFFFF"/>
                </a:solidFill>
                <a:latin typeface="Canva Sans"/>
                <a:ea typeface="Canva Sans"/>
                <a:cs typeface="Canva Sans"/>
                <a:sym typeface="Canva Sans"/>
              </a:rPr>
              <a:t>1. Compu</a:t>
            </a:r>
            <a:r>
              <a:rPr lang="en-US" sz="3982">
                <a:solidFill>
                  <a:srgbClr val="FFFFFF"/>
                </a:solidFill>
                <a:latin typeface="Canva Sans"/>
                <a:ea typeface="Canva Sans"/>
                <a:cs typeface="Canva Sans"/>
                <a:sym typeface="Canva Sans"/>
              </a:rPr>
              <a:t>te the midpoint of segment AB.</a:t>
            </a:r>
          </a:p>
          <a:p>
            <a:pPr algn="l">
              <a:lnSpc>
                <a:spcPts val="5575"/>
              </a:lnSpc>
            </a:pPr>
            <a:r>
              <a:rPr lang="en-US" sz="3982">
                <a:solidFill>
                  <a:srgbClr val="FFFFFF"/>
                </a:solidFill>
                <a:latin typeface="Canva Sans"/>
                <a:ea typeface="Canva Sans"/>
                <a:cs typeface="Canva Sans"/>
                <a:sym typeface="Canva Sans"/>
              </a:rPr>
              <a:t>2. Find the slope of AB.</a:t>
            </a:r>
          </a:p>
          <a:p>
            <a:pPr algn="l">
              <a:lnSpc>
                <a:spcPts val="5575"/>
              </a:lnSpc>
            </a:pPr>
            <a:r>
              <a:rPr lang="en-US" sz="3982">
                <a:solidFill>
                  <a:srgbClr val="FFFFFF"/>
                </a:solidFill>
                <a:latin typeface="Canva Sans"/>
                <a:ea typeface="Canva Sans"/>
                <a:cs typeface="Canva Sans"/>
                <a:sym typeface="Canva Sans"/>
              </a:rPr>
              <a:t>3. Determine the perpendicular slope.</a:t>
            </a:r>
          </a:p>
          <a:p>
            <a:pPr algn="l">
              <a:lnSpc>
                <a:spcPts val="5575"/>
              </a:lnSpc>
            </a:pPr>
            <a:r>
              <a:rPr lang="en-US" sz="3982">
                <a:solidFill>
                  <a:srgbClr val="FFFFFF"/>
                </a:solidFill>
                <a:latin typeface="Canva Sans"/>
                <a:ea typeface="Canva Sans"/>
                <a:cs typeface="Canva Sans"/>
                <a:sym typeface="Canva Sans"/>
              </a:rPr>
              <a:t>4. Draw the perpendicular bisector → this b</a:t>
            </a:r>
            <a:r>
              <a:rPr lang="en-US" sz="3982">
                <a:solidFill>
                  <a:srgbClr val="FFFFFF"/>
                </a:solidFill>
                <a:latin typeface="Canva Sans"/>
                <a:ea typeface="Canva Sans"/>
                <a:cs typeface="Canva Sans"/>
                <a:sym typeface="Canva Sans"/>
              </a:rPr>
              <a:t>ecome</a:t>
            </a:r>
            <a:r>
              <a:rPr lang="en-US" sz="3982">
                <a:solidFill>
                  <a:srgbClr val="FFFFFF"/>
                </a:solidFill>
                <a:latin typeface="Canva Sans"/>
                <a:ea typeface="Canva Sans"/>
                <a:cs typeface="Canva Sans"/>
                <a:sym typeface="Canva Sans"/>
              </a:rPr>
              <a:t>s the Voronoi edge between A and B. </a:t>
            </a:r>
          </a:p>
          <a:p>
            <a:pPr algn="l">
              <a:lnSpc>
                <a:spcPts val="5575"/>
              </a:lnSpc>
            </a:pPr>
          </a:p>
        </p:txBody>
      </p:sp>
    </p:spTree>
  </p:cSld>
  <p:clrMapOvr>
    <a:masterClrMapping/>
  </p:clrMapOvr>
</p:sld>
</file>

<file path=ppt/slides/slide70.xml><?xml version="1.0" encoding="utf-8"?>
<p:sld xmlns:p="http://schemas.openxmlformats.org/presentationml/2006/main" xmlns:a="http://schemas.openxmlformats.org/drawingml/2006/main" xmlns:r="http://schemas.openxmlformats.org/officeDocument/2006/relationships">
  <p:cSld>
    <p:bg>
      <p:bgPr>
        <a:solidFill>
          <a:srgbClr val="1E1E3F"/>
        </a:solidFill>
      </p:bgPr>
    </p:bg>
    <p:spTree>
      <p:nvGrpSpPr>
        <p:cNvPr id="1" name=""/>
        <p:cNvGrpSpPr/>
        <p:nvPr/>
      </p:nvGrpSpPr>
      <p:grpSpPr>
        <a:xfrm>
          <a:off x="0" y="0"/>
          <a:ext cx="0" cy="0"/>
          <a:chOff x="0" y="0"/>
          <a:chExt cx="0" cy="0"/>
        </a:xfrm>
      </p:grpSpPr>
      <p:grpSp>
        <p:nvGrpSpPr>
          <p:cNvPr name="Group 2" id="2"/>
          <p:cNvGrpSpPr/>
          <p:nvPr/>
        </p:nvGrpSpPr>
        <p:grpSpPr>
          <a:xfrm rot="0">
            <a:off x="666750" y="666750"/>
            <a:ext cx="16954500" cy="8953500"/>
            <a:chOff x="0" y="0"/>
            <a:chExt cx="4465383" cy="2358123"/>
          </a:xfrm>
        </p:grpSpPr>
        <p:sp>
          <p:nvSpPr>
            <p:cNvPr name="Freeform 3" id="3"/>
            <p:cNvSpPr/>
            <p:nvPr/>
          </p:nvSpPr>
          <p:spPr>
            <a:xfrm flipH="false" flipV="false" rot="0">
              <a:off x="0" y="0"/>
              <a:ext cx="4465383" cy="2358124"/>
            </a:xfrm>
            <a:custGeom>
              <a:avLst/>
              <a:gdLst/>
              <a:ahLst/>
              <a:cxnLst/>
              <a:rect r="r" b="b" t="t" l="l"/>
              <a:pathLst>
                <a:path h="2358124" w="4465383">
                  <a:moveTo>
                    <a:pt x="20548" y="0"/>
                  </a:moveTo>
                  <a:lnTo>
                    <a:pt x="4444835" y="0"/>
                  </a:lnTo>
                  <a:cubicBezTo>
                    <a:pt x="4456183" y="0"/>
                    <a:pt x="4465383" y="9200"/>
                    <a:pt x="4465383" y="20548"/>
                  </a:cubicBezTo>
                  <a:lnTo>
                    <a:pt x="4465383" y="2337575"/>
                  </a:lnTo>
                  <a:cubicBezTo>
                    <a:pt x="4465383" y="2348924"/>
                    <a:pt x="4456183" y="2358124"/>
                    <a:pt x="4444835" y="2358124"/>
                  </a:cubicBezTo>
                  <a:lnTo>
                    <a:pt x="20548" y="2358124"/>
                  </a:lnTo>
                  <a:cubicBezTo>
                    <a:pt x="9200" y="2358124"/>
                    <a:pt x="0" y="2348924"/>
                    <a:pt x="0" y="2337575"/>
                  </a:cubicBezTo>
                  <a:lnTo>
                    <a:pt x="0" y="20548"/>
                  </a:lnTo>
                  <a:cubicBezTo>
                    <a:pt x="0" y="9200"/>
                    <a:pt x="9200" y="0"/>
                    <a:pt x="20548" y="0"/>
                  </a:cubicBezTo>
                  <a:close/>
                </a:path>
              </a:pathLst>
            </a:custGeom>
            <a:solidFill>
              <a:srgbClr val="4F5AAF"/>
            </a:solidFill>
            <a:ln cap="rnd">
              <a:noFill/>
              <a:prstDash val="solid"/>
              <a:round/>
            </a:ln>
          </p:spPr>
        </p:sp>
        <p:sp>
          <p:nvSpPr>
            <p:cNvPr name="TextBox 4" id="4"/>
            <p:cNvSpPr txBox="true"/>
            <p:nvPr/>
          </p:nvSpPr>
          <p:spPr>
            <a:xfrm>
              <a:off x="0" y="-57150"/>
              <a:ext cx="4465383" cy="2415273"/>
            </a:xfrm>
            <a:prstGeom prst="rect">
              <a:avLst/>
            </a:prstGeom>
          </p:spPr>
          <p:txBody>
            <a:bodyPr anchor="ctr" rtlCol="false" tIns="50800" lIns="50800" bIns="50800" rIns="50800"/>
            <a:lstStyle/>
            <a:p>
              <a:pPr algn="ctr" marL="0" indent="0" lvl="0">
                <a:lnSpc>
                  <a:spcPts val="3359"/>
                </a:lnSpc>
                <a:spcBef>
                  <a:spcPct val="0"/>
                </a:spcBef>
              </a:pPr>
            </a:p>
          </p:txBody>
        </p:sp>
      </p:grpSp>
      <p:sp>
        <p:nvSpPr>
          <p:cNvPr name="Freeform 5" id="5"/>
          <p:cNvSpPr/>
          <p:nvPr/>
        </p:nvSpPr>
        <p:spPr>
          <a:xfrm flipH="false" flipV="false" rot="0">
            <a:off x="3691682" y="5345239"/>
            <a:ext cx="11301259" cy="3913061"/>
          </a:xfrm>
          <a:custGeom>
            <a:avLst/>
            <a:gdLst/>
            <a:ahLst/>
            <a:cxnLst/>
            <a:rect r="r" b="b" t="t" l="l"/>
            <a:pathLst>
              <a:path h="3913061" w="11301259">
                <a:moveTo>
                  <a:pt x="0" y="0"/>
                </a:moveTo>
                <a:lnTo>
                  <a:pt x="11301259" y="0"/>
                </a:lnTo>
                <a:lnTo>
                  <a:pt x="11301259" y="3913061"/>
                </a:lnTo>
                <a:lnTo>
                  <a:pt x="0" y="3913061"/>
                </a:lnTo>
                <a:lnTo>
                  <a:pt x="0" y="0"/>
                </a:lnTo>
                <a:close/>
              </a:path>
            </a:pathLst>
          </a:custGeom>
          <a:blipFill>
            <a:blip r:embed="rId2"/>
            <a:stretch>
              <a:fillRect l="0" t="0" r="0" b="0"/>
            </a:stretch>
          </a:blipFill>
        </p:spPr>
      </p:sp>
      <p:sp>
        <p:nvSpPr>
          <p:cNvPr name="TextBox 6" id="6"/>
          <p:cNvSpPr txBox="true"/>
          <p:nvPr/>
        </p:nvSpPr>
        <p:spPr>
          <a:xfrm rot="0">
            <a:off x="-5597887" y="782955"/>
            <a:ext cx="16954500" cy="669926"/>
          </a:xfrm>
          <a:prstGeom prst="rect">
            <a:avLst/>
          </a:prstGeom>
        </p:spPr>
        <p:txBody>
          <a:bodyPr anchor="t" rtlCol="false" tIns="0" lIns="0" bIns="0" rIns="0">
            <a:spAutoFit/>
          </a:bodyPr>
          <a:lstStyle/>
          <a:p>
            <a:pPr algn="ctr">
              <a:lnSpc>
                <a:spcPts val="5599"/>
              </a:lnSpc>
              <a:spcBef>
                <a:spcPct val="0"/>
              </a:spcBef>
            </a:pPr>
            <a:r>
              <a:rPr lang="en-US" sz="3999">
                <a:solidFill>
                  <a:srgbClr val="FFFFFF"/>
                </a:solidFill>
                <a:latin typeface="Playfair Display SC"/>
                <a:ea typeface="Playfair Display SC"/>
                <a:cs typeface="Playfair Display SC"/>
                <a:sym typeface="Playfair Display SC"/>
              </a:rPr>
              <a:t>Breackpoint.py</a:t>
            </a:r>
          </a:p>
        </p:txBody>
      </p:sp>
      <p:sp>
        <p:nvSpPr>
          <p:cNvPr name="TextBox 7" id="7"/>
          <p:cNvSpPr txBox="true"/>
          <p:nvPr/>
        </p:nvSpPr>
        <p:spPr>
          <a:xfrm rot="0">
            <a:off x="666750" y="2067343"/>
            <a:ext cx="16777543" cy="2967355"/>
          </a:xfrm>
          <a:prstGeom prst="rect">
            <a:avLst/>
          </a:prstGeom>
        </p:spPr>
        <p:txBody>
          <a:bodyPr anchor="t" rtlCol="false" tIns="0" lIns="0" bIns="0" rIns="0">
            <a:spAutoFit/>
          </a:bodyPr>
          <a:lstStyle/>
          <a:p>
            <a:pPr algn="l">
              <a:lnSpc>
                <a:spcPts val="3919"/>
              </a:lnSpc>
              <a:spcBef>
                <a:spcPct val="0"/>
              </a:spcBef>
            </a:pPr>
            <a:r>
              <a:rPr lang="en-US" sz="2799">
                <a:solidFill>
                  <a:srgbClr val="FFFFFF"/>
                </a:solidFill>
                <a:latin typeface="Helvetica World"/>
                <a:ea typeface="Helvetica World"/>
                <a:cs typeface="Helvetica World"/>
                <a:sym typeface="Helvetica World"/>
              </a:rPr>
              <a:t>A breakpoint between two arcs.</a:t>
            </a:r>
          </a:p>
          <a:p>
            <a:pPr algn="l">
              <a:lnSpc>
                <a:spcPts val="3919"/>
              </a:lnSpc>
              <a:spcBef>
                <a:spcPct val="0"/>
              </a:spcBef>
            </a:pPr>
            <a:r>
              <a:rPr lang="en-US" sz="2799">
                <a:solidFill>
                  <a:srgbClr val="FFFFFF"/>
                </a:solidFill>
                <a:latin typeface="Helvetica World"/>
                <a:ea typeface="Helvetica World"/>
                <a:cs typeface="Helvetica World"/>
                <a:sym typeface="Helvetica World"/>
              </a:rPr>
              <a:t> The breakpoint is stored by an ordered tuple of sites (:obj:`p_i`, :obj:`p_j`) where :obj:`p_i` defines the</a:t>
            </a:r>
          </a:p>
          <a:p>
            <a:pPr algn="l">
              <a:lnSpc>
                <a:spcPts val="3919"/>
              </a:lnSpc>
              <a:spcBef>
                <a:spcPct val="0"/>
              </a:spcBef>
            </a:pPr>
            <a:r>
              <a:rPr lang="en-US" sz="2799">
                <a:solidFill>
                  <a:srgbClr val="FFFFFF"/>
                </a:solidFill>
                <a:latin typeface="Helvetica World"/>
                <a:ea typeface="Helvetica World"/>
                <a:cs typeface="Helvetica World"/>
                <a:sym typeface="Helvetica World"/>
              </a:rPr>
              <a:t> parabola left of the breakpoint and :obj:`p_j` defines the parabola to the right. Furthermore, the internal node</a:t>
            </a:r>
          </a:p>
          <a:p>
            <a:pPr algn="l">
              <a:lnSpc>
                <a:spcPts val="3919"/>
              </a:lnSpc>
              <a:spcBef>
                <a:spcPct val="0"/>
              </a:spcBef>
            </a:pPr>
            <a:r>
              <a:rPr lang="en-US" sz="2799">
                <a:solidFill>
                  <a:srgbClr val="FFFFFF"/>
                </a:solidFill>
                <a:latin typeface="Helvetica World"/>
                <a:ea typeface="Helvetica World"/>
                <a:cs typeface="Helvetica World"/>
                <a:sym typeface="Helvetica World"/>
              </a:rPr>
              <a:t> :obj:`v` has a pointer to the half edge in the doubly connected edge list of the Voronoi diagram. More</a:t>
            </a:r>
          </a:p>
          <a:p>
            <a:pPr algn="l">
              <a:lnSpc>
                <a:spcPts val="3919"/>
              </a:lnSpc>
              <a:spcBef>
                <a:spcPct val="0"/>
              </a:spcBef>
            </a:pPr>
            <a:r>
              <a:rPr lang="en-US" sz="2799">
                <a:solidFill>
                  <a:srgbClr val="FFFFFF"/>
                </a:solidFill>
                <a:latin typeface="Helvetica World"/>
                <a:ea typeface="Helvetica World"/>
                <a:cs typeface="Helvetica World"/>
                <a:sym typeface="Helvetica World"/>
              </a:rPr>
              <a:t> precisely, :obj:`v` has a pointer to one of the half-edges of the edge being traced out by the breakpoint</a:t>
            </a:r>
          </a:p>
          <a:p>
            <a:pPr algn="l">
              <a:lnSpc>
                <a:spcPts val="3919"/>
              </a:lnSpc>
              <a:spcBef>
                <a:spcPct val="0"/>
              </a:spcBef>
            </a:pPr>
            <a:r>
              <a:rPr lang="en-US" sz="2799">
                <a:solidFill>
                  <a:srgbClr val="FFFFFF"/>
                </a:solidFill>
                <a:latin typeface="Helvetica World"/>
                <a:ea typeface="Helvetica World"/>
                <a:cs typeface="Helvetica World"/>
                <a:sym typeface="Helvetica World"/>
              </a:rPr>
              <a:t> represented by :obj:`v`.</a:t>
            </a:r>
          </a:p>
        </p:txBody>
      </p:sp>
      <p:sp>
        <p:nvSpPr>
          <p:cNvPr name="Freeform 8" id="8"/>
          <p:cNvSpPr/>
          <p:nvPr/>
        </p:nvSpPr>
        <p:spPr>
          <a:xfrm flipH="false" flipV="false" rot="-3117037">
            <a:off x="16099474" y="7952721"/>
            <a:ext cx="2112604" cy="1859092"/>
          </a:xfrm>
          <a:custGeom>
            <a:avLst/>
            <a:gdLst/>
            <a:ahLst/>
            <a:cxnLst/>
            <a:rect r="r" b="b" t="t" l="l"/>
            <a:pathLst>
              <a:path h="1859092" w="2112604">
                <a:moveTo>
                  <a:pt x="0" y="0"/>
                </a:moveTo>
                <a:lnTo>
                  <a:pt x="2112605" y="0"/>
                </a:lnTo>
                <a:lnTo>
                  <a:pt x="2112605" y="1859092"/>
                </a:lnTo>
                <a:lnTo>
                  <a:pt x="0" y="185909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Tree>
  </p:cSld>
  <p:clrMapOvr>
    <a:masterClrMapping/>
  </p:clrMapOvr>
</p:sld>
</file>

<file path=ppt/slides/slide71.xml><?xml version="1.0" encoding="utf-8"?>
<p:sld xmlns:p="http://schemas.openxmlformats.org/presentationml/2006/main" xmlns:a="http://schemas.openxmlformats.org/drawingml/2006/main" xmlns:r="http://schemas.openxmlformats.org/officeDocument/2006/relationships">
  <p:cSld>
    <p:bg>
      <p:bgPr>
        <a:solidFill>
          <a:srgbClr val="1E1E3F"/>
        </a:solidFill>
      </p:bgPr>
    </p:bg>
    <p:spTree>
      <p:nvGrpSpPr>
        <p:cNvPr id="1" name=""/>
        <p:cNvGrpSpPr/>
        <p:nvPr/>
      </p:nvGrpSpPr>
      <p:grpSpPr>
        <a:xfrm>
          <a:off x="0" y="0"/>
          <a:ext cx="0" cy="0"/>
          <a:chOff x="0" y="0"/>
          <a:chExt cx="0" cy="0"/>
        </a:xfrm>
      </p:grpSpPr>
      <p:grpSp>
        <p:nvGrpSpPr>
          <p:cNvPr name="Group 2" id="2"/>
          <p:cNvGrpSpPr/>
          <p:nvPr/>
        </p:nvGrpSpPr>
        <p:grpSpPr>
          <a:xfrm rot="0">
            <a:off x="666750" y="666750"/>
            <a:ext cx="16954500" cy="8953500"/>
            <a:chOff x="0" y="0"/>
            <a:chExt cx="4465383" cy="2358123"/>
          </a:xfrm>
        </p:grpSpPr>
        <p:sp>
          <p:nvSpPr>
            <p:cNvPr name="Freeform 3" id="3"/>
            <p:cNvSpPr/>
            <p:nvPr/>
          </p:nvSpPr>
          <p:spPr>
            <a:xfrm flipH="false" flipV="false" rot="0">
              <a:off x="0" y="0"/>
              <a:ext cx="4465383" cy="2358124"/>
            </a:xfrm>
            <a:custGeom>
              <a:avLst/>
              <a:gdLst/>
              <a:ahLst/>
              <a:cxnLst/>
              <a:rect r="r" b="b" t="t" l="l"/>
              <a:pathLst>
                <a:path h="2358124" w="4465383">
                  <a:moveTo>
                    <a:pt x="20548" y="0"/>
                  </a:moveTo>
                  <a:lnTo>
                    <a:pt x="4444835" y="0"/>
                  </a:lnTo>
                  <a:cubicBezTo>
                    <a:pt x="4456183" y="0"/>
                    <a:pt x="4465383" y="9200"/>
                    <a:pt x="4465383" y="20548"/>
                  </a:cubicBezTo>
                  <a:lnTo>
                    <a:pt x="4465383" y="2337575"/>
                  </a:lnTo>
                  <a:cubicBezTo>
                    <a:pt x="4465383" y="2348924"/>
                    <a:pt x="4456183" y="2358124"/>
                    <a:pt x="4444835" y="2358124"/>
                  </a:cubicBezTo>
                  <a:lnTo>
                    <a:pt x="20548" y="2358124"/>
                  </a:lnTo>
                  <a:cubicBezTo>
                    <a:pt x="9200" y="2358124"/>
                    <a:pt x="0" y="2348924"/>
                    <a:pt x="0" y="2337575"/>
                  </a:cubicBezTo>
                  <a:lnTo>
                    <a:pt x="0" y="20548"/>
                  </a:lnTo>
                  <a:cubicBezTo>
                    <a:pt x="0" y="9200"/>
                    <a:pt x="9200" y="0"/>
                    <a:pt x="20548" y="0"/>
                  </a:cubicBezTo>
                  <a:close/>
                </a:path>
              </a:pathLst>
            </a:custGeom>
            <a:solidFill>
              <a:srgbClr val="4F5AAF"/>
            </a:solidFill>
            <a:ln cap="rnd">
              <a:noFill/>
              <a:prstDash val="solid"/>
              <a:round/>
            </a:ln>
          </p:spPr>
        </p:sp>
        <p:sp>
          <p:nvSpPr>
            <p:cNvPr name="TextBox 4" id="4"/>
            <p:cNvSpPr txBox="true"/>
            <p:nvPr/>
          </p:nvSpPr>
          <p:spPr>
            <a:xfrm>
              <a:off x="0" y="-57150"/>
              <a:ext cx="4465383" cy="2415273"/>
            </a:xfrm>
            <a:prstGeom prst="rect">
              <a:avLst/>
            </a:prstGeom>
          </p:spPr>
          <p:txBody>
            <a:bodyPr anchor="ctr" rtlCol="false" tIns="50800" lIns="50800" bIns="50800" rIns="50800"/>
            <a:lstStyle/>
            <a:p>
              <a:pPr algn="ctr" marL="0" indent="0" lvl="0">
                <a:lnSpc>
                  <a:spcPts val="3359"/>
                </a:lnSpc>
                <a:spcBef>
                  <a:spcPct val="0"/>
                </a:spcBef>
              </a:pPr>
            </a:p>
          </p:txBody>
        </p:sp>
      </p:grpSp>
      <p:sp>
        <p:nvSpPr>
          <p:cNvPr name="TextBox 5" id="5"/>
          <p:cNvSpPr txBox="true"/>
          <p:nvPr/>
        </p:nvSpPr>
        <p:spPr>
          <a:xfrm rot="0">
            <a:off x="1349549" y="2931184"/>
            <a:ext cx="14127362" cy="3485647"/>
          </a:xfrm>
          <a:prstGeom prst="rect">
            <a:avLst/>
          </a:prstGeom>
        </p:spPr>
        <p:txBody>
          <a:bodyPr anchor="t" rtlCol="false" tIns="0" lIns="0" bIns="0" rIns="0">
            <a:spAutoFit/>
          </a:bodyPr>
          <a:lstStyle/>
          <a:p>
            <a:pPr algn="l">
              <a:lnSpc>
                <a:spcPts val="5517"/>
              </a:lnSpc>
              <a:spcBef>
                <a:spcPct val="0"/>
              </a:spcBef>
            </a:pPr>
            <a:r>
              <a:rPr lang="en-US" sz="3940">
                <a:solidFill>
                  <a:srgbClr val="FFFFFF"/>
                </a:solidFill>
                <a:latin typeface="Helvetica World"/>
                <a:ea typeface="Helvetica World"/>
                <a:cs typeface="Helvetica World"/>
                <a:sym typeface="Helvetica World"/>
              </a:rPr>
              <a:t> Parameters</a:t>
            </a:r>
          </a:p>
          <a:p>
            <a:pPr algn="l">
              <a:lnSpc>
                <a:spcPts val="5517"/>
              </a:lnSpc>
              <a:spcBef>
                <a:spcPct val="0"/>
              </a:spcBef>
            </a:pPr>
            <a:r>
              <a:rPr lang="en-US" sz="3940">
                <a:solidFill>
                  <a:srgbClr val="FFFFFF"/>
                </a:solidFill>
                <a:latin typeface="Helvetica World"/>
                <a:ea typeface="Helvetica World"/>
                <a:cs typeface="Helvetica World"/>
                <a:sym typeface="Helvetica World"/>
              </a:rPr>
              <a:t> ----------</a:t>
            </a:r>
          </a:p>
          <a:p>
            <a:pPr algn="l">
              <a:lnSpc>
                <a:spcPts val="5517"/>
              </a:lnSpc>
              <a:spcBef>
                <a:spcPct val="0"/>
              </a:spcBef>
            </a:pPr>
            <a:r>
              <a:rPr lang="en-US" sz="3940">
                <a:solidFill>
                  <a:srgbClr val="FFFFFF"/>
                </a:solidFill>
                <a:latin typeface="Helvetica World"/>
                <a:ea typeface="Helvetica World"/>
                <a:cs typeface="Helvetica World"/>
                <a:sym typeface="Helvetica World"/>
              </a:rPr>
              <a:t> breakpoint: (Point, Point)</a:t>
            </a:r>
          </a:p>
          <a:p>
            <a:pPr algn="l">
              <a:lnSpc>
                <a:spcPts val="5517"/>
              </a:lnSpc>
              <a:spcBef>
                <a:spcPct val="0"/>
              </a:spcBef>
            </a:pPr>
            <a:r>
              <a:rPr lang="en-US" sz="3940">
                <a:solidFill>
                  <a:srgbClr val="FFFFFF"/>
                </a:solidFill>
                <a:latin typeface="Helvetica World"/>
                <a:ea typeface="Helvetica World"/>
                <a:cs typeface="Helvetica World"/>
                <a:sym typeface="Helvetica World"/>
              </a:rPr>
              <a:t> A point where two arcs intersect,</a:t>
            </a:r>
          </a:p>
          <a:p>
            <a:pPr algn="l">
              <a:lnSpc>
                <a:spcPts val="5517"/>
              </a:lnSpc>
              <a:spcBef>
                <a:spcPct val="0"/>
              </a:spcBef>
            </a:pPr>
            <a:r>
              <a:rPr lang="en-US" sz="3940">
                <a:solidFill>
                  <a:srgbClr val="FFFFFF"/>
                </a:solidFill>
                <a:latin typeface="Helvetica World"/>
                <a:ea typeface="Helvetica World"/>
                <a:cs typeface="Helvetica World"/>
                <a:sym typeface="Helvetica World"/>
              </a:rPr>
              <a:t> represented as a tuple of the two site points that the arcs refer to</a:t>
            </a:r>
          </a:p>
        </p:txBody>
      </p:sp>
      <p:sp>
        <p:nvSpPr>
          <p:cNvPr name="Freeform 6" id="6"/>
          <p:cNvSpPr/>
          <p:nvPr/>
        </p:nvSpPr>
        <p:spPr>
          <a:xfrm flipH="false" flipV="false" rot="-3117037">
            <a:off x="16099474" y="7952721"/>
            <a:ext cx="2112604" cy="1859092"/>
          </a:xfrm>
          <a:custGeom>
            <a:avLst/>
            <a:gdLst/>
            <a:ahLst/>
            <a:cxnLst/>
            <a:rect r="r" b="b" t="t" l="l"/>
            <a:pathLst>
              <a:path h="1859092" w="2112604">
                <a:moveTo>
                  <a:pt x="0" y="0"/>
                </a:moveTo>
                <a:lnTo>
                  <a:pt x="2112605" y="0"/>
                </a:lnTo>
                <a:lnTo>
                  <a:pt x="2112605" y="1859092"/>
                </a:lnTo>
                <a:lnTo>
                  <a:pt x="0" y="185909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Tree>
  </p:cSld>
  <p:clrMapOvr>
    <a:masterClrMapping/>
  </p:clrMapOvr>
</p:sld>
</file>

<file path=ppt/slides/slide72.xml><?xml version="1.0" encoding="utf-8"?>
<p:sld xmlns:p="http://schemas.openxmlformats.org/presentationml/2006/main" xmlns:a="http://schemas.openxmlformats.org/drawingml/2006/main" xmlns:r="http://schemas.openxmlformats.org/officeDocument/2006/relationships">
  <p:cSld>
    <p:bg>
      <p:bgPr>
        <a:solidFill>
          <a:srgbClr val="1E1E3F"/>
        </a:solidFill>
      </p:bgPr>
    </p:bg>
    <p:spTree>
      <p:nvGrpSpPr>
        <p:cNvPr id="1" name=""/>
        <p:cNvGrpSpPr/>
        <p:nvPr/>
      </p:nvGrpSpPr>
      <p:grpSpPr>
        <a:xfrm>
          <a:off x="0" y="0"/>
          <a:ext cx="0" cy="0"/>
          <a:chOff x="0" y="0"/>
          <a:chExt cx="0" cy="0"/>
        </a:xfrm>
      </p:grpSpPr>
      <p:grpSp>
        <p:nvGrpSpPr>
          <p:cNvPr name="Group 2" id="2"/>
          <p:cNvGrpSpPr/>
          <p:nvPr/>
        </p:nvGrpSpPr>
        <p:grpSpPr>
          <a:xfrm rot="0">
            <a:off x="666750" y="666750"/>
            <a:ext cx="16954500" cy="8953500"/>
            <a:chOff x="0" y="0"/>
            <a:chExt cx="4465383" cy="2358123"/>
          </a:xfrm>
        </p:grpSpPr>
        <p:sp>
          <p:nvSpPr>
            <p:cNvPr name="Freeform 3" id="3"/>
            <p:cNvSpPr/>
            <p:nvPr/>
          </p:nvSpPr>
          <p:spPr>
            <a:xfrm flipH="false" flipV="false" rot="0">
              <a:off x="0" y="0"/>
              <a:ext cx="4465383" cy="2358124"/>
            </a:xfrm>
            <a:custGeom>
              <a:avLst/>
              <a:gdLst/>
              <a:ahLst/>
              <a:cxnLst/>
              <a:rect r="r" b="b" t="t" l="l"/>
              <a:pathLst>
                <a:path h="2358124" w="4465383">
                  <a:moveTo>
                    <a:pt x="20548" y="0"/>
                  </a:moveTo>
                  <a:lnTo>
                    <a:pt x="4444835" y="0"/>
                  </a:lnTo>
                  <a:cubicBezTo>
                    <a:pt x="4456183" y="0"/>
                    <a:pt x="4465383" y="9200"/>
                    <a:pt x="4465383" y="20548"/>
                  </a:cubicBezTo>
                  <a:lnTo>
                    <a:pt x="4465383" y="2337575"/>
                  </a:lnTo>
                  <a:cubicBezTo>
                    <a:pt x="4465383" y="2348924"/>
                    <a:pt x="4456183" y="2358124"/>
                    <a:pt x="4444835" y="2358124"/>
                  </a:cubicBezTo>
                  <a:lnTo>
                    <a:pt x="20548" y="2358124"/>
                  </a:lnTo>
                  <a:cubicBezTo>
                    <a:pt x="9200" y="2358124"/>
                    <a:pt x="0" y="2348924"/>
                    <a:pt x="0" y="2337575"/>
                  </a:cubicBezTo>
                  <a:lnTo>
                    <a:pt x="0" y="20548"/>
                  </a:lnTo>
                  <a:cubicBezTo>
                    <a:pt x="0" y="9200"/>
                    <a:pt x="9200" y="0"/>
                    <a:pt x="20548" y="0"/>
                  </a:cubicBezTo>
                  <a:close/>
                </a:path>
              </a:pathLst>
            </a:custGeom>
            <a:solidFill>
              <a:srgbClr val="4F5AAF"/>
            </a:solidFill>
            <a:ln cap="rnd">
              <a:noFill/>
              <a:prstDash val="solid"/>
              <a:round/>
            </a:ln>
          </p:spPr>
        </p:sp>
        <p:sp>
          <p:nvSpPr>
            <p:cNvPr name="TextBox 4" id="4"/>
            <p:cNvSpPr txBox="true"/>
            <p:nvPr/>
          </p:nvSpPr>
          <p:spPr>
            <a:xfrm>
              <a:off x="0" y="-57150"/>
              <a:ext cx="4465383" cy="2415273"/>
            </a:xfrm>
            <a:prstGeom prst="rect">
              <a:avLst/>
            </a:prstGeom>
          </p:spPr>
          <p:txBody>
            <a:bodyPr anchor="ctr" rtlCol="false" tIns="50800" lIns="50800" bIns="50800" rIns="50800"/>
            <a:lstStyle/>
            <a:p>
              <a:pPr algn="ctr" marL="0" indent="0" lvl="0">
                <a:lnSpc>
                  <a:spcPts val="3359"/>
                </a:lnSpc>
                <a:spcBef>
                  <a:spcPct val="0"/>
                </a:spcBef>
              </a:pPr>
            </a:p>
          </p:txBody>
        </p:sp>
      </p:grpSp>
      <p:sp>
        <p:nvSpPr>
          <p:cNvPr name="TextBox 5" id="5"/>
          <p:cNvSpPr txBox="true"/>
          <p:nvPr/>
        </p:nvSpPr>
        <p:spPr>
          <a:xfrm rot="0">
            <a:off x="917079" y="1044257"/>
            <a:ext cx="17370921" cy="8131810"/>
          </a:xfrm>
          <a:prstGeom prst="rect">
            <a:avLst/>
          </a:prstGeom>
        </p:spPr>
        <p:txBody>
          <a:bodyPr anchor="t" rtlCol="false" tIns="0" lIns="0" bIns="0" rIns="0">
            <a:spAutoFit/>
          </a:bodyPr>
          <a:lstStyle/>
          <a:p>
            <a:pPr algn="l">
              <a:lnSpc>
                <a:spcPts val="4339"/>
              </a:lnSpc>
              <a:spcBef>
                <a:spcPct val="0"/>
              </a:spcBef>
            </a:pPr>
            <a:r>
              <a:rPr lang="en-US" sz="3099">
                <a:solidFill>
                  <a:srgbClr val="FFFFFF"/>
                </a:solidFill>
                <a:latin typeface="Helvetica World"/>
                <a:ea typeface="Helvetica World"/>
                <a:cs typeface="Helvetica World"/>
                <a:sym typeface="Helvetica World"/>
              </a:rPr>
              <a:t> A guard that handles the edge-case where two arcs were initialized at the same time due to their sites</a:t>
            </a:r>
          </a:p>
          <a:p>
            <a:pPr algn="l">
              <a:lnSpc>
                <a:spcPts val="4339"/>
              </a:lnSpc>
              <a:spcBef>
                <a:spcPct val="0"/>
              </a:spcBef>
            </a:pPr>
            <a:r>
              <a:rPr lang="en-US" sz="3099">
                <a:solidFill>
                  <a:srgbClr val="FFFFFF"/>
                </a:solidFill>
                <a:latin typeface="Helvetica World"/>
                <a:ea typeface="Helvetica World"/>
                <a:cs typeface="Helvetica World"/>
                <a:sym typeface="Helvetica World"/>
              </a:rPr>
              <a:t> having the same :obj:`y`-coordinate. This guard makes sure that the left arc intersects </a:t>
            </a:r>
          </a:p>
          <a:p>
            <a:pPr algn="l">
              <a:lnSpc>
                <a:spcPts val="4339"/>
              </a:lnSpc>
              <a:spcBef>
                <a:spcPct val="0"/>
              </a:spcBef>
            </a:pPr>
            <a:r>
              <a:rPr lang="en-US" sz="3099">
                <a:solidFill>
                  <a:srgbClr val="FFFFFF"/>
                </a:solidFill>
                <a:latin typeface="Helvetica World"/>
                <a:ea typeface="Helvetica World"/>
                <a:cs typeface="Helvetica World"/>
                <a:sym typeface="Helvetica World"/>
              </a:rPr>
              <a:t>once with the right arc</a:t>
            </a:r>
          </a:p>
          <a:p>
            <a:pPr algn="l">
              <a:lnSpc>
                <a:spcPts val="4339"/>
              </a:lnSpc>
              <a:spcBef>
                <a:spcPct val="0"/>
              </a:spcBef>
            </a:pPr>
            <a:r>
              <a:rPr lang="en-US" sz="3099">
                <a:solidFill>
                  <a:srgbClr val="FFFFFF"/>
                </a:solidFill>
                <a:latin typeface="Helvetica World"/>
                <a:ea typeface="Helvetica World"/>
                <a:cs typeface="Helvetica World"/>
                <a:sym typeface="Helvetica World"/>
              </a:rPr>
              <a:t> and not the other way around.</a:t>
            </a:r>
          </a:p>
          <a:p>
            <a:pPr algn="l">
              <a:lnSpc>
                <a:spcPts val="4339"/>
              </a:lnSpc>
              <a:spcBef>
                <a:spcPct val="0"/>
              </a:spcBef>
            </a:pPr>
            <a:r>
              <a:rPr lang="en-US" sz="3099">
                <a:solidFill>
                  <a:srgbClr val="FFFFFF"/>
                </a:solidFill>
                <a:latin typeface="Helvetica World"/>
                <a:ea typeface="Helvetica World"/>
                <a:cs typeface="Helvetica World"/>
                <a:sym typeface="Helvetica World"/>
              </a:rPr>
              <a:t> </a:t>
            </a:r>
          </a:p>
          <a:p>
            <a:pPr algn="l">
              <a:lnSpc>
                <a:spcPts val="4339"/>
              </a:lnSpc>
              <a:spcBef>
                <a:spcPct val="0"/>
              </a:spcBef>
            </a:pPr>
          </a:p>
          <a:p>
            <a:pPr algn="l">
              <a:lnSpc>
                <a:spcPts val="4339"/>
              </a:lnSpc>
              <a:spcBef>
                <a:spcPct val="0"/>
              </a:spcBef>
            </a:pPr>
          </a:p>
          <a:p>
            <a:pPr algn="l">
              <a:lnSpc>
                <a:spcPts val="4339"/>
              </a:lnSpc>
              <a:spcBef>
                <a:spcPct val="0"/>
              </a:spcBef>
            </a:pPr>
          </a:p>
          <a:p>
            <a:pPr algn="l">
              <a:lnSpc>
                <a:spcPts val="4339"/>
              </a:lnSpc>
              <a:spcBef>
                <a:spcPct val="0"/>
              </a:spcBef>
            </a:pPr>
          </a:p>
          <a:p>
            <a:pPr algn="l">
              <a:lnSpc>
                <a:spcPts val="4339"/>
              </a:lnSpc>
              <a:spcBef>
                <a:spcPct val="0"/>
              </a:spcBef>
            </a:pPr>
            <a:r>
              <a:rPr lang="en-US" sz="3099">
                <a:solidFill>
                  <a:srgbClr val="FFFFFF"/>
                </a:solidFill>
                <a:latin typeface="Helvetica World"/>
                <a:ea typeface="Helvetica World"/>
                <a:cs typeface="Helvetica World"/>
                <a:sym typeface="Helvetica World"/>
              </a:rPr>
              <a:t> Returns</a:t>
            </a:r>
          </a:p>
          <a:p>
            <a:pPr algn="l">
              <a:lnSpc>
                <a:spcPts val="4339"/>
              </a:lnSpc>
              <a:spcBef>
                <a:spcPct val="0"/>
              </a:spcBef>
            </a:pPr>
            <a:r>
              <a:rPr lang="en-US" sz="3099">
                <a:solidFill>
                  <a:srgbClr val="FFFFFF"/>
                </a:solidFill>
                <a:latin typeface="Helvetica World"/>
                <a:ea typeface="Helvetica World"/>
                <a:cs typeface="Helvetica World"/>
                <a:sym typeface="Helvetica World"/>
              </a:rPr>
              <a:t> -------</a:t>
            </a:r>
          </a:p>
          <a:p>
            <a:pPr algn="l">
              <a:lnSpc>
                <a:spcPts val="4339"/>
              </a:lnSpc>
              <a:spcBef>
                <a:spcPct val="0"/>
              </a:spcBef>
            </a:pPr>
            <a:r>
              <a:rPr lang="en-US" sz="3099">
                <a:solidFill>
                  <a:srgbClr val="FFFFFF"/>
                </a:solidFill>
                <a:latin typeface="Helvetica World"/>
                <a:ea typeface="Helvetica World"/>
                <a:cs typeface="Helvetica World"/>
                <a:sym typeface="Helvetica World"/>
              </a:rPr>
              <a:t> intersects: bool</a:t>
            </a:r>
          </a:p>
          <a:p>
            <a:pPr algn="l">
              <a:lnSpc>
                <a:spcPts val="4339"/>
              </a:lnSpc>
              <a:spcBef>
                <a:spcPct val="0"/>
              </a:spcBef>
            </a:pPr>
            <a:r>
              <a:rPr lang="en-US" sz="3099">
                <a:solidFill>
                  <a:srgbClr val="FFFFFF"/>
                </a:solidFill>
                <a:latin typeface="Helvetica World"/>
                <a:ea typeface="Helvetica World"/>
                <a:cs typeface="Helvetica World"/>
                <a:sym typeface="Helvetica World"/>
              </a:rPr>
              <a:t> Returns false when :obj:`p_i` and :obj:`p_j` have the same y-coordinate and :obj:`p_j` is</a:t>
            </a:r>
          </a:p>
          <a:p>
            <a:pPr algn="l">
              <a:lnSpc>
                <a:spcPts val="4339"/>
              </a:lnSpc>
              <a:spcBef>
                <a:spcPct val="0"/>
              </a:spcBef>
            </a:pPr>
            <a:r>
              <a:rPr lang="en-US" sz="3099">
                <a:solidFill>
                  <a:srgbClr val="FFFFFF"/>
                </a:solidFill>
                <a:latin typeface="Helvetica World"/>
                <a:ea typeface="Helvetica World"/>
                <a:cs typeface="Helvetica World"/>
                <a:sym typeface="Helvetica World"/>
              </a:rPr>
              <a:t> situated left of `p_i`.</a:t>
            </a:r>
          </a:p>
        </p:txBody>
      </p:sp>
      <p:sp>
        <p:nvSpPr>
          <p:cNvPr name="Freeform 6" id="6"/>
          <p:cNvSpPr/>
          <p:nvPr/>
        </p:nvSpPr>
        <p:spPr>
          <a:xfrm flipH="false" flipV="false" rot="0">
            <a:off x="6507682" y="4454759"/>
            <a:ext cx="10485385" cy="2000745"/>
          </a:xfrm>
          <a:custGeom>
            <a:avLst/>
            <a:gdLst/>
            <a:ahLst/>
            <a:cxnLst/>
            <a:rect r="r" b="b" t="t" l="l"/>
            <a:pathLst>
              <a:path h="2000745" w="10485385">
                <a:moveTo>
                  <a:pt x="0" y="0"/>
                </a:moveTo>
                <a:lnTo>
                  <a:pt x="10485385" y="0"/>
                </a:lnTo>
                <a:lnTo>
                  <a:pt x="10485385" y="2000745"/>
                </a:lnTo>
                <a:lnTo>
                  <a:pt x="0" y="2000745"/>
                </a:lnTo>
                <a:lnTo>
                  <a:pt x="0" y="0"/>
                </a:lnTo>
                <a:close/>
              </a:path>
            </a:pathLst>
          </a:custGeom>
          <a:blipFill>
            <a:blip r:embed="rId2"/>
            <a:stretch>
              <a:fillRect l="0" t="0" r="0" b="0"/>
            </a:stretch>
          </a:blipFill>
        </p:spPr>
      </p:sp>
      <p:sp>
        <p:nvSpPr>
          <p:cNvPr name="Freeform 7" id="7"/>
          <p:cNvSpPr/>
          <p:nvPr/>
        </p:nvSpPr>
        <p:spPr>
          <a:xfrm flipH="false" flipV="false" rot="-3117037">
            <a:off x="16099474" y="7952721"/>
            <a:ext cx="2112604" cy="1859092"/>
          </a:xfrm>
          <a:custGeom>
            <a:avLst/>
            <a:gdLst/>
            <a:ahLst/>
            <a:cxnLst/>
            <a:rect r="r" b="b" t="t" l="l"/>
            <a:pathLst>
              <a:path h="1859092" w="2112604">
                <a:moveTo>
                  <a:pt x="0" y="0"/>
                </a:moveTo>
                <a:lnTo>
                  <a:pt x="2112605" y="0"/>
                </a:lnTo>
                <a:lnTo>
                  <a:pt x="2112605" y="1859092"/>
                </a:lnTo>
                <a:lnTo>
                  <a:pt x="0" y="185909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Tree>
  </p:cSld>
  <p:clrMapOvr>
    <a:masterClrMapping/>
  </p:clrMapOvr>
</p:sld>
</file>

<file path=ppt/slides/slide73.xml><?xml version="1.0" encoding="utf-8"?>
<p:sld xmlns:p="http://schemas.openxmlformats.org/presentationml/2006/main" xmlns:a="http://schemas.openxmlformats.org/drawingml/2006/main" xmlns:r="http://schemas.openxmlformats.org/officeDocument/2006/relationships">
  <p:cSld>
    <p:bg>
      <p:bgPr>
        <a:solidFill>
          <a:srgbClr val="1E1E3F"/>
        </a:solidFill>
      </p:bgPr>
    </p:bg>
    <p:spTree>
      <p:nvGrpSpPr>
        <p:cNvPr id="1" name=""/>
        <p:cNvGrpSpPr/>
        <p:nvPr/>
      </p:nvGrpSpPr>
      <p:grpSpPr>
        <a:xfrm>
          <a:off x="0" y="0"/>
          <a:ext cx="0" cy="0"/>
          <a:chOff x="0" y="0"/>
          <a:chExt cx="0" cy="0"/>
        </a:xfrm>
      </p:grpSpPr>
      <p:grpSp>
        <p:nvGrpSpPr>
          <p:cNvPr name="Group 2" id="2"/>
          <p:cNvGrpSpPr/>
          <p:nvPr/>
        </p:nvGrpSpPr>
        <p:grpSpPr>
          <a:xfrm rot="0">
            <a:off x="270128" y="241798"/>
            <a:ext cx="17691084" cy="9775074"/>
            <a:chOff x="0" y="0"/>
            <a:chExt cx="4659380" cy="2574505"/>
          </a:xfrm>
        </p:grpSpPr>
        <p:sp>
          <p:nvSpPr>
            <p:cNvPr name="Freeform 3" id="3"/>
            <p:cNvSpPr/>
            <p:nvPr/>
          </p:nvSpPr>
          <p:spPr>
            <a:xfrm flipH="false" flipV="false" rot="0">
              <a:off x="0" y="0"/>
              <a:ext cx="4659380" cy="2574505"/>
            </a:xfrm>
            <a:custGeom>
              <a:avLst/>
              <a:gdLst/>
              <a:ahLst/>
              <a:cxnLst/>
              <a:rect r="r" b="b" t="t" l="l"/>
              <a:pathLst>
                <a:path h="2574505" w="4659380">
                  <a:moveTo>
                    <a:pt x="19693" y="0"/>
                  </a:moveTo>
                  <a:lnTo>
                    <a:pt x="4639688" y="0"/>
                  </a:lnTo>
                  <a:cubicBezTo>
                    <a:pt x="4644910" y="0"/>
                    <a:pt x="4649919" y="2075"/>
                    <a:pt x="4653612" y="5768"/>
                  </a:cubicBezTo>
                  <a:cubicBezTo>
                    <a:pt x="4657306" y="9461"/>
                    <a:pt x="4659380" y="14470"/>
                    <a:pt x="4659380" y="19693"/>
                  </a:cubicBezTo>
                  <a:lnTo>
                    <a:pt x="4659380" y="2554812"/>
                  </a:lnTo>
                  <a:cubicBezTo>
                    <a:pt x="4659380" y="2560035"/>
                    <a:pt x="4657306" y="2565044"/>
                    <a:pt x="4653612" y="2568737"/>
                  </a:cubicBezTo>
                  <a:cubicBezTo>
                    <a:pt x="4649919" y="2572431"/>
                    <a:pt x="4644910" y="2574505"/>
                    <a:pt x="4639688" y="2574505"/>
                  </a:cubicBezTo>
                  <a:lnTo>
                    <a:pt x="19693" y="2574505"/>
                  </a:lnTo>
                  <a:cubicBezTo>
                    <a:pt x="14470" y="2574505"/>
                    <a:pt x="9461" y="2572431"/>
                    <a:pt x="5768" y="2568737"/>
                  </a:cubicBezTo>
                  <a:cubicBezTo>
                    <a:pt x="2075" y="2565044"/>
                    <a:pt x="0" y="2560035"/>
                    <a:pt x="0" y="2554812"/>
                  </a:cubicBezTo>
                  <a:lnTo>
                    <a:pt x="0" y="19693"/>
                  </a:lnTo>
                  <a:cubicBezTo>
                    <a:pt x="0" y="14470"/>
                    <a:pt x="2075" y="9461"/>
                    <a:pt x="5768" y="5768"/>
                  </a:cubicBezTo>
                  <a:cubicBezTo>
                    <a:pt x="9461" y="2075"/>
                    <a:pt x="14470" y="0"/>
                    <a:pt x="19693" y="0"/>
                  </a:cubicBezTo>
                  <a:close/>
                </a:path>
              </a:pathLst>
            </a:custGeom>
            <a:solidFill>
              <a:srgbClr val="4F5AAF"/>
            </a:solidFill>
            <a:ln cap="rnd">
              <a:noFill/>
              <a:prstDash val="solid"/>
              <a:round/>
            </a:ln>
          </p:spPr>
        </p:sp>
        <p:sp>
          <p:nvSpPr>
            <p:cNvPr name="TextBox 4" id="4"/>
            <p:cNvSpPr txBox="true"/>
            <p:nvPr/>
          </p:nvSpPr>
          <p:spPr>
            <a:xfrm>
              <a:off x="0" y="-57150"/>
              <a:ext cx="4659380" cy="2631655"/>
            </a:xfrm>
            <a:prstGeom prst="rect">
              <a:avLst/>
            </a:prstGeom>
          </p:spPr>
          <p:txBody>
            <a:bodyPr anchor="ctr" rtlCol="false" tIns="50800" lIns="50800" bIns="50800" rIns="50800"/>
            <a:lstStyle/>
            <a:p>
              <a:pPr algn="ctr" marL="0" indent="0" lvl="0">
                <a:lnSpc>
                  <a:spcPts val="3359"/>
                </a:lnSpc>
                <a:spcBef>
                  <a:spcPct val="0"/>
                </a:spcBef>
              </a:pPr>
            </a:p>
          </p:txBody>
        </p:sp>
      </p:grpSp>
      <p:sp>
        <p:nvSpPr>
          <p:cNvPr name="Freeform 5" id="5"/>
          <p:cNvSpPr/>
          <p:nvPr/>
        </p:nvSpPr>
        <p:spPr>
          <a:xfrm flipH="false" flipV="false" rot="0">
            <a:off x="468439" y="490427"/>
            <a:ext cx="8647231" cy="4784597"/>
          </a:xfrm>
          <a:custGeom>
            <a:avLst/>
            <a:gdLst/>
            <a:ahLst/>
            <a:cxnLst/>
            <a:rect r="r" b="b" t="t" l="l"/>
            <a:pathLst>
              <a:path h="4784597" w="8647231">
                <a:moveTo>
                  <a:pt x="0" y="0"/>
                </a:moveTo>
                <a:lnTo>
                  <a:pt x="8647231" y="0"/>
                </a:lnTo>
                <a:lnTo>
                  <a:pt x="8647231" y="4784598"/>
                </a:lnTo>
                <a:lnTo>
                  <a:pt x="0" y="4784598"/>
                </a:lnTo>
                <a:lnTo>
                  <a:pt x="0" y="0"/>
                </a:lnTo>
                <a:close/>
              </a:path>
            </a:pathLst>
          </a:custGeom>
          <a:blipFill>
            <a:blip r:embed="rId2"/>
            <a:stretch>
              <a:fillRect l="-1112" t="0" r="-1112" b="-1845"/>
            </a:stretch>
          </a:blipFill>
        </p:spPr>
      </p:sp>
      <p:sp>
        <p:nvSpPr>
          <p:cNvPr name="Freeform 6" id="6"/>
          <p:cNvSpPr/>
          <p:nvPr/>
        </p:nvSpPr>
        <p:spPr>
          <a:xfrm flipH="false" flipV="false" rot="0">
            <a:off x="7778232" y="3558055"/>
            <a:ext cx="9833818" cy="4830863"/>
          </a:xfrm>
          <a:custGeom>
            <a:avLst/>
            <a:gdLst/>
            <a:ahLst/>
            <a:cxnLst/>
            <a:rect r="r" b="b" t="t" l="l"/>
            <a:pathLst>
              <a:path h="4830863" w="9833818">
                <a:moveTo>
                  <a:pt x="0" y="0"/>
                </a:moveTo>
                <a:lnTo>
                  <a:pt x="9833818" y="0"/>
                </a:lnTo>
                <a:lnTo>
                  <a:pt x="9833818" y="4830863"/>
                </a:lnTo>
                <a:lnTo>
                  <a:pt x="0" y="4830863"/>
                </a:lnTo>
                <a:lnTo>
                  <a:pt x="0" y="0"/>
                </a:lnTo>
                <a:close/>
              </a:path>
            </a:pathLst>
          </a:custGeom>
          <a:blipFill>
            <a:blip r:embed="rId3"/>
            <a:stretch>
              <a:fillRect l="0" t="0" r="0" b="0"/>
            </a:stretch>
          </a:blipFill>
        </p:spPr>
      </p:sp>
      <p:sp>
        <p:nvSpPr>
          <p:cNvPr name="TextBox 7" id="7"/>
          <p:cNvSpPr txBox="true"/>
          <p:nvPr/>
        </p:nvSpPr>
        <p:spPr>
          <a:xfrm rot="0">
            <a:off x="3171475" y="8607993"/>
            <a:ext cx="11374041" cy="1109346"/>
          </a:xfrm>
          <a:prstGeom prst="rect">
            <a:avLst/>
          </a:prstGeom>
        </p:spPr>
        <p:txBody>
          <a:bodyPr anchor="t" rtlCol="false" tIns="0" lIns="0" bIns="0" rIns="0">
            <a:spAutoFit/>
          </a:bodyPr>
          <a:lstStyle/>
          <a:p>
            <a:pPr algn="ctr">
              <a:lnSpc>
                <a:spcPts val="4479"/>
              </a:lnSpc>
              <a:spcBef>
                <a:spcPct val="0"/>
              </a:spcBef>
            </a:pPr>
            <a:r>
              <a:rPr lang="en-US" sz="3199">
                <a:solidFill>
                  <a:srgbClr val="FFFFFF"/>
                </a:solidFill>
                <a:latin typeface="Helvetica World"/>
                <a:ea typeface="Helvetica World"/>
                <a:cs typeface="Helvetica World"/>
                <a:sym typeface="Helvetica World"/>
              </a:rPr>
              <a:t> Calculate the coordinates of the intersection</a:t>
            </a:r>
          </a:p>
          <a:p>
            <a:pPr algn="ctr">
              <a:lnSpc>
                <a:spcPts val="4479"/>
              </a:lnSpc>
              <a:spcBef>
                <a:spcPct val="0"/>
              </a:spcBef>
            </a:pPr>
            <a:r>
              <a:rPr lang="en-US" sz="3199">
                <a:solidFill>
                  <a:srgbClr val="FFFFFF"/>
                </a:solidFill>
                <a:latin typeface="Helvetica World"/>
                <a:ea typeface="Helvetica World"/>
                <a:cs typeface="Helvetica World"/>
                <a:sym typeface="Helvetica World"/>
              </a:rPr>
              <a:t> Modified from https://www.cs.hmc.edu/~mbrubeck/voronoi.html</a:t>
            </a:r>
          </a:p>
        </p:txBody>
      </p:sp>
      <p:sp>
        <p:nvSpPr>
          <p:cNvPr name="Freeform 8" id="8"/>
          <p:cNvSpPr/>
          <p:nvPr/>
        </p:nvSpPr>
        <p:spPr>
          <a:xfrm flipH="false" flipV="false" rot="-3117037">
            <a:off x="16099474" y="7952721"/>
            <a:ext cx="2112604" cy="1859092"/>
          </a:xfrm>
          <a:custGeom>
            <a:avLst/>
            <a:gdLst/>
            <a:ahLst/>
            <a:cxnLst/>
            <a:rect r="r" b="b" t="t" l="l"/>
            <a:pathLst>
              <a:path h="1859092" w="2112604">
                <a:moveTo>
                  <a:pt x="0" y="0"/>
                </a:moveTo>
                <a:lnTo>
                  <a:pt x="2112605" y="0"/>
                </a:lnTo>
                <a:lnTo>
                  <a:pt x="2112605" y="1859092"/>
                </a:lnTo>
                <a:lnTo>
                  <a:pt x="0" y="185909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Tree>
  </p:cSld>
  <p:clrMapOvr>
    <a:masterClrMapping/>
  </p:clrMapOvr>
</p:sld>
</file>

<file path=ppt/slides/slide74.xml><?xml version="1.0" encoding="utf-8"?>
<p:sld xmlns:p="http://schemas.openxmlformats.org/presentationml/2006/main" xmlns:a="http://schemas.openxmlformats.org/drawingml/2006/main" xmlns:r="http://schemas.openxmlformats.org/officeDocument/2006/relationships">
  <p:cSld>
    <p:bg>
      <p:bgPr>
        <a:solidFill>
          <a:srgbClr val="1E1E3F"/>
        </a:solidFill>
      </p:bgPr>
    </p:bg>
    <p:spTree>
      <p:nvGrpSpPr>
        <p:cNvPr id="1" name=""/>
        <p:cNvGrpSpPr/>
        <p:nvPr/>
      </p:nvGrpSpPr>
      <p:grpSpPr>
        <a:xfrm>
          <a:off x="0" y="0"/>
          <a:ext cx="0" cy="0"/>
          <a:chOff x="0" y="0"/>
          <a:chExt cx="0" cy="0"/>
        </a:xfrm>
      </p:grpSpPr>
      <p:grpSp>
        <p:nvGrpSpPr>
          <p:cNvPr name="Group 2" id="2"/>
          <p:cNvGrpSpPr/>
          <p:nvPr/>
        </p:nvGrpSpPr>
        <p:grpSpPr>
          <a:xfrm rot="0">
            <a:off x="666750" y="666750"/>
            <a:ext cx="16954500" cy="8953500"/>
            <a:chOff x="0" y="0"/>
            <a:chExt cx="4465383" cy="2358123"/>
          </a:xfrm>
        </p:grpSpPr>
        <p:sp>
          <p:nvSpPr>
            <p:cNvPr name="Freeform 3" id="3"/>
            <p:cNvSpPr/>
            <p:nvPr/>
          </p:nvSpPr>
          <p:spPr>
            <a:xfrm flipH="false" flipV="false" rot="0">
              <a:off x="0" y="0"/>
              <a:ext cx="4465383" cy="2358124"/>
            </a:xfrm>
            <a:custGeom>
              <a:avLst/>
              <a:gdLst/>
              <a:ahLst/>
              <a:cxnLst/>
              <a:rect r="r" b="b" t="t" l="l"/>
              <a:pathLst>
                <a:path h="2358124" w="4465383">
                  <a:moveTo>
                    <a:pt x="20548" y="0"/>
                  </a:moveTo>
                  <a:lnTo>
                    <a:pt x="4444835" y="0"/>
                  </a:lnTo>
                  <a:cubicBezTo>
                    <a:pt x="4456183" y="0"/>
                    <a:pt x="4465383" y="9200"/>
                    <a:pt x="4465383" y="20548"/>
                  </a:cubicBezTo>
                  <a:lnTo>
                    <a:pt x="4465383" y="2337575"/>
                  </a:lnTo>
                  <a:cubicBezTo>
                    <a:pt x="4465383" y="2348924"/>
                    <a:pt x="4456183" y="2358124"/>
                    <a:pt x="4444835" y="2358124"/>
                  </a:cubicBezTo>
                  <a:lnTo>
                    <a:pt x="20548" y="2358124"/>
                  </a:lnTo>
                  <a:cubicBezTo>
                    <a:pt x="9200" y="2358124"/>
                    <a:pt x="0" y="2348924"/>
                    <a:pt x="0" y="2337575"/>
                  </a:cubicBezTo>
                  <a:lnTo>
                    <a:pt x="0" y="20548"/>
                  </a:lnTo>
                  <a:cubicBezTo>
                    <a:pt x="0" y="9200"/>
                    <a:pt x="9200" y="0"/>
                    <a:pt x="20548" y="0"/>
                  </a:cubicBezTo>
                  <a:close/>
                </a:path>
              </a:pathLst>
            </a:custGeom>
            <a:solidFill>
              <a:srgbClr val="4F5AAF"/>
            </a:solidFill>
            <a:ln cap="rnd">
              <a:noFill/>
              <a:prstDash val="solid"/>
              <a:round/>
            </a:ln>
          </p:spPr>
        </p:sp>
        <p:sp>
          <p:nvSpPr>
            <p:cNvPr name="TextBox 4" id="4"/>
            <p:cNvSpPr txBox="true"/>
            <p:nvPr/>
          </p:nvSpPr>
          <p:spPr>
            <a:xfrm>
              <a:off x="0" y="-57150"/>
              <a:ext cx="4465383" cy="2415273"/>
            </a:xfrm>
            <a:prstGeom prst="rect">
              <a:avLst/>
            </a:prstGeom>
          </p:spPr>
          <p:txBody>
            <a:bodyPr anchor="ctr" rtlCol="false" tIns="50800" lIns="50800" bIns="50800" rIns="50800"/>
            <a:lstStyle/>
            <a:p>
              <a:pPr algn="ctr" marL="0" indent="0" lvl="0">
                <a:lnSpc>
                  <a:spcPts val="3359"/>
                </a:lnSpc>
                <a:spcBef>
                  <a:spcPct val="0"/>
                </a:spcBef>
              </a:pPr>
            </a:p>
          </p:txBody>
        </p:sp>
      </p:grpSp>
      <p:sp>
        <p:nvSpPr>
          <p:cNvPr name="TextBox 5" id="5"/>
          <p:cNvSpPr txBox="true"/>
          <p:nvPr/>
        </p:nvSpPr>
        <p:spPr>
          <a:xfrm rot="0">
            <a:off x="1536507" y="1924929"/>
            <a:ext cx="13744327" cy="6370468"/>
          </a:xfrm>
          <a:prstGeom prst="rect">
            <a:avLst/>
          </a:prstGeom>
        </p:spPr>
        <p:txBody>
          <a:bodyPr anchor="t" rtlCol="false" tIns="0" lIns="0" bIns="0" rIns="0">
            <a:spAutoFit/>
          </a:bodyPr>
          <a:lstStyle/>
          <a:p>
            <a:pPr algn="l">
              <a:lnSpc>
                <a:spcPts val="5085"/>
              </a:lnSpc>
              <a:spcBef>
                <a:spcPct val="0"/>
              </a:spcBef>
            </a:pPr>
            <a:r>
              <a:rPr lang="en-US" sz="3632">
                <a:solidFill>
                  <a:srgbClr val="FFFFFF"/>
                </a:solidFill>
                <a:latin typeface="Helvetica World"/>
                <a:ea typeface="Helvetica World"/>
                <a:cs typeface="Helvetica World"/>
                <a:sym typeface="Helvetica World"/>
              </a:rPr>
              <a:t> Parameters</a:t>
            </a:r>
          </a:p>
          <a:p>
            <a:pPr algn="l">
              <a:lnSpc>
                <a:spcPts val="5085"/>
              </a:lnSpc>
              <a:spcBef>
                <a:spcPct val="0"/>
              </a:spcBef>
            </a:pPr>
            <a:r>
              <a:rPr lang="en-US" sz="3632">
                <a:solidFill>
                  <a:srgbClr val="FFFFFF"/>
                </a:solidFill>
                <a:latin typeface="Helvetica World"/>
                <a:ea typeface="Helvetica World"/>
                <a:cs typeface="Helvetica World"/>
                <a:sym typeface="Helvetica World"/>
              </a:rPr>
              <a:t> l: float</a:t>
            </a:r>
          </a:p>
          <a:p>
            <a:pPr algn="l">
              <a:lnSpc>
                <a:spcPts val="5085"/>
              </a:lnSpc>
              <a:spcBef>
                <a:spcPct val="0"/>
              </a:spcBef>
            </a:pPr>
            <a:r>
              <a:rPr lang="en-US" sz="3632">
                <a:solidFill>
                  <a:srgbClr val="FFFFFF"/>
                </a:solidFill>
                <a:latin typeface="Helvetica World"/>
                <a:ea typeface="Helvetica World"/>
                <a:cs typeface="Helvetica World"/>
                <a:sym typeface="Helvetica World"/>
              </a:rPr>
              <a:t> The y-coordinate of the sweep line</a:t>
            </a:r>
          </a:p>
          <a:p>
            <a:pPr algn="l">
              <a:lnSpc>
                <a:spcPts val="5085"/>
              </a:lnSpc>
              <a:spcBef>
                <a:spcPct val="0"/>
              </a:spcBef>
            </a:pPr>
            <a:r>
              <a:rPr lang="en-US" sz="3632">
                <a:solidFill>
                  <a:srgbClr val="FFFFFF"/>
                </a:solidFill>
                <a:latin typeface="Helvetica World"/>
                <a:ea typeface="Helvetica World"/>
                <a:cs typeface="Helvetica World"/>
                <a:sym typeface="Helvetica World"/>
              </a:rPr>
              <a:t> max_y: float</a:t>
            </a:r>
          </a:p>
          <a:p>
            <a:pPr algn="l">
              <a:lnSpc>
                <a:spcPts val="5085"/>
              </a:lnSpc>
              <a:spcBef>
                <a:spcPct val="0"/>
              </a:spcBef>
            </a:pPr>
            <a:r>
              <a:rPr lang="en-US" sz="3632">
                <a:solidFill>
                  <a:srgbClr val="FFFFFF"/>
                </a:solidFill>
                <a:latin typeface="Helvetica World"/>
                <a:ea typeface="Helvetica World"/>
                <a:cs typeface="Helvetica World"/>
                <a:sym typeface="Helvetica World"/>
              </a:rPr>
              <a:t> The top of the bounding box/polygon for clipping infinite breakpoints</a:t>
            </a:r>
          </a:p>
          <a:p>
            <a:pPr algn="l">
              <a:lnSpc>
                <a:spcPts val="5085"/>
              </a:lnSpc>
              <a:spcBef>
                <a:spcPct val="0"/>
              </a:spcBef>
            </a:pPr>
            <a:r>
              <a:rPr lang="en-US" sz="3632">
                <a:solidFill>
                  <a:srgbClr val="FFFFFF"/>
                </a:solidFill>
                <a:latin typeface="Helvetica World"/>
                <a:ea typeface="Helvetica World"/>
                <a:cs typeface="Helvetica World"/>
                <a:sym typeface="Helvetica World"/>
              </a:rPr>
              <a:t> </a:t>
            </a:r>
          </a:p>
          <a:p>
            <a:pPr algn="l">
              <a:lnSpc>
                <a:spcPts val="5085"/>
              </a:lnSpc>
              <a:spcBef>
                <a:spcPct val="0"/>
              </a:spcBef>
            </a:pPr>
          </a:p>
          <a:p>
            <a:pPr algn="l">
              <a:lnSpc>
                <a:spcPts val="5085"/>
              </a:lnSpc>
              <a:spcBef>
                <a:spcPct val="0"/>
              </a:spcBef>
            </a:pPr>
            <a:r>
              <a:rPr lang="en-US" sz="3632">
                <a:solidFill>
                  <a:srgbClr val="FFFFFF"/>
                </a:solidFill>
                <a:latin typeface="Helvetica World"/>
                <a:ea typeface="Helvetica World"/>
                <a:cs typeface="Helvetica World"/>
                <a:sym typeface="Helvetica World"/>
              </a:rPr>
              <a:t> Returns</a:t>
            </a:r>
          </a:p>
          <a:p>
            <a:pPr algn="l">
              <a:lnSpc>
                <a:spcPts val="5085"/>
              </a:lnSpc>
              <a:spcBef>
                <a:spcPct val="0"/>
              </a:spcBef>
            </a:pPr>
            <a:r>
              <a:rPr lang="en-US" sz="3632">
                <a:solidFill>
                  <a:srgbClr val="FFFFFF"/>
                </a:solidFill>
                <a:latin typeface="Helvetica World"/>
                <a:ea typeface="Helvetica World"/>
                <a:cs typeface="Helvetica World"/>
                <a:sym typeface="Helvetica World"/>
              </a:rPr>
              <a:t> coordinate: Coordinate</a:t>
            </a:r>
          </a:p>
          <a:p>
            <a:pPr algn="l">
              <a:lnSpc>
                <a:spcPts val="5085"/>
              </a:lnSpc>
              <a:spcBef>
                <a:spcPct val="0"/>
              </a:spcBef>
            </a:pPr>
            <a:r>
              <a:rPr lang="en-US" sz="3632">
                <a:solidFill>
                  <a:srgbClr val="FFFFFF"/>
                </a:solidFill>
                <a:latin typeface="Helvetica World"/>
                <a:ea typeface="Helvetica World"/>
                <a:cs typeface="Helvetica World"/>
                <a:sym typeface="Helvetica World"/>
              </a:rPr>
              <a:t> The current coordinates of the breakpoint</a:t>
            </a:r>
          </a:p>
        </p:txBody>
      </p:sp>
      <p:sp>
        <p:nvSpPr>
          <p:cNvPr name="Freeform 6" id="6"/>
          <p:cNvSpPr/>
          <p:nvPr/>
        </p:nvSpPr>
        <p:spPr>
          <a:xfrm flipH="false" flipV="false" rot="-3117037">
            <a:off x="16099474" y="7952721"/>
            <a:ext cx="2112604" cy="1859092"/>
          </a:xfrm>
          <a:custGeom>
            <a:avLst/>
            <a:gdLst/>
            <a:ahLst/>
            <a:cxnLst/>
            <a:rect r="r" b="b" t="t" l="l"/>
            <a:pathLst>
              <a:path h="1859092" w="2112604">
                <a:moveTo>
                  <a:pt x="0" y="0"/>
                </a:moveTo>
                <a:lnTo>
                  <a:pt x="2112605" y="0"/>
                </a:lnTo>
                <a:lnTo>
                  <a:pt x="2112605" y="1859092"/>
                </a:lnTo>
                <a:lnTo>
                  <a:pt x="0" y="185909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Tree>
  </p:cSld>
  <p:clrMapOvr>
    <a:masterClrMapping/>
  </p:clrMapOvr>
</p:sld>
</file>

<file path=ppt/slides/slide75.xml><?xml version="1.0" encoding="utf-8"?>
<p:sld xmlns:p="http://schemas.openxmlformats.org/presentationml/2006/main" xmlns:a="http://schemas.openxmlformats.org/drawingml/2006/main" xmlns:r="http://schemas.openxmlformats.org/officeDocument/2006/relationships">
  <p:cSld>
    <p:bg>
      <p:bgPr>
        <a:solidFill>
          <a:srgbClr val="1E1E3F"/>
        </a:solidFill>
      </p:bgPr>
    </p:bg>
    <p:spTree>
      <p:nvGrpSpPr>
        <p:cNvPr id="1" name=""/>
        <p:cNvGrpSpPr/>
        <p:nvPr/>
      </p:nvGrpSpPr>
      <p:grpSpPr>
        <a:xfrm>
          <a:off x="0" y="0"/>
          <a:ext cx="0" cy="0"/>
          <a:chOff x="0" y="0"/>
          <a:chExt cx="0" cy="0"/>
        </a:xfrm>
      </p:grpSpPr>
      <p:grpSp>
        <p:nvGrpSpPr>
          <p:cNvPr name="Group 2" id="2"/>
          <p:cNvGrpSpPr/>
          <p:nvPr/>
        </p:nvGrpSpPr>
        <p:grpSpPr>
          <a:xfrm rot="0">
            <a:off x="666750" y="666750"/>
            <a:ext cx="16954500" cy="8953500"/>
            <a:chOff x="0" y="0"/>
            <a:chExt cx="4465383" cy="2358123"/>
          </a:xfrm>
        </p:grpSpPr>
        <p:sp>
          <p:nvSpPr>
            <p:cNvPr name="Freeform 3" id="3"/>
            <p:cNvSpPr/>
            <p:nvPr/>
          </p:nvSpPr>
          <p:spPr>
            <a:xfrm flipH="false" flipV="false" rot="0">
              <a:off x="0" y="0"/>
              <a:ext cx="4465383" cy="2358124"/>
            </a:xfrm>
            <a:custGeom>
              <a:avLst/>
              <a:gdLst/>
              <a:ahLst/>
              <a:cxnLst/>
              <a:rect r="r" b="b" t="t" l="l"/>
              <a:pathLst>
                <a:path h="2358124" w="4465383">
                  <a:moveTo>
                    <a:pt x="20548" y="0"/>
                  </a:moveTo>
                  <a:lnTo>
                    <a:pt x="4444835" y="0"/>
                  </a:lnTo>
                  <a:cubicBezTo>
                    <a:pt x="4456183" y="0"/>
                    <a:pt x="4465383" y="9200"/>
                    <a:pt x="4465383" y="20548"/>
                  </a:cubicBezTo>
                  <a:lnTo>
                    <a:pt x="4465383" y="2337575"/>
                  </a:lnTo>
                  <a:cubicBezTo>
                    <a:pt x="4465383" y="2348924"/>
                    <a:pt x="4456183" y="2358124"/>
                    <a:pt x="4444835" y="2358124"/>
                  </a:cubicBezTo>
                  <a:lnTo>
                    <a:pt x="20548" y="2358124"/>
                  </a:lnTo>
                  <a:cubicBezTo>
                    <a:pt x="9200" y="2358124"/>
                    <a:pt x="0" y="2348924"/>
                    <a:pt x="0" y="2337575"/>
                  </a:cubicBezTo>
                  <a:lnTo>
                    <a:pt x="0" y="20548"/>
                  </a:lnTo>
                  <a:cubicBezTo>
                    <a:pt x="0" y="9200"/>
                    <a:pt x="9200" y="0"/>
                    <a:pt x="20548" y="0"/>
                  </a:cubicBezTo>
                  <a:close/>
                </a:path>
              </a:pathLst>
            </a:custGeom>
            <a:solidFill>
              <a:srgbClr val="4F5AAF"/>
            </a:solidFill>
            <a:ln cap="rnd">
              <a:noFill/>
              <a:prstDash val="solid"/>
              <a:round/>
            </a:ln>
          </p:spPr>
        </p:sp>
        <p:sp>
          <p:nvSpPr>
            <p:cNvPr name="TextBox 4" id="4"/>
            <p:cNvSpPr txBox="true"/>
            <p:nvPr/>
          </p:nvSpPr>
          <p:spPr>
            <a:xfrm>
              <a:off x="0" y="-57150"/>
              <a:ext cx="4465383" cy="2415273"/>
            </a:xfrm>
            <a:prstGeom prst="rect">
              <a:avLst/>
            </a:prstGeom>
          </p:spPr>
          <p:txBody>
            <a:bodyPr anchor="ctr" rtlCol="false" tIns="50800" lIns="50800" bIns="50800" rIns="50800"/>
            <a:lstStyle/>
            <a:p>
              <a:pPr algn="ctr" marL="0" indent="0" lvl="0">
                <a:lnSpc>
                  <a:spcPts val="3359"/>
                </a:lnSpc>
                <a:spcBef>
                  <a:spcPct val="0"/>
                </a:spcBef>
              </a:pPr>
            </a:p>
          </p:txBody>
        </p:sp>
      </p:grpSp>
      <p:sp>
        <p:nvSpPr>
          <p:cNvPr name="Freeform 5" id="5"/>
          <p:cNvSpPr/>
          <p:nvPr/>
        </p:nvSpPr>
        <p:spPr>
          <a:xfrm flipH="false" flipV="false" rot="0">
            <a:off x="9407124" y="1269048"/>
            <a:ext cx="7852176" cy="5757499"/>
          </a:xfrm>
          <a:custGeom>
            <a:avLst/>
            <a:gdLst/>
            <a:ahLst/>
            <a:cxnLst/>
            <a:rect r="r" b="b" t="t" l="l"/>
            <a:pathLst>
              <a:path h="5757499" w="7852176">
                <a:moveTo>
                  <a:pt x="0" y="0"/>
                </a:moveTo>
                <a:lnTo>
                  <a:pt x="7852176" y="0"/>
                </a:lnTo>
                <a:lnTo>
                  <a:pt x="7852176" y="5757499"/>
                </a:lnTo>
                <a:lnTo>
                  <a:pt x="0" y="5757499"/>
                </a:lnTo>
                <a:lnTo>
                  <a:pt x="0" y="0"/>
                </a:lnTo>
                <a:close/>
              </a:path>
            </a:pathLst>
          </a:custGeom>
          <a:blipFill>
            <a:blip r:embed="rId2"/>
            <a:stretch>
              <a:fillRect l="0" t="0" r="0" b="0"/>
            </a:stretch>
          </a:blipFill>
        </p:spPr>
      </p:sp>
      <p:sp>
        <p:nvSpPr>
          <p:cNvPr name="TextBox 6" id="6"/>
          <p:cNvSpPr txBox="true"/>
          <p:nvPr/>
        </p:nvSpPr>
        <p:spPr>
          <a:xfrm rot="0">
            <a:off x="-5729774" y="971550"/>
            <a:ext cx="16954500" cy="537846"/>
          </a:xfrm>
          <a:prstGeom prst="rect">
            <a:avLst/>
          </a:prstGeom>
        </p:spPr>
        <p:txBody>
          <a:bodyPr anchor="t" rtlCol="false" tIns="0" lIns="0" bIns="0" rIns="0">
            <a:spAutoFit/>
          </a:bodyPr>
          <a:lstStyle/>
          <a:p>
            <a:pPr algn="ctr">
              <a:lnSpc>
                <a:spcPts val="4479"/>
              </a:lnSpc>
              <a:spcBef>
                <a:spcPct val="0"/>
              </a:spcBef>
            </a:pPr>
            <a:r>
              <a:rPr lang="en-US" sz="3199">
                <a:solidFill>
                  <a:srgbClr val="FFFFFF"/>
                </a:solidFill>
                <a:latin typeface="Playfair Display SC"/>
                <a:ea typeface="Playfair Display SC"/>
                <a:cs typeface="Playfair Display SC"/>
                <a:sym typeface="Playfair Display SC"/>
              </a:rPr>
              <a:t>Bounding_box.py</a:t>
            </a:r>
          </a:p>
        </p:txBody>
      </p:sp>
      <p:sp>
        <p:nvSpPr>
          <p:cNvPr name="TextBox 7" id="7"/>
          <p:cNvSpPr txBox="true"/>
          <p:nvPr/>
        </p:nvSpPr>
        <p:spPr>
          <a:xfrm rot="0">
            <a:off x="666750" y="3072588"/>
            <a:ext cx="8400929" cy="1725736"/>
          </a:xfrm>
          <a:prstGeom prst="rect">
            <a:avLst/>
          </a:prstGeom>
        </p:spPr>
        <p:txBody>
          <a:bodyPr anchor="t" rtlCol="false" tIns="0" lIns="0" bIns="0" rIns="0">
            <a:spAutoFit/>
          </a:bodyPr>
          <a:lstStyle/>
          <a:p>
            <a:pPr algn="ctr">
              <a:lnSpc>
                <a:spcPts val="4630"/>
              </a:lnSpc>
              <a:spcBef>
                <a:spcPct val="0"/>
              </a:spcBef>
            </a:pPr>
            <a:r>
              <a:rPr lang="en-US" sz="3307">
                <a:solidFill>
                  <a:srgbClr val="FFFFFF"/>
                </a:solidFill>
                <a:latin typeface="Helvetica World"/>
                <a:ea typeface="Helvetica World"/>
                <a:cs typeface="Helvetica World"/>
                <a:sym typeface="Helvetica World"/>
              </a:rPr>
              <a:t> Convenience class to create a bounding box around a set of points. </a:t>
            </a:r>
          </a:p>
          <a:p>
            <a:pPr algn="ctr">
              <a:lnSpc>
                <a:spcPts val="4630"/>
              </a:lnSpc>
              <a:spcBef>
                <a:spcPct val="0"/>
              </a:spcBef>
            </a:pPr>
            <a:r>
              <a:rPr lang="en-US" sz="3307">
                <a:solidFill>
                  <a:srgbClr val="FFFFFF"/>
                </a:solidFill>
                <a:latin typeface="Helvetica World"/>
                <a:ea typeface="Helvetica World"/>
                <a:cs typeface="Helvetica World"/>
                <a:sym typeface="Helvetica World"/>
              </a:rPr>
              <a:t> Extends :class:`foronoi.graph.Polygon`.</a:t>
            </a:r>
          </a:p>
        </p:txBody>
      </p:sp>
      <p:sp>
        <p:nvSpPr>
          <p:cNvPr name="TextBox 8" id="8"/>
          <p:cNvSpPr txBox="true"/>
          <p:nvPr/>
        </p:nvSpPr>
        <p:spPr>
          <a:xfrm rot="0">
            <a:off x="1028700" y="5555004"/>
            <a:ext cx="9500295" cy="2233296"/>
          </a:xfrm>
          <a:prstGeom prst="rect">
            <a:avLst/>
          </a:prstGeom>
        </p:spPr>
        <p:txBody>
          <a:bodyPr anchor="t" rtlCol="false" tIns="0" lIns="0" bIns="0" rIns="0">
            <a:spAutoFit/>
          </a:bodyPr>
          <a:lstStyle/>
          <a:p>
            <a:pPr algn="l">
              <a:lnSpc>
                <a:spcPts val="4479"/>
              </a:lnSpc>
              <a:spcBef>
                <a:spcPct val="0"/>
              </a:spcBef>
            </a:pPr>
            <a:r>
              <a:rPr lang="en-US" sz="3199">
                <a:solidFill>
                  <a:srgbClr val="FFFFFF"/>
                </a:solidFill>
                <a:latin typeface="Helvetica World"/>
                <a:ea typeface="Helvetica World"/>
                <a:cs typeface="Helvetica World"/>
                <a:sym typeface="Helvetica World"/>
              </a:rPr>
              <a:t>Parameters</a:t>
            </a:r>
          </a:p>
          <a:p>
            <a:pPr algn="l">
              <a:lnSpc>
                <a:spcPts val="4479"/>
              </a:lnSpc>
              <a:spcBef>
                <a:spcPct val="0"/>
              </a:spcBef>
            </a:pPr>
            <a:r>
              <a:rPr lang="en-US" sz="3199">
                <a:solidFill>
                  <a:srgbClr val="FFFFFF"/>
                </a:solidFill>
                <a:latin typeface="Helvetica World"/>
                <a:ea typeface="Helvetica World"/>
                <a:cs typeface="Helvetica World"/>
                <a:sym typeface="Helvetica World"/>
              </a:rPr>
              <a:t> ----------</a:t>
            </a:r>
          </a:p>
          <a:p>
            <a:pPr algn="l">
              <a:lnSpc>
                <a:spcPts val="4479"/>
              </a:lnSpc>
              <a:spcBef>
                <a:spcPct val="0"/>
              </a:spcBef>
            </a:pPr>
            <a:r>
              <a:rPr lang="en-US" sz="3199">
                <a:solidFill>
                  <a:srgbClr val="FFFFFF"/>
                </a:solidFill>
                <a:latin typeface="Helvetica World"/>
                <a:ea typeface="Helvetica World"/>
                <a:cs typeface="Helvetica World"/>
                <a:sym typeface="Helvetica World"/>
              </a:rPr>
              <a:t> points: list of tuples [(x1, y1), (x2, y2), ...]</a:t>
            </a:r>
          </a:p>
          <a:p>
            <a:pPr algn="l">
              <a:lnSpc>
                <a:spcPts val="4479"/>
              </a:lnSpc>
              <a:spcBef>
                <a:spcPct val="0"/>
              </a:spcBef>
            </a:pPr>
            <a:r>
              <a:rPr lang="en-US" sz="3199">
                <a:solidFill>
                  <a:srgbClr val="FFFFFF"/>
                </a:solidFill>
                <a:latin typeface="Helvetica World"/>
                <a:ea typeface="Helvetica World"/>
                <a:cs typeface="Helvetica World"/>
                <a:sym typeface="Helvetica World"/>
              </a:rPr>
              <a:t> The points that will be enclosed by the bounding box.</a:t>
            </a:r>
          </a:p>
        </p:txBody>
      </p:sp>
      <p:sp>
        <p:nvSpPr>
          <p:cNvPr name="Freeform 9" id="9"/>
          <p:cNvSpPr/>
          <p:nvPr/>
        </p:nvSpPr>
        <p:spPr>
          <a:xfrm flipH="false" flipV="false" rot="-3117037">
            <a:off x="16099474" y="7952721"/>
            <a:ext cx="2112604" cy="1859092"/>
          </a:xfrm>
          <a:custGeom>
            <a:avLst/>
            <a:gdLst/>
            <a:ahLst/>
            <a:cxnLst/>
            <a:rect r="r" b="b" t="t" l="l"/>
            <a:pathLst>
              <a:path h="1859092" w="2112604">
                <a:moveTo>
                  <a:pt x="0" y="0"/>
                </a:moveTo>
                <a:lnTo>
                  <a:pt x="2112605" y="0"/>
                </a:lnTo>
                <a:lnTo>
                  <a:pt x="2112605" y="1859092"/>
                </a:lnTo>
                <a:lnTo>
                  <a:pt x="0" y="185909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Tree>
  </p:cSld>
  <p:clrMapOvr>
    <a:masterClrMapping/>
  </p:clrMapOvr>
</p:sld>
</file>

<file path=ppt/slides/slide76.xml><?xml version="1.0" encoding="utf-8"?>
<p:sld xmlns:p="http://schemas.openxmlformats.org/presentationml/2006/main" xmlns:a="http://schemas.openxmlformats.org/drawingml/2006/main" xmlns:r="http://schemas.openxmlformats.org/officeDocument/2006/relationships">
  <p:cSld>
    <p:bg>
      <p:bgPr>
        <a:solidFill>
          <a:srgbClr val="1E1E3F"/>
        </a:solidFill>
      </p:bgPr>
    </p:bg>
    <p:spTree>
      <p:nvGrpSpPr>
        <p:cNvPr id="1" name=""/>
        <p:cNvGrpSpPr/>
        <p:nvPr/>
      </p:nvGrpSpPr>
      <p:grpSpPr>
        <a:xfrm>
          <a:off x="0" y="0"/>
          <a:ext cx="0" cy="0"/>
          <a:chOff x="0" y="0"/>
          <a:chExt cx="0" cy="0"/>
        </a:xfrm>
      </p:grpSpPr>
      <p:grpSp>
        <p:nvGrpSpPr>
          <p:cNvPr name="Group 2" id="2"/>
          <p:cNvGrpSpPr/>
          <p:nvPr/>
        </p:nvGrpSpPr>
        <p:grpSpPr>
          <a:xfrm rot="0">
            <a:off x="666750" y="666750"/>
            <a:ext cx="16954500" cy="8953500"/>
            <a:chOff x="0" y="0"/>
            <a:chExt cx="4465383" cy="2358123"/>
          </a:xfrm>
        </p:grpSpPr>
        <p:sp>
          <p:nvSpPr>
            <p:cNvPr name="Freeform 3" id="3"/>
            <p:cNvSpPr/>
            <p:nvPr/>
          </p:nvSpPr>
          <p:spPr>
            <a:xfrm flipH="false" flipV="false" rot="0">
              <a:off x="0" y="0"/>
              <a:ext cx="4465383" cy="2358124"/>
            </a:xfrm>
            <a:custGeom>
              <a:avLst/>
              <a:gdLst/>
              <a:ahLst/>
              <a:cxnLst/>
              <a:rect r="r" b="b" t="t" l="l"/>
              <a:pathLst>
                <a:path h="2358124" w="4465383">
                  <a:moveTo>
                    <a:pt x="20548" y="0"/>
                  </a:moveTo>
                  <a:lnTo>
                    <a:pt x="4444835" y="0"/>
                  </a:lnTo>
                  <a:cubicBezTo>
                    <a:pt x="4456183" y="0"/>
                    <a:pt x="4465383" y="9200"/>
                    <a:pt x="4465383" y="20548"/>
                  </a:cubicBezTo>
                  <a:lnTo>
                    <a:pt x="4465383" y="2337575"/>
                  </a:lnTo>
                  <a:cubicBezTo>
                    <a:pt x="4465383" y="2348924"/>
                    <a:pt x="4456183" y="2358124"/>
                    <a:pt x="4444835" y="2358124"/>
                  </a:cubicBezTo>
                  <a:lnTo>
                    <a:pt x="20548" y="2358124"/>
                  </a:lnTo>
                  <a:cubicBezTo>
                    <a:pt x="9200" y="2358124"/>
                    <a:pt x="0" y="2348924"/>
                    <a:pt x="0" y="2337575"/>
                  </a:cubicBezTo>
                  <a:lnTo>
                    <a:pt x="0" y="20548"/>
                  </a:lnTo>
                  <a:cubicBezTo>
                    <a:pt x="0" y="9200"/>
                    <a:pt x="9200" y="0"/>
                    <a:pt x="20548" y="0"/>
                  </a:cubicBezTo>
                  <a:close/>
                </a:path>
              </a:pathLst>
            </a:custGeom>
            <a:solidFill>
              <a:srgbClr val="4F5AAF"/>
            </a:solidFill>
            <a:ln cap="rnd">
              <a:noFill/>
              <a:prstDash val="solid"/>
              <a:round/>
            </a:ln>
          </p:spPr>
        </p:sp>
        <p:sp>
          <p:nvSpPr>
            <p:cNvPr name="TextBox 4" id="4"/>
            <p:cNvSpPr txBox="true"/>
            <p:nvPr/>
          </p:nvSpPr>
          <p:spPr>
            <a:xfrm>
              <a:off x="0" y="-57150"/>
              <a:ext cx="4465383" cy="2415273"/>
            </a:xfrm>
            <a:prstGeom prst="rect">
              <a:avLst/>
            </a:prstGeom>
          </p:spPr>
          <p:txBody>
            <a:bodyPr anchor="ctr" rtlCol="false" tIns="50800" lIns="50800" bIns="50800" rIns="50800"/>
            <a:lstStyle/>
            <a:p>
              <a:pPr algn="ctr" marL="0" indent="0" lvl="0">
                <a:lnSpc>
                  <a:spcPts val="3359"/>
                </a:lnSpc>
                <a:spcBef>
                  <a:spcPct val="0"/>
                </a:spcBef>
              </a:pPr>
            </a:p>
          </p:txBody>
        </p:sp>
      </p:grpSp>
      <p:sp>
        <p:nvSpPr>
          <p:cNvPr name="Freeform 5" id="5"/>
          <p:cNvSpPr/>
          <p:nvPr/>
        </p:nvSpPr>
        <p:spPr>
          <a:xfrm flipH="false" flipV="false" rot="0">
            <a:off x="2927710" y="2149734"/>
            <a:ext cx="12432580" cy="4958341"/>
          </a:xfrm>
          <a:custGeom>
            <a:avLst/>
            <a:gdLst/>
            <a:ahLst/>
            <a:cxnLst/>
            <a:rect r="r" b="b" t="t" l="l"/>
            <a:pathLst>
              <a:path h="4958341" w="12432580">
                <a:moveTo>
                  <a:pt x="0" y="0"/>
                </a:moveTo>
                <a:lnTo>
                  <a:pt x="12432580" y="0"/>
                </a:lnTo>
                <a:lnTo>
                  <a:pt x="12432580" y="4958340"/>
                </a:lnTo>
                <a:lnTo>
                  <a:pt x="0" y="4958340"/>
                </a:lnTo>
                <a:lnTo>
                  <a:pt x="0" y="0"/>
                </a:lnTo>
                <a:close/>
              </a:path>
            </a:pathLst>
          </a:custGeom>
          <a:blipFill>
            <a:blip r:embed="rId2"/>
            <a:stretch>
              <a:fillRect l="0" t="0" r="0" b="0"/>
            </a:stretch>
          </a:blipFill>
        </p:spPr>
      </p:sp>
      <p:sp>
        <p:nvSpPr>
          <p:cNvPr name="TextBox 6" id="6"/>
          <p:cNvSpPr txBox="true"/>
          <p:nvPr/>
        </p:nvSpPr>
        <p:spPr>
          <a:xfrm rot="0">
            <a:off x="891847" y="952500"/>
            <a:ext cx="2524274" cy="662941"/>
          </a:xfrm>
          <a:prstGeom prst="rect">
            <a:avLst/>
          </a:prstGeom>
        </p:spPr>
        <p:txBody>
          <a:bodyPr anchor="t" rtlCol="false" tIns="0" lIns="0" bIns="0" rIns="0">
            <a:spAutoFit/>
          </a:bodyPr>
          <a:lstStyle/>
          <a:p>
            <a:pPr algn="ctr">
              <a:lnSpc>
                <a:spcPts val="5459"/>
              </a:lnSpc>
              <a:spcBef>
                <a:spcPct val="0"/>
              </a:spcBef>
            </a:pPr>
            <a:r>
              <a:rPr lang="en-US" sz="3899">
                <a:solidFill>
                  <a:srgbClr val="FF6161"/>
                </a:solidFill>
                <a:latin typeface="Playfair Display SC"/>
                <a:ea typeface="Playfair Display SC"/>
                <a:cs typeface="Playfair Display SC"/>
                <a:sym typeface="Playfair Display SC"/>
              </a:rPr>
              <a:t>Points.py </a:t>
            </a:r>
          </a:p>
        </p:txBody>
      </p:sp>
      <p:sp>
        <p:nvSpPr>
          <p:cNvPr name="TextBox 7" id="7"/>
          <p:cNvSpPr txBox="true"/>
          <p:nvPr/>
        </p:nvSpPr>
        <p:spPr>
          <a:xfrm rot="0">
            <a:off x="666750" y="8083767"/>
            <a:ext cx="16954500" cy="655956"/>
          </a:xfrm>
          <a:prstGeom prst="rect">
            <a:avLst/>
          </a:prstGeom>
        </p:spPr>
        <p:txBody>
          <a:bodyPr anchor="t" rtlCol="false" tIns="0" lIns="0" bIns="0" rIns="0">
            <a:spAutoFit/>
          </a:bodyPr>
          <a:lstStyle/>
          <a:p>
            <a:pPr algn="ctr">
              <a:lnSpc>
                <a:spcPts val="5319"/>
              </a:lnSpc>
              <a:spcBef>
                <a:spcPct val="0"/>
              </a:spcBef>
            </a:pPr>
            <a:r>
              <a:rPr lang="en-US" sz="3799">
                <a:solidFill>
                  <a:srgbClr val="FFFFFF"/>
                </a:solidFill>
                <a:latin typeface="Helvetica World"/>
                <a:ea typeface="Helvetica World"/>
                <a:cs typeface="Helvetica World"/>
                <a:sym typeface="Helvetica World"/>
              </a:rPr>
              <a:t> A cell point a.k.a. a site. Extends the :class:`Coordinate` class.</a:t>
            </a:r>
          </a:p>
        </p:txBody>
      </p:sp>
      <p:sp>
        <p:nvSpPr>
          <p:cNvPr name="Freeform 8" id="8"/>
          <p:cNvSpPr/>
          <p:nvPr/>
        </p:nvSpPr>
        <p:spPr>
          <a:xfrm flipH="false" flipV="false" rot="-3117037">
            <a:off x="16099474" y="7952721"/>
            <a:ext cx="2112604" cy="1859092"/>
          </a:xfrm>
          <a:custGeom>
            <a:avLst/>
            <a:gdLst/>
            <a:ahLst/>
            <a:cxnLst/>
            <a:rect r="r" b="b" t="t" l="l"/>
            <a:pathLst>
              <a:path h="1859092" w="2112604">
                <a:moveTo>
                  <a:pt x="0" y="0"/>
                </a:moveTo>
                <a:lnTo>
                  <a:pt x="2112605" y="0"/>
                </a:lnTo>
                <a:lnTo>
                  <a:pt x="2112605" y="1859092"/>
                </a:lnTo>
                <a:lnTo>
                  <a:pt x="0" y="185909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Tree>
  </p:cSld>
  <p:clrMapOvr>
    <a:masterClrMapping/>
  </p:clrMapOvr>
</p:sld>
</file>

<file path=ppt/slides/slide77.xml><?xml version="1.0" encoding="utf-8"?>
<p:sld xmlns:p="http://schemas.openxmlformats.org/presentationml/2006/main" xmlns:a="http://schemas.openxmlformats.org/drawingml/2006/main" xmlns:r="http://schemas.openxmlformats.org/officeDocument/2006/relationships">
  <p:cSld>
    <p:bg>
      <p:bgPr>
        <a:solidFill>
          <a:srgbClr val="1E1E3F"/>
        </a:solidFill>
      </p:bgPr>
    </p:bg>
    <p:spTree>
      <p:nvGrpSpPr>
        <p:cNvPr id="1" name=""/>
        <p:cNvGrpSpPr/>
        <p:nvPr/>
      </p:nvGrpSpPr>
      <p:grpSpPr>
        <a:xfrm>
          <a:off x="0" y="0"/>
          <a:ext cx="0" cy="0"/>
          <a:chOff x="0" y="0"/>
          <a:chExt cx="0" cy="0"/>
        </a:xfrm>
      </p:grpSpPr>
      <p:grpSp>
        <p:nvGrpSpPr>
          <p:cNvPr name="Group 2" id="2"/>
          <p:cNvGrpSpPr/>
          <p:nvPr/>
        </p:nvGrpSpPr>
        <p:grpSpPr>
          <a:xfrm rot="0">
            <a:off x="666750" y="666750"/>
            <a:ext cx="16954500" cy="8953500"/>
            <a:chOff x="0" y="0"/>
            <a:chExt cx="4465383" cy="2358123"/>
          </a:xfrm>
        </p:grpSpPr>
        <p:sp>
          <p:nvSpPr>
            <p:cNvPr name="Freeform 3" id="3"/>
            <p:cNvSpPr/>
            <p:nvPr/>
          </p:nvSpPr>
          <p:spPr>
            <a:xfrm flipH="false" flipV="false" rot="0">
              <a:off x="0" y="0"/>
              <a:ext cx="4465383" cy="2358124"/>
            </a:xfrm>
            <a:custGeom>
              <a:avLst/>
              <a:gdLst/>
              <a:ahLst/>
              <a:cxnLst/>
              <a:rect r="r" b="b" t="t" l="l"/>
              <a:pathLst>
                <a:path h="2358124" w="4465383">
                  <a:moveTo>
                    <a:pt x="20548" y="0"/>
                  </a:moveTo>
                  <a:lnTo>
                    <a:pt x="4444835" y="0"/>
                  </a:lnTo>
                  <a:cubicBezTo>
                    <a:pt x="4456183" y="0"/>
                    <a:pt x="4465383" y="9200"/>
                    <a:pt x="4465383" y="20548"/>
                  </a:cubicBezTo>
                  <a:lnTo>
                    <a:pt x="4465383" y="2337575"/>
                  </a:lnTo>
                  <a:cubicBezTo>
                    <a:pt x="4465383" y="2348924"/>
                    <a:pt x="4456183" y="2358124"/>
                    <a:pt x="4444835" y="2358124"/>
                  </a:cubicBezTo>
                  <a:lnTo>
                    <a:pt x="20548" y="2358124"/>
                  </a:lnTo>
                  <a:cubicBezTo>
                    <a:pt x="9200" y="2358124"/>
                    <a:pt x="0" y="2348924"/>
                    <a:pt x="0" y="2337575"/>
                  </a:cubicBezTo>
                  <a:lnTo>
                    <a:pt x="0" y="20548"/>
                  </a:lnTo>
                  <a:cubicBezTo>
                    <a:pt x="0" y="9200"/>
                    <a:pt x="9200" y="0"/>
                    <a:pt x="20548" y="0"/>
                  </a:cubicBezTo>
                  <a:close/>
                </a:path>
              </a:pathLst>
            </a:custGeom>
            <a:solidFill>
              <a:srgbClr val="4F5AAF"/>
            </a:solidFill>
            <a:ln cap="rnd">
              <a:noFill/>
              <a:prstDash val="solid"/>
              <a:round/>
            </a:ln>
          </p:spPr>
        </p:sp>
        <p:sp>
          <p:nvSpPr>
            <p:cNvPr name="TextBox 4" id="4"/>
            <p:cNvSpPr txBox="true"/>
            <p:nvPr/>
          </p:nvSpPr>
          <p:spPr>
            <a:xfrm>
              <a:off x="0" y="-57150"/>
              <a:ext cx="4465383" cy="2415273"/>
            </a:xfrm>
            <a:prstGeom prst="rect">
              <a:avLst/>
            </a:prstGeom>
          </p:spPr>
          <p:txBody>
            <a:bodyPr anchor="ctr" rtlCol="false" tIns="50800" lIns="50800" bIns="50800" rIns="50800"/>
            <a:lstStyle/>
            <a:p>
              <a:pPr algn="ctr" marL="0" indent="0" lvl="0">
                <a:lnSpc>
                  <a:spcPts val="3359"/>
                </a:lnSpc>
                <a:spcBef>
                  <a:spcPct val="0"/>
                </a:spcBef>
              </a:pPr>
            </a:p>
          </p:txBody>
        </p:sp>
      </p:grpSp>
      <p:sp>
        <p:nvSpPr>
          <p:cNvPr name="TextBox 5" id="5"/>
          <p:cNvSpPr txBox="true"/>
          <p:nvPr/>
        </p:nvSpPr>
        <p:spPr>
          <a:xfrm rot="0">
            <a:off x="304800" y="648335"/>
            <a:ext cx="16954500" cy="788036"/>
          </a:xfrm>
          <a:prstGeom prst="rect">
            <a:avLst/>
          </a:prstGeom>
        </p:spPr>
        <p:txBody>
          <a:bodyPr anchor="t" rtlCol="false" tIns="0" lIns="0" bIns="0" rIns="0">
            <a:spAutoFit/>
          </a:bodyPr>
          <a:lstStyle/>
          <a:p>
            <a:pPr algn="ctr">
              <a:lnSpc>
                <a:spcPts val="6439"/>
              </a:lnSpc>
              <a:spcBef>
                <a:spcPct val="0"/>
              </a:spcBef>
            </a:pPr>
            <a:r>
              <a:rPr lang="en-US" sz="4599">
                <a:solidFill>
                  <a:srgbClr val="FF6161"/>
                </a:solidFill>
                <a:latin typeface="Playfair Display SC"/>
                <a:ea typeface="Playfair Display SC"/>
                <a:cs typeface="Playfair Display SC"/>
                <a:sym typeface="Playfair Display SC"/>
              </a:rPr>
              <a:t> Examples</a:t>
            </a:r>
          </a:p>
        </p:txBody>
      </p:sp>
      <p:sp>
        <p:nvSpPr>
          <p:cNvPr name="TextBox 6" id="6"/>
          <p:cNvSpPr txBox="true"/>
          <p:nvPr/>
        </p:nvSpPr>
        <p:spPr>
          <a:xfrm rot="0">
            <a:off x="1028700" y="2439035"/>
            <a:ext cx="15977146" cy="5323206"/>
          </a:xfrm>
          <a:prstGeom prst="rect">
            <a:avLst/>
          </a:prstGeom>
        </p:spPr>
        <p:txBody>
          <a:bodyPr anchor="t" rtlCol="false" tIns="0" lIns="0" bIns="0" rIns="0">
            <a:spAutoFit/>
          </a:bodyPr>
          <a:lstStyle/>
          <a:p>
            <a:pPr algn="l">
              <a:lnSpc>
                <a:spcPts val="5319"/>
              </a:lnSpc>
              <a:spcBef>
                <a:spcPct val="0"/>
              </a:spcBef>
            </a:pPr>
            <a:r>
              <a:rPr lang="en-US" sz="3799">
                <a:solidFill>
                  <a:srgbClr val="FFFFFF"/>
                </a:solidFill>
                <a:latin typeface="Helvetica World"/>
                <a:ea typeface="Helvetica World"/>
                <a:cs typeface="Helvetica World"/>
                <a:sym typeface="Helvetica World"/>
              </a:rPr>
              <a:t> Site operations</a:t>
            </a:r>
          </a:p>
          <a:p>
            <a:pPr algn="l">
              <a:lnSpc>
                <a:spcPts val="5319"/>
              </a:lnSpc>
              <a:spcBef>
                <a:spcPct val="0"/>
              </a:spcBef>
            </a:pPr>
            <a:r>
              <a:rPr lang="en-US" sz="3799">
                <a:solidFill>
                  <a:srgbClr val="FFFFFF"/>
                </a:solidFill>
                <a:latin typeface="Helvetica World"/>
                <a:ea typeface="Helvetica World"/>
                <a:cs typeface="Helvetica World"/>
                <a:sym typeface="Helvetica World"/>
              </a:rPr>
              <a:t> </a:t>
            </a:r>
          </a:p>
          <a:p>
            <a:pPr algn="l">
              <a:lnSpc>
                <a:spcPts val="5319"/>
              </a:lnSpc>
              <a:spcBef>
                <a:spcPct val="0"/>
              </a:spcBef>
            </a:pPr>
            <a:r>
              <a:rPr lang="en-US" sz="3799">
                <a:solidFill>
                  <a:srgbClr val="FFFFFF"/>
                </a:solidFill>
                <a:latin typeface="Helvetica World"/>
                <a:ea typeface="Helvetica World"/>
                <a:cs typeface="Helvetica World"/>
                <a:sym typeface="Helvetica World"/>
              </a:rPr>
              <a:t> &gt;&gt;&gt; size: float = site.area() # The area of the cell</a:t>
            </a:r>
          </a:p>
          <a:p>
            <a:pPr algn="l">
              <a:lnSpc>
                <a:spcPts val="5319"/>
              </a:lnSpc>
              <a:spcBef>
                <a:spcPct val="0"/>
              </a:spcBef>
            </a:pPr>
            <a:r>
              <a:rPr lang="en-US" sz="3799">
                <a:solidFill>
                  <a:srgbClr val="FFFFFF"/>
                </a:solidFill>
                <a:latin typeface="Helvetica World"/>
                <a:ea typeface="Helvetica World"/>
                <a:cs typeface="Helvetica World"/>
                <a:sym typeface="Helvetica World"/>
              </a:rPr>
              <a:t> &gt;&gt;&gt; borders: List[HalfEdge] = site.borders() # Borders around this cell point</a:t>
            </a:r>
          </a:p>
          <a:p>
            <a:pPr algn="l">
              <a:lnSpc>
                <a:spcPts val="5319"/>
              </a:lnSpc>
              <a:spcBef>
                <a:spcPct val="0"/>
              </a:spcBef>
            </a:pPr>
            <a:r>
              <a:rPr lang="en-US" sz="3799">
                <a:solidFill>
                  <a:srgbClr val="FFFFFF"/>
                </a:solidFill>
                <a:latin typeface="Helvetica World"/>
                <a:ea typeface="Helvetica World"/>
                <a:cs typeface="Helvetica World"/>
                <a:sym typeface="Helvetica World"/>
              </a:rPr>
              <a:t> &gt;&gt;&gt; vertices: List[Vertex] = site.vertices() # Vertices around this cell point</a:t>
            </a:r>
          </a:p>
          <a:p>
            <a:pPr algn="l">
              <a:lnSpc>
                <a:spcPts val="5319"/>
              </a:lnSpc>
              <a:spcBef>
                <a:spcPct val="0"/>
              </a:spcBef>
            </a:pPr>
            <a:r>
              <a:rPr lang="en-US" sz="3799">
                <a:solidFill>
                  <a:srgbClr val="FFFFFF"/>
                </a:solidFill>
                <a:latin typeface="Helvetica World"/>
                <a:ea typeface="Helvetica World"/>
                <a:cs typeface="Helvetica World"/>
                <a:sym typeface="Helvetica World"/>
              </a:rPr>
              <a:t> &gt;&gt;&gt; site_x: float = site.x # X-coordinate of the site</a:t>
            </a:r>
          </a:p>
          <a:p>
            <a:pPr algn="l">
              <a:lnSpc>
                <a:spcPts val="5319"/>
              </a:lnSpc>
              <a:spcBef>
                <a:spcPct val="0"/>
              </a:spcBef>
            </a:pPr>
            <a:r>
              <a:rPr lang="en-US" sz="3799">
                <a:solidFill>
                  <a:srgbClr val="FFFFFF"/>
                </a:solidFill>
                <a:latin typeface="Helvetica World"/>
                <a:ea typeface="Helvetica World"/>
                <a:cs typeface="Helvetica World"/>
                <a:sym typeface="Helvetica World"/>
              </a:rPr>
              <a:t> &gt;&gt;&gt; site_xy: [float, float] = site.xy # (x, y)-coordinates of the site</a:t>
            </a:r>
          </a:p>
          <a:p>
            <a:pPr algn="l">
              <a:lnSpc>
                <a:spcPts val="5319"/>
              </a:lnSpc>
              <a:spcBef>
                <a:spcPct val="0"/>
              </a:spcBef>
            </a:pPr>
            <a:r>
              <a:rPr lang="en-US" sz="3799">
                <a:solidFill>
                  <a:srgbClr val="FFFFFF"/>
                </a:solidFill>
                <a:latin typeface="Helvetica World"/>
                <a:ea typeface="Helvetica World"/>
                <a:cs typeface="Helvetica World"/>
                <a:sym typeface="Helvetica World"/>
              </a:rPr>
              <a:t> &gt;&gt;&gt; first_edge: HalfEdge = site.first_edge # First edge of the site's border</a:t>
            </a:r>
          </a:p>
        </p:txBody>
      </p:sp>
      <p:sp>
        <p:nvSpPr>
          <p:cNvPr name="Freeform 7" id="7"/>
          <p:cNvSpPr/>
          <p:nvPr/>
        </p:nvSpPr>
        <p:spPr>
          <a:xfrm flipH="false" flipV="false" rot="-3117037">
            <a:off x="16099474" y="7952721"/>
            <a:ext cx="2112604" cy="1859092"/>
          </a:xfrm>
          <a:custGeom>
            <a:avLst/>
            <a:gdLst/>
            <a:ahLst/>
            <a:cxnLst/>
            <a:rect r="r" b="b" t="t" l="l"/>
            <a:pathLst>
              <a:path h="1859092" w="2112604">
                <a:moveTo>
                  <a:pt x="0" y="0"/>
                </a:moveTo>
                <a:lnTo>
                  <a:pt x="2112605" y="0"/>
                </a:lnTo>
                <a:lnTo>
                  <a:pt x="2112605" y="1859092"/>
                </a:lnTo>
                <a:lnTo>
                  <a:pt x="0" y="185909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Tree>
  </p:cSld>
  <p:clrMapOvr>
    <a:masterClrMapping/>
  </p:clrMapOvr>
</p:sld>
</file>

<file path=ppt/slides/slide78.xml><?xml version="1.0" encoding="utf-8"?>
<p:sld xmlns:p="http://schemas.openxmlformats.org/presentationml/2006/main" xmlns:a="http://schemas.openxmlformats.org/drawingml/2006/main" xmlns:r="http://schemas.openxmlformats.org/officeDocument/2006/relationships">
  <p:cSld>
    <p:bg>
      <p:bgPr>
        <a:solidFill>
          <a:srgbClr val="1E1E3F"/>
        </a:solidFill>
      </p:bgPr>
    </p:bg>
    <p:spTree>
      <p:nvGrpSpPr>
        <p:cNvPr id="1" name=""/>
        <p:cNvGrpSpPr/>
        <p:nvPr/>
      </p:nvGrpSpPr>
      <p:grpSpPr>
        <a:xfrm>
          <a:off x="0" y="0"/>
          <a:ext cx="0" cy="0"/>
          <a:chOff x="0" y="0"/>
          <a:chExt cx="0" cy="0"/>
        </a:xfrm>
      </p:grpSpPr>
      <p:grpSp>
        <p:nvGrpSpPr>
          <p:cNvPr name="Group 2" id="2"/>
          <p:cNvGrpSpPr/>
          <p:nvPr/>
        </p:nvGrpSpPr>
        <p:grpSpPr>
          <a:xfrm rot="0">
            <a:off x="666750" y="666750"/>
            <a:ext cx="16982830" cy="9151811"/>
            <a:chOff x="0" y="0"/>
            <a:chExt cx="4472844" cy="2410354"/>
          </a:xfrm>
        </p:grpSpPr>
        <p:sp>
          <p:nvSpPr>
            <p:cNvPr name="Freeform 3" id="3"/>
            <p:cNvSpPr/>
            <p:nvPr/>
          </p:nvSpPr>
          <p:spPr>
            <a:xfrm flipH="false" flipV="false" rot="0">
              <a:off x="0" y="0"/>
              <a:ext cx="4472844" cy="2410353"/>
            </a:xfrm>
            <a:custGeom>
              <a:avLst/>
              <a:gdLst/>
              <a:ahLst/>
              <a:cxnLst/>
              <a:rect r="r" b="b" t="t" l="l"/>
              <a:pathLst>
                <a:path h="2410353" w="4472844">
                  <a:moveTo>
                    <a:pt x="20514" y="0"/>
                  </a:moveTo>
                  <a:lnTo>
                    <a:pt x="4452330" y="0"/>
                  </a:lnTo>
                  <a:cubicBezTo>
                    <a:pt x="4463660" y="0"/>
                    <a:pt x="4472844" y="9184"/>
                    <a:pt x="4472844" y="20514"/>
                  </a:cubicBezTo>
                  <a:lnTo>
                    <a:pt x="4472844" y="2389839"/>
                  </a:lnTo>
                  <a:cubicBezTo>
                    <a:pt x="4472844" y="2401169"/>
                    <a:pt x="4463660" y="2410353"/>
                    <a:pt x="4452330" y="2410353"/>
                  </a:cubicBezTo>
                  <a:lnTo>
                    <a:pt x="20514" y="2410353"/>
                  </a:lnTo>
                  <a:cubicBezTo>
                    <a:pt x="9184" y="2410353"/>
                    <a:pt x="0" y="2401169"/>
                    <a:pt x="0" y="2389839"/>
                  </a:cubicBezTo>
                  <a:lnTo>
                    <a:pt x="0" y="20514"/>
                  </a:lnTo>
                  <a:cubicBezTo>
                    <a:pt x="0" y="9184"/>
                    <a:pt x="9184" y="0"/>
                    <a:pt x="20514" y="0"/>
                  </a:cubicBezTo>
                  <a:close/>
                </a:path>
              </a:pathLst>
            </a:custGeom>
            <a:solidFill>
              <a:srgbClr val="4F5AAF"/>
            </a:solidFill>
            <a:ln cap="rnd">
              <a:noFill/>
              <a:prstDash val="solid"/>
              <a:round/>
            </a:ln>
          </p:spPr>
        </p:sp>
        <p:sp>
          <p:nvSpPr>
            <p:cNvPr name="TextBox 4" id="4"/>
            <p:cNvSpPr txBox="true"/>
            <p:nvPr/>
          </p:nvSpPr>
          <p:spPr>
            <a:xfrm>
              <a:off x="0" y="-57150"/>
              <a:ext cx="4472844" cy="2467504"/>
            </a:xfrm>
            <a:prstGeom prst="rect">
              <a:avLst/>
            </a:prstGeom>
          </p:spPr>
          <p:txBody>
            <a:bodyPr anchor="ctr" rtlCol="false" tIns="50800" lIns="50800" bIns="50800" rIns="50800"/>
            <a:lstStyle/>
            <a:p>
              <a:pPr algn="ctr" marL="0" indent="0" lvl="0">
                <a:lnSpc>
                  <a:spcPts val="3359"/>
                </a:lnSpc>
                <a:spcBef>
                  <a:spcPct val="0"/>
                </a:spcBef>
              </a:pPr>
            </a:p>
          </p:txBody>
        </p:sp>
      </p:grpSp>
      <p:sp>
        <p:nvSpPr>
          <p:cNvPr name="TextBox 5" id="5"/>
          <p:cNvSpPr txBox="true"/>
          <p:nvPr/>
        </p:nvSpPr>
        <p:spPr>
          <a:xfrm rot="0">
            <a:off x="1028700" y="771341"/>
            <a:ext cx="16230600" cy="8486959"/>
          </a:xfrm>
          <a:prstGeom prst="rect">
            <a:avLst/>
          </a:prstGeom>
        </p:spPr>
        <p:txBody>
          <a:bodyPr anchor="t" rtlCol="false" tIns="0" lIns="0" bIns="0" rIns="0">
            <a:spAutoFit/>
          </a:bodyPr>
          <a:lstStyle/>
          <a:p>
            <a:pPr algn="l">
              <a:lnSpc>
                <a:spcPts val="4245"/>
              </a:lnSpc>
              <a:spcBef>
                <a:spcPct val="0"/>
              </a:spcBef>
            </a:pPr>
            <a:r>
              <a:rPr lang="en-US" sz="3032">
                <a:solidFill>
                  <a:srgbClr val="FFFFFF"/>
                </a:solidFill>
                <a:latin typeface="Helvetica World"/>
                <a:ea typeface="Helvetica World"/>
                <a:cs typeface="Helvetica World"/>
                <a:sym typeface="Helvetica World"/>
              </a:rPr>
              <a:t> Parameters</a:t>
            </a:r>
          </a:p>
          <a:p>
            <a:pPr algn="l">
              <a:lnSpc>
                <a:spcPts val="4245"/>
              </a:lnSpc>
              <a:spcBef>
                <a:spcPct val="0"/>
              </a:spcBef>
            </a:pPr>
            <a:r>
              <a:rPr lang="en-US" sz="3032">
                <a:solidFill>
                  <a:srgbClr val="FFFFFF"/>
                </a:solidFill>
                <a:latin typeface="Helvetica World"/>
                <a:ea typeface="Helvetica World"/>
                <a:cs typeface="Helvetica World"/>
                <a:sym typeface="Helvetica World"/>
              </a:rPr>
              <a:t> x: Decimal</a:t>
            </a:r>
          </a:p>
          <a:p>
            <a:pPr algn="l">
              <a:lnSpc>
                <a:spcPts val="4245"/>
              </a:lnSpc>
              <a:spcBef>
                <a:spcPct val="0"/>
              </a:spcBef>
            </a:pPr>
            <a:r>
              <a:rPr lang="en-US" sz="3032">
                <a:solidFill>
                  <a:srgbClr val="FFFFFF"/>
                </a:solidFill>
                <a:latin typeface="Helvetica World"/>
                <a:ea typeface="Helvetica World"/>
                <a:cs typeface="Helvetica World"/>
                <a:sym typeface="Helvetica World"/>
              </a:rPr>
              <a:t> The x-coordinate of the point</a:t>
            </a:r>
          </a:p>
          <a:p>
            <a:pPr algn="l">
              <a:lnSpc>
                <a:spcPts val="4245"/>
              </a:lnSpc>
              <a:spcBef>
                <a:spcPct val="0"/>
              </a:spcBef>
            </a:pPr>
            <a:r>
              <a:rPr lang="en-US" sz="3032">
                <a:solidFill>
                  <a:srgbClr val="FFFFFF"/>
                </a:solidFill>
                <a:latin typeface="Helvetica World"/>
                <a:ea typeface="Helvetica World"/>
                <a:cs typeface="Helvetica World"/>
                <a:sym typeface="Helvetica World"/>
              </a:rPr>
              <a:t> y: Decimal</a:t>
            </a:r>
          </a:p>
          <a:p>
            <a:pPr algn="l">
              <a:lnSpc>
                <a:spcPts val="4245"/>
              </a:lnSpc>
              <a:spcBef>
                <a:spcPct val="0"/>
              </a:spcBef>
            </a:pPr>
            <a:r>
              <a:rPr lang="en-US" sz="3032">
                <a:solidFill>
                  <a:srgbClr val="FFFFFF"/>
                </a:solidFill>
                <a:latin typeface="Helvetica World"/>
                <a:ea typeface="Helvetica World"/>
                <a:cs typeface="Helvetica World"/>
                <a:sym typeface="Helvetica World"/>
              </a:rPr>
              <a:t> They y-coordinate of the point</a:t>
            </a:r>
          </a:p>
          <a:p>
            <a:pPr algn="l">
              <a:lnSpc>
                <a:spcPts val="4245"/>
              </a:lnSpc>
              <a:spcBef>
                <a:spcPct val="0"/>
              </a:spcBef>
            </a:pPr>
            <a:r>
              <a:rPr lang="en-US" sz="3032">
                <a:solidFill>
                  <a:srgbClr val="FFFFFF"/>
                </a:solidFill>
                <a:latin typeface="Helvetica World"/>
                <a:ea typeface="Helvetica World"/>
                <a:cs typeface="Helvetica World"/>
                <a:sym typeface="Helvetica World"/>
              </a:rPr>
              <a:t> metadata: dict</a:t>
            </a:r>
          </a:p>
          <a:p>
            <a:pPr algn="l">
              <a:lnSpc>
                <a:spcPts val="4245"/>
              </a:lnSpc>
              <a:spcBef>
                <a:spcPct val="0"/>
              </a:spcBef>
            </a:pPr>
            <a:r>
              <a:rPr lang="en-US" sz="3032">
                <a:solidFill>
                  <a:srgbClr val="FFFFFF"/>
                </a:solidFill>
                <a:latin typeface="Helvetica World"/>
                <a:ea typeface="Helvetica World"/>
                <a:cs typeface="Helvetica World"/>
                <a:sym typeface="Helvetica World"/>
              </a:rPr>
              <a:t> Optional metadata stored in a dictionary</a:t>
            </a:r>
          </a:p>
          <a:p>
            <a:pPr algn="l">
              <a:lnSpc>
                <a:spcPts val="4245"/>
              </a:lnSpc>
              <a:spcBef>
                <a:spcPct val="0"/>
              </a:spcBef>
            </a:pPr>
            <a:r>
              <a:rPr lang="en-US" sz="3032">
                <a:solidFill>
                  <a:srgbClr val="FFFFFF"/>
                </a:solidFill>
                <a:latin typeface="Helvetica World"/>
                <a:ea typeface="Helvetica World"/>
                <a:cs typeface="Helvetica World"/>
                <a:sym typeface="Helvetica World"/>
              </a:rPr>
              <a:t> name: str</a:t>
            </a:r>
          </a:p>
          <a:p>
            <a:pPr algn="l">
              <a:lnSpc>
                <a:spcPts val="4245"/>
              </a:lnSpc>
              <a:spcBef>
                <a:spcPct val="0"/>
              </a:spcBef>
            </a:pPr>
            <a:r>
              <a:rPr lang="en-US" sz="3032">
                <a:solidFill>
                  <a:srgbClr val="FFFFFF"/>
                </a:solidFill>
                <a:latin typeface="Helvetica World"/>
                <a:ea typeface="Helvetica World"/>
                <a:cs typeface="Helvetica World"/>
                <a:sym typeface="Helvetica World"/>
              </a:rPr>
              <a:t> A name to easily identify this point</a:t>
            </a:r>
          </a:p>
          <a:p>
            <a:pPr algn="l">
              <a:lnSpc>
                <a:spcPts val="4245"/>
              </a:lnSpc>
              <a:spcBef>
                <a:spcPct val="0"/>
              </a:spcBef>
            </a:pPr>
            <a:r>
              <a:rPr lang="en-US" sz="3032">
                <a:solidFill>
                  <a:srgbClr val="FFFFFF"/>
                </a:solidFill>
                <a:latin typeface="Helvetica World"/>
                <a:ea typeface="Helvetica World"/>
                <a:cs typeface="Helvetica World"/>
                <a:sym typeface="Helvetica World"/>
              </a:rPr>
              <a:t> first_edge: HalfEdge</a:t>
            </a:r>
          </a:p>
          <a:p>
            <a:pPr algn="l">
              <a:lnSpc>
                <a:spcPts val="4245"/>
              </a:lnSpc>
              <a:spcBef>
                <a:spcPct val="0"/>
              </a:spcBef>
            </a:pPr>
            <a:r>
              <a:rPr lang="en-US" sz="3032">
                <a:solidFill>
                  <a:srgbClr val="FFFFFF"/>
                </a:solidFill>
                <a:latin typeface="Helvetica World"/>
                <a:ea typeface="Helvetica World"/>
                <a:cs typeface="Helvetica World"/>
                <a:sym typeface="Helvetica World"/>
              </a:rPr>
              <a:t> Pointer to the first edge</a:t>
            </a:r>
          </a:p>
          <a:p>
            <a:pPr algn="l">
              <a:lnSpc>
                <a:spcPts val="4245"/>
              </a:lnSpc>
              <a:spcBef>
                <a:spcPct val="0"/>
              </a:spcBef>
            </a:pPr>
            <a:r>
              <a:rPr lang="en-US" sz="3032">
                <a:solidFill>
                  <a:srgbClr val="FFFFFF"/>
                </a:solidFill>
                <a:latin typeface="Helvetica World"/>
                <a:ea typeface="Helvetica World"/>
                <a:cs typeface="Helvetica World"/>
                <a:sym typeface="Helvetica World"/>
              </a:rPr>
              <a:t> </a:t>
            </a:r>
          </a:p>
          <a:p>
            <a:pPr algn="l">
              <a:lnSpc>
                <a:spcPts val="4245"/>
              </a:lnSpc>
              <a:spcBef>
                <a:spcPct val="0"/>
              </a:spcBef>
            </a:pPr>
            <a:r>
              <a:rPr lang="en-US" sz="3032">
                <a:solidFill>
                  <a:srgbClr val="FFFFFF"/>
                </a:solidFill>
                <a:latin typeface="Helvetica World"/>
                <a:ea typeface="Helvetica World"/>
                <a:cs typeface="Helvetica World"/>
                <a:sym typeface="Helvetica World"/>
              </a:rPr>
              <a:t> Attributes</a:t>
            </a:r>
          </a:p>
          <a:p>
            <a:pPr algn="l">
              <a:lnSpc>
                <a:spcPts val="4245"/>
              </a:lnSpc>
              <a:spcBef>
                <a:spcPct val="0"/>
              </a:spcBef>
            </a:pPr>
            <a:r>
              <a:rPr lang="en-US" sz="3032">
                <a:solidFill>
                  <a:srgbClr val="FFFFFF"/>
                </a:solidFill>
                <a:latin typeface="Helvetica World"/>
                <a:ea typeface="Helvetica World"/>
                <a:cs typeface="Helvetica World"/>
                <a:sym typeface="Helvetica World"/>
              </a:rPr>
              <a:t> name: str</a:t>
            </a:r>
          </a:p>
          <a:p>
            <a:pPr algn="l">
              <a:lnSpc>
                <a:spcPts val="4245"/>
              </a:lnSpc>
              <a:spcBef>
                <a:spcPct val="0"/>
              </a:spcBef>
            </a:pPr>
            <a:r>
              <a:rPr lang="en-US" sz="3032">
                <a:solidFill>
                  <a:srgbClr val="FFFFFF"/>
                </a:solidFill>
                <a:latin typeface="Helvetica World"/>
                <a:ea typeface="Helvetica World"/>
                <a:cs typeface="Helvetica World"/>
                <a:sym typeface="Helvetica World"/>
              </a:rPr>
              <a:t> A name to easily identify this point</a:t>
            </a:r>
          </a:p>
          <a:p>
            <a:pPr algn="l">
              <a:lnSpc>
                <a:spcPts val="4245"/>
              </a:lnSpc>
              <a:spcBef>
                <a:spcPct val="0"/>
              </a:spcBef>
            </a:pPr>
            <a:r>
              <a:rPr lang="en-US" sz="3032">
                <a:solidFill>
                  <a:srgbClr val="FFFFFF"/>
                </a:solidFill>
                <a:latin typeface="Helvetica World"/>
                <a:ea typeface="Helvetica World"/>
                <a:cs typeface="Helvetica World"/>
                <a:sym typeface="Helvetica World"/>
              </a:rPr>
              <a:t> first_edge: HalfEdge</a:t>
            </a:r>
          </a:p>
        </p:txBody>
      </p:sp>
      <p:sp>
        <p:nvSpPr>
          <p:cNvPr name="TextBox 6" id="6"/>
          <p:cNvSpPr txBox="true"/>
          <p:nvPr/>
        </p:nvSpPr>
        <p:spPr>
          <a:xfrm rot="0">
            <a:off x="-5373425" y="9258300"/>
            <a:ext cx="16230600" cy="464820"/>
          </a:xfrm>
          <a:prstGeom prst="rect">
            <a:avLst/>
          </a:prstGeom>
        </p:spPr>
        <p:txBody>
          <a:bodyPr anchor="t" rtlCol="false" tIns="0" lIns="0" bIns="0" rIns="0">
            <a:spAutoFit/>
          </a:bodyPr>
          <a:lstStyle/>
          <a:p>
            <a:pPr algn="ctr">
              <a:lnSpc>
                <a:spcPts val="3779"/>
              </a:lnSpc>
              <a:spcBef>
                <a:spcPct val="0"/>
              </a:spcBef>
            </a:pPr>
            <a:r>
              <a:rPr lang="en-US" sz="2699">
                <a:solidFill>
                  <a:srgbClr val="FFFFFF"/>
                </a:solidFill>
                <a:latin typeface="Helvetica World"/>
                <a:ea typeface="Helvetica World"/>
                <a:cs typeface="Helvetica World"/>
                <a:sym typeface="Helvetica World"/>
              </a:rPr>
              <a:t> Pointer to the first edge</a:t>
            </a:r>
          </a:p>
        </p:txBody>
      </p:sp>
      <p:sp>
        <p:nvSpPr>
          <p:cNvPr name="Freeform 7" id="7"/>
          <p:cNvSpPr/>
          <p:nvPr/>
        </p:nvSpPr>
        <p:spPr>
          <a:xfrm flipH="false" flipV="false" rot="-3117037">
            <a:off x="16099474" y="7952721"/>
            <a:ext cx="2112604" cy="1859092"/>
          </a:xfrm>
          <a:custGeom>
            <a:avLst/>
            <a:gdLst/>
            <a:ahLst/>
            <a:cxnLst/>
            <a:rect r="r" b="b" t="t" l="l"/>
            <a:pathLst>
              <a:path h="1859092" w="2112604">
                <a:moveTo>
                  <a:pt x="0" y="0"/>
                </a:moveTo>
                <a:lnTo>
                  <a:pt x="2112605" y="0"/>
                </a:lnTo>
                <a:lnTo>
                  <a:pt x="2112605" y="1859092"/>
                </a:lnTo>
                <a:lnTo>
                  <a:pt x="0" y="185909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Tree>
  </p:cSld>
  <p:clrMapOvr>
    <a:masterClrMapping/>
  </p:clrMapOvr>
</p:sld>
</file>

<file path=ppt/slides/slide79.xml><?xml version="1.0" encoding="utf-8"?>
<p:sld xmlns:p="http://schemas.openxmlformats.org/presentationml/2006/main" xmlns:a="http://schemas.openxmlformats.org/drawingml/2006/main" xmlns:r="http://schemas.openxmlformats.org/officeDocument/2006/relationships">
  <p:cSld>
    <p:bg>
      <p:bgPr>
        <a:solidFill>
          <a:srgbClr val="1E1E3F"/>
        </a:solidFill>
      </p:bgPr>
    </p:bg>
    <p:spTree>
      <p:nvGrpSpPr>
        <p:cNvPr id="1" name=""/>
        <p:cNvGrpSpPr/>
        <p:nvPr/>
      </p:nvGrpSpPr>
      <p:grpSpPr>
        <a:xfrm>
          <a:off x="0" y="0"/>
          <a:ext cx="0" cy="0"/>
          <a:chOff x="0" y="0"/>
          <a:chExt cx="0" cy="0"/>
        </a:xfrm>
      </p:grpSpPr>
      <p:grpSp>
        <p:nvGrpSpPr>
          <p:cNvPr name="Group 2" id="2"/>
          <p:cNvGrpSpPr/>
          <p:nvPr/>
        </p:nvGrpSpPr>
        <p:grpSpPr>
          <a:xfrm rot="0">
            <a:off x="666750" y="666750"/>
            <a:ext cx="16954500" cy="8953500"/>
            <a:chOff x="0" y="0"/>
            <a:chExt cx="4465383" cy="2358123"/>
          </a:xfrm>
        </p:grpSpPr>
        <p:sp>
          <p:nvSpPr>
            <p:cNvPr name="Freeform 3" id="3"/>
            <p:cNvSpPr/>
            <p:nvPr/>
          </p:nvSpPr>
          <p:spPr>
            <a:xfrm flipH="false" flipV="false" rot="0">
              <a:off x="0" y="0"/>
              <a:ext cx="4465383" cy="2358124"/>
            </a:xfrm>
            <a:custGeom>
              <a:avLst/>
              <a:gdLst/>
              <a:ahLst/>
              <a:cxnLst/>
              <a:rect r="r" b="b" t="t" l="l"/>
              <a:pathLst>
                <a:path h="2358124" w="4465383">
                  <a:moveTo>
                    <a:pt x="20548" y="0"/>
                  </a:moveTo>
                  <a:lnTo>
                    <a:pt x="4444835" y="0"/>
                  </a:lnTo>
                  <a:cubicBezTo>
                    <a:pt x="4456183" y="0"/>
                    <a:pt x="4465383" y="9200"/>
                    <a:pt x="4465383" y="20548"/>
                  </a:cubicBezTo>
                  <a:lnTo>
                    <a:pt x="4465383" y="2337575"/>
                  </a:lnTo>
                  <a:cubicBezTo>
                    <a:pt x="4465383" y="2348924"/>
                    <a:pt x="4456183" y="2358124"/>
                    <a:pt x="4444835" y="2358124"/>
                  </a:cubicBezTo>
                  <a:lnTo>
                    <a:pt x="20548" y="2358124"/>
                  </a:lnTo>
                  <a:cubicBezTo>
                    <a:pt x="9200" y="2358124"/>
                    <a:pt x="0" y="2348924"/>
                    <a:pt x="0" y="2337575"/>
                  </a:cubicBezTo>
                  <a:lnTo>
                    <a:pt x="0" y="20548"/>
                  </a:lnTo>
                  <a:cubicBezTo>
                    <a:pt x="0" y="9200"/>
                    <a:pt x="9200" y="0"/>
                    <a:pt x="20548" y="0"/>
                  </a:cubicBezTo>
                  <a:close/>
                </a:path>
              </a:pathLst>
            </a:custGeom>
            <a:solidFill>
              <a:srgbClr val="4F5AAF"/>
            </a:solidFill>
            <a:ln cap="rnd">
              <a:noFill/>
              <a:prstDash val="solid"/>
              <a:round/>
            </a:ln>
          </p:spPr>
        </p:sp>
        <p:sp>
          <p:nvSpPr>
            <p:cNvPr name="TextBox 4" id="4"/>
            <p:cNvSpPr txBox="true"/>
            <p:nvPr/>
          </p:nvSpPr>
          <p:spPr>
            <a:xfrm>
              <a:off x="0" y="-57150"/>
              <a:ext cx="4465383" cy="2415273"/>
            </a:xfrm>
            <a:prstGeom prst="rect">
              <a:avLst/>
            </a:prstGeom>
          </p:spPr>
          <p:txBody>
            <a:bodyPr anchor="ctr" rtlCol="false" tIns="50800" lIns="50800" bIns="50800" rIns="50800"/>
            <a:lstStyle/>
            <a:p>
              <a:pPr algn="ctr" marL="0" indent="0" lvl="0">
                <a:lnSpc>
                  <a:spcPts val="3359"/>
                </a:lnSpc>
                <a:spcBef>
                  <a:spcPct val="0"/>
                </a:spcBef>
              </a:pPr>
            </a:p>
          </p:txBody>
        </p:sp>
      </p:grpSp>
      <p:sp>
        <p:nvSpPr>
          <p:cNvPr name="TextBox 5" id="5"/>
          <p:cNvSpPr txBox="true"/>
          <p:nvPr/>
        </p:nvSpPr>
        <p:spPr>
          <a:xfrm rot="0">
            <a:off x="1028700" y="962025"/>
            <a:ext cx="11848336" cy="6896977"/>
          </a:xfrm>
          <a:prstGeom prst="rect">
            <a:avLst/>
          </a:prstGeom>
        </p:spPr>
        <p:txBody>
          <a:bodyPr anchor="t" rtlCol="false" tIns="0" lIns="0" bIns="0" rIns="0">
            <a:spAutoFit/>
          </a:bodyPr>
          <a:lstStyle/>
          <a:p>
            <a:pPr algn="l">
              <a:lnSpc>
                <a:spcPts val="4596"/>
              </a:lnSpc>
              <a:spcBef>
                <a:spcPct val="0"/>
              </a:spcBef>
            </a:pPr>
            <a:r>
              <a:rPr lang="en-US" sz="3283">
                <a:solidFill>
                  <a:srgbClr val="FFFFFF"/>
                </a:solidFill>
                <a:latin typeface="Helvetica World"/>
                <a:ea typeface="Helvetica World"/>
                <a:cs typeface="Helvetica World"/>
                <a:sym typeface="Helvetica World"/>
              </a:rPr>
              <a:t> Calculate the cell size of the cell that this point is the cell point of.</a:t>
            </a:r>
          </a:p>
          <a:p>
            <a:pPr algn="l">
              <a:lnSpc>
                <a:spcPts val="4596"/>
              </a:lnSpc>
              <a:spcBef>
                <a:spcPct val="0"/>
              </a:spcBef>
            </a:pPr>
            <a:r>
              <a:rPr lang="en-US" sz="3283">
                <a:solidFill>
                  <a:srgbClr val="FFFFFF"/>
                </a:solidFill>
                <a:latin typeface="Helvetica World"/>
                <a:ea typeface="Helvetica World"/>
                <a:cs typeface="Helvetica World"/>
                <a:sym typeface="Helvetica World"/>
              </a:rPr>
              <a:t> Under the hood, the shoelace algorithm is used.</a:t>
            </a:r>
          </a:p>
          <a:p>
            <a:pPr algn="l">
              <a:lnSpc>
                <a:spcPts val="4596"/>
              </a:lnSpc>
              <a:spcBef>
                <a:spcPct val="0"/>
              </a:spcBef>
            </a:pPr>
            <a:r>
              <a:rPr lang="en-US" sz="3283">
                <a:solidFill>
                  <a:srgbClr val="FFFFFF"/>
                </a:solidFill>
                <a:latin typeface="Helvetica World"/>
                <a:ea typeface="Helvetica World"/>
                <a:cs typeface="Helvetica World"/>
                <a:sym typeface="Helvetica World"/>
              </a:rPr>
              <a:t> </a:t>
            </a:r>
          </a:p>
          <a:p>
            <a:pPr algn="l">
              <a:lnSpc>
                <a:spcPts val="4596"/>
              </a:lnSpc>
              <a:spcBef>
                <a:spcPct val="0"/>
              </a:spcBef>
            </a:pPr>
            <a:r>
              <a:rPr lang="en-US" sz="3283">
                <a:solidFill>
                  <a:srgbClr val="FFFFFF"/>
                </a:solidFill>
                <a:latin typeface="Helvetica World"/>
                <a:ea typeface="Helvetica World"/>
                <a:cs typeface="Helvetica World"/>
                <a:sym typeface="Helvetica World"/>
              </a:rPr>
              <a:t> Parameters</a:t>
            </a:r>
          </a:p>
          <a:p>
            <a:pPr algn="l">
              <a:lnSpc>
                <a:spcPts val="4596"/>
              </a:lnSpc>
              <a:spcBef>
                <a:spcPct val="0"/>
              </a:spcBef>
            </a:pPr>
            <a:r>
              <a:rPr lang="en-US" sz="3283">
                <a:solidFill>
                  <a:srgbClr val="FFFFFF"/>
                </a:solidFill>
                <a:latin typeface="Helvetica World"/>
                <a:ea typeface="Helvetica World"/>
                <a:cs typeface="Helvetica World"/>
                <a:sym typeface="Helvetica World"/>
              </a:rPr>
              <a:t> ----------</a:t>
            </a:r>
          </a:p>
          <a:p>
            <a:pPr algn="l">
              <a:lnSpc>
                <a:spcPts val="4596"/>
              </a:lnSpc>
              <a:spcBef>
                <a:spcPct val="0"/>
              </a:spcBef>
            </a:pPr>
            <a:r>
              <a:rPr lang="en-US" sz="3283">
                <a:solidFill>
                  <a:srgbClr val="FFFFFF"/>
                </a:solidFill>
                <a:latin typeface="Helvetica World"/>
                <a:ea typeface="Helvetica World"/>
                <a:cs typeface="Helvetica World"/>
                <a:sym typeface="Helvetica World"/>
              </a:rPr>
              <a:t> digits: int</a:t>
            </a:r>
          </a:p>
          <a:p>
            <a:pPr algn="l">
              <a:lnSpc>
                <a:spcPts val="4596"/>
              </a:lnSpc>
              <a:spcBef>
                <a:spcPct val="0"/>
              </a:spcBef>
            </a:pPr>
            <a:r>
              <a:rPr lang="en-US" sz="3283">
                <a:solidFill>
                  <a:srgbClr val="FFFFFF"/>
                </a:solidFill>
                <a:latin typeface="Helvetica World"/>
                <a:ea typeface="Helvetica World"/>
                <a:cs typeface="Helvetica World"/>
                <a:sym typeface="Helvetica World"/>
              </a:rPr>
              <a:t> The number of digits to round to</a:t>
            </a:r>
          </a:p>
          <a:p>
            <a:pPr algn="l">
              <a:lnSpc>
                <a:spcPts val="4596"/>
              </a:lnSpc>
              <a:spcBef>
                <a:spcPct val="0"/>
              </a:spcBef>
            </a:pPr>
            <a:r>
              <a:rPr lang="en-US" sz="3283">
                <a:solidFill>
                  <a:srgbClr val="FFFFFF"/>
                </a:solidFill>
                <a:latin typeface="Helvetica World"/>
                <a:ea typeface="Helvetica World"/>
                <a:cs typeface="Helvetica World"/>
                <a:sym typeface="Helvetica World"/>
              </a:rPr>
              <a:t> </a:t>
            </a:r>
          </a:p>
          <a:p>
            <a:pPr algn="l">
              <a:lnSpc>
                <a:spcPts val="4596"/>
              </a:lnSpc>
              <a:spcBef>
                <a:spcPct val="0"/>
              </a:spcBef>
            </a:pPr>
            <a:r>
              <a:rPr lang="en-US" sz="3283">
                <a:solidFill>
                  <a:srgbClr val="FFFFFF"/>
                </a:solidFill>
                <a:latin typeface="Helvetica World"/>
                <a:ea typeface="Helvetica World"/>
                <a:cs typeface="Helvetica World"/>
                <a:sym typeface="Helvetica World"/>
              </a:rPr>
              <a:t> Returns</a:t>
            </a:r>
          </a:p>
          <a:p>
            <a:pPr algn="l">
              <a:lnSpc>
                <a:spcPts val="4596"/>
              </a:lnSpc>
              <a:spcBef>
                <a:spcPct val="0"/>
              </a:spcBef>
            </a:pPr>
            <a:r>
              <a:rPr lang="en-US" sz="3283">
                <a:solidFill>
                  <a:srgbClr val="FFFFFF"/>
                </a:solidFill>
                <a:latin typeface="Helvetica World"/>
                <a:ea typeface="Helvetica World"/>
                <a:cs typeface="Helvetica World"/>
                <a:sym typeface="Helvetica World"/>
              </a:rPr>
              <a:t> -------</a:t>
            </a:r>
          </a:p>
          <a:p>
            <a:pPr algn="l">
              <a:lnSpc>
                <a:spcPts val="4596"/>
              </a:lnSpc>
              <a:spcBef>
                <a:spcPct val="0"/>
              </a:spcBef>
            </a:pPr>
            <a:r>
              <a:rPr lang="en-US" sz="3283">
                <a:solidFill>
                  <a:srgbClr val="FFFFFF"/>
                </a:solidFill>
                <a:latin typeface="Helvetica World"/>
                <a:ea typeface="Helvetica World"/>
                <a:cs typeface="Helvetica World"/>
                <a:sym typeface="Helvetica World"/>
              </a:rPr>
              <a:t> area: float</a:t>
            </a:r>
          </a:p>
          <a:p>
            <a:pPr algn="l">
              <a:lnSpc>
                <a:spcPts val="4596"/>
              </a:lnSpc>
              <a:spcBef>
                <a:spcPct val="0"/>
              </a:spcBef>
            </a:pPr>
            <a:r>
              <a:rPr lang="en-US" sz="3283">
                <a:solidFill>
                  <a:srgbClr val="FFFFFF"/>
                </a:solidFill>
                <a:latin typeface="Helvetica World"/>
                <a:ea typeface="Helvetica World"/>
                <a:cs typeface="Helvetica World"/>
                <a:sym typeface="Helvetica World"/>
              </a:rPr>
              <a:t> The area of the cell</a:t>
            </a:r>
          </a:p>
        </p:txBody>
      </p:sp>
      <p:sp>
        <p:nvSpPr>
          <p:cNvPr name="Freeform 6" id="6"/>
          <p:cNvSpPr/>
          <p:nvPr/>
        </p:nvSpPr>
        <p:spPr>
          <a:xfrm flipH="false" flipV="false" rot="0">
            <a:off x="6952868" y="5317759"/>
            <a:ext cx="9663600" cy="2885175"/>
          </a:xfrm>
          <a:custGeom>
            <a:avLst/>
            <a:gdLst/>
            <a:ahLst/>
            <a:cxnLst/>
            <a:rect r="r" b="b" t="t" l="l"/>
            <a:pathLst>
              <a:path h="2885175" w="9663600">
                <a:moveTo>
                  <a:pt x="0" y="0"/>
                </a:moveTo>
                <a:lnTo>
                  <a:pt x="9663600" y="0"/>
                </a:lnTo>
                <a:lnTo>
                  <a:pt x="9663600" y="2885176"/>
                </a:lnTo>
                <a:lnTo>
                  <a:pt x="0" y="2885176"/>
                </a:lnTo>
                <a:lnTo>
                  <a:pt x="0" y="0"/>
                </a:lnTo>
                <a:close/>
              </a:path>
            </a:pathLst>
          </a:custGeom>
          <a:blipFill>
            <a:blip r:embed="rId2"/>
            <a:stretch>
              <a:fillRect l="0" t="0" r="0" b="0"/>
            </a:stretch>
          </a:blipFill>
        </p:spPr>
      </p:sp>
      <p:sp>
        <p:nvSpPr>
          <p:cNvPr name="Freeform 7" id="7"/>
          <p:cNvSpPr/>
          <p:nvPr/>
        </p:nvSpPr>
        <p:spPr>
          <a:xfrm flipH="false" flipV="false" rot="-3117037">
            <a:off x="16099474" y="7952721"/>
            <a:ext cx="2112604" cy="1859092"/>
          </a:xfrm>
          <a:custGeom>
            <a:avLst/>
            <a:gdLst/>
            <a:ahLst/>
            <a:cxnLst/>
            <a:rect r="r" b="b" t="t" l="l"/>
            <a:pathLst>
              <a:path h="1859092" w="2112604">
                <a:moveTo>
                  <a:pt x="0" y="0"/>
                </a:moveTo>
                <a:lnTo>
                  <a:pt x="2112605" y="0"/>
                </a:lnTo>
                <a:lnTo>
                  <a:pt x="2112605" y="1859092"/>
                </a:lnTo>
                <a:lnTo>
                  <a:pt x="0" y="185909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1E1E3F"/>
        </a:solidFill>
      </p:bgPr>
    </p:bg>
    <p:spTree>
      <p:nvGrpSpPr>
        <p:cNvPr id="1" name=""/>
        <p:cNvGrpSpPr/>
        <p:nvPr/>
      </p:nvGrpSpPr>
      <p:grpSpPr>
        <a:xfrm>
          <a:off x="0" y="0"/>
          <a:ext cx="0" cy="0"/>
          <a:chOff x="0" y="0"/>
          <a:chExt cx="0" cy="0"/>
        </a:xfrm>
      </p:grpSpPr>
      <p:grpSp>
        <p:nvGrpSpPr>
          <p:cNvPr name="Group 2" id="2"/>
          <p:cNvGrpSpPr/>
          <p:nvPr/>
        </p:nvGrpSpPr>
        <p:grpSpPr>
          <a:xfrm rot="0">
            <a:off x="666750" y="666750"/>
            <a:ext cx="16954500" cy="8953500"/>
            <a:chOff x="0" y="0"/>
            <a:chExt cx="4465383" cy="2358123"/>
          </a:xfrm>
        </p:grpSpPr>
        <p:sp>
          <p:nvSpPr>
            <p:cNvPr name="Freeform 3" id="3"/>
            <p:cNvSpPr/>
            <p:nvPr/>
          </p:nvSpPr>
          <p:spPr>
            <a:xfrm flipH="false" flipV="false" rot="0">
              <a:off x="0" y="0"/>
              <a:ext cx="4465383" cy="2358124"/>
            </a:xfrm>
            <a:custGeom>
              <a:avLst/>
              <a:gdLst/>
              <a:ahLst/>
              <a:cxnLst/>
              <a:rect r="r" b="b" t="t" l="l"/>
              <a:pathLst>
                <a:path h="2358124" w="4465383">
                  <a:moveTo>
                    <a:pt x="20548" y="0"/>
                  </a:moveTo>
                  <a:lnTo>
                    <a:pt x="4444835" y="0"/>
                  </a:lnTo>
                  <a:cubicBezTo>
                    <a:pt x="4456183" y="0"/>
                    <a:pt x="4465383" y="9200"/>
                    <a:pt x="4465383" y="20548"/>
                  </a:cubicBezTo>
                  <a:lnTo>
                    <a:pt x="4465383" y="2337575"/>
                  </a:lnTo>
                  <a:cubicBezTo>
                    <a:pt x="4465383" y="2348924"/>
                    <a:pt x="4456183" y="2358124"/>
                    <a:pt x="4444835" y="2358124"/>
                  </a:cubicBezTo>
                  <a:lnTo>
                    <a:pt x="20548" y="2358124"/>
                  </a:lnTo>
                  <a:cubicBezTo>
                    <a:pt x="9200" y="2358124"/>
                    <a:pt x="0" y="2348924"/>
                    <a:pt x="0" y="2337575"/>
                  </a:cubicBezTo>
                  <a:lnTo>
                    <a:pt x="0" y="20548"/>
                  </a:lnTo>
                  <a:cubicBezTo>
                    <a:pt x="0" y="9200"/>
                    <a:pt x="9200" y="0"/>
                    <a:pt x="20548" y="0"/>
                  </a:cubicBezTo>
                  <a:close/>
                </a:path>
              </a:pathLst>
            </a:custGeom>
            <a:solidFill>
              <a:srgbClr val="4F5AAF"/>
            </a:solidFill>
            <a:ln cap="rnd">
              <a:noFill/>
              <a:prstDash val="solid"/>
              <a:round/>
            </a:ln>
          </p:spPr>
        </p:sp>
        <p:sp>
          <p:nvSpPr>
            <p:cNvPr name="TextBox 4" id="4"/>
            <p:cNvSpPr txBox="true"/>
            <p:nvPr/>
          </p:nvSpPr>
          <p:spPr>
            <a:xfrm>
              <a:off x="0" y="-57150"/>
              <a:ext cx="4465383" cy="2415273"/>
            </a:xfrm>
            <a:prstGeom prst="rect">
              <a:avLst/>
            </a:prstGeom>
          </p:spPr>
          <p:txBody>
            <a:bodyPr anchor="ctr" rtlCol="false" tIns="50800" lIns="50800" bIns="50800" rIns="50800"/>
            <a:lstStyle/>
            <a:p>
              <a:pPr algn="ctr" marL="0" indent="0" lvl="0">
                <a:lnSpc>
                  <a:spcPts val="3359"/>
                </a:lnSpc>
                <a:spcBef>
                  <a:spcPct val="0"/>
                </a:spcBef>
              </a:pPr>
            </a:p>
          </p:txBody>
        </p:sp>
      </p:grpSp>
      <p:grpSp>
        <p:nvGrpSpPr>
          <p:cNvPr name="Group 5" id="5"/>
          <p:cNvGrpSpPr/>
          <p:nvPr/>
        </p:nvGrpSpPr>
        <p:grpSpPr>
          <a:xfrm rot="0">
            <a:off x="1146421" y="1827171"/>
            <a:ext cx="15058518" cy="3170067"/>
            <a:chOff x="0" y="0"/>
            <a:chExt cx="20078024" cy="4226756"/>
          </a:xfrm>
        </p:grpSpPr>
        <p:sp>
          <p:nvSpPr>
            <p:cNvPr name="TextBox 6" id="6"/>
            <p:cNvSpPr txBox="true"/>
            <p:nvPr/>
          </p:nvSpPr>
          <p:spPr>
            <a:xfrm rot="0">
              <a:off x="0" y="-66675"/>
              <a:ext cx="20078024" cy="2753050"/>
            </a:xfrm>
            <a:prstGeom prst="rect">
              <a:avLst/>
            </a:prstGeom>
          </p:spPr>
          <p:txBody>
            <a:bodyPr anchor="t" rtlCol="false" tIns="0" lIns="0" bIns="0" rIns="0">
              <a:spAutoFit/>
            </a:bodyPr>
            <a:lstStyle/>
            <a:p>
              <a:pPr algn="l" marL="0" indent="0" lvl="0">
                <a:lnSpc>
                  <a:spcPts val="8262"/>
                </a:lnSpc>
              </a:pPr>
              <a:r>
                <a:rPr lang="en-US" sz="6355" spc="-190">
                  <a:solidFill>
                    <a:srgbClr val="FF6161"/>
                  </a:solidFill>
                  <a:latin typeface="Playfair Display SC"/>
                  <a:ea typeface="Playfair Display SC"/>
                  <a:cs typeface="Playfair Display SC"/>
                  <a:sym typeface="Playfair Display SC"/>
                </a:rPr>
                <a:t>CONSTRUCTING A VORONOI DIAGRAM (3 SITE</a:t>
              </a:r>
              <a:r>
                <a:rPr lang="en-US" sz="6355" spc="-190">
                  <a:solidFill>
                    <a:srgbClr val="FF6161"/>
                  </a:solidFill>
                  <a:latin typeface="Playfair Display SC"/>
                  <a:ea typeface="Playfair Display SC"/>
                  <a:cs typeface="Playfair Display SC"/>
                  <a:sym typeface="Playfair Display SC"/>
                </a:rPr>
                <a:t>S)GIVEN A, B, AND C:</a:t>
              </a:r>
            </a:p>
          </p:txBody>
        </p:sp>
        <p:sp>
          <p:nvSpPr>
            <p:cNvPr name="TextBox 7" id="7"/>
            <p:cNvSpPr txBox="true"/>
            <p:nvPr/>
          </p:nvSpPr>
          <p:spPr>
            <a:xfrm rot="0">
              <a:off x="0" y="3137708"/>
              <a:ext cx="20078024" cy="413118"/>
            </a:xfrm>
            <a:prstGeom prst="rect">
              <a:avLst/>
            </a:prstGeom>
          </p:spPr>
          <p:txBody>
            <a:bodyPr anchor="t" rtlCol="false" tIns="0" lIns="0" bIns="0" rIns="0">
              <a:spAutoFit/>
            </a:bodyPr>
            <a:lstStyle/>
            <a:p>
              <a:pPr algn="l" marL="0" indent="0" lvl="0">
                <a:lnSpc>
                  <a:spcPts val="2383"/>
                </a:lnSpc>
                <a:spcBef>
                  <a:spcPct val="0"/>
                </a:spcBef>
              </a:pPr>
            </a:p>
          </p:txBody>
        </p:sp>
        <p:sp>
          <p:nvSpPr>
            <p:cNvPr name="TextBox 8" id="8"/>
            <p:cNvSpPr txBox="true"/>
            <p:nvPr/>
          </p:nvSpPr>
          <p:spPr>
            <a:xfrm rot="0">
              <a:off x="0" y="3782264"/>
              <a:ext cx="15718884" cy="444492"/>
            </a:xfrm>
            <a:prstGeom prst="rect">
              <a:avLst/>
            </a:prstGeom>
          </p:spPr>
          <p:txBody>
            <a:bodyPr anchor="t" rtlCol="false" tIns="0" lIns="0" bIns="0" rIns="0">
              <a:spAutoFit/>
            </a:bodyPr>
            <a:lstStyle/>
            <a:p>
              <a:pPr algn="l" marL="0" indent="0" lvl="0">
                <a:lnSpc>
                  <a:spcPts val="2780"/>
                </a:lnSpc>
              </a:pPr>
            </a:p>
          </p:txBody>
        </p:sp>
      </p:grpSp>
      <p:sp>
        <p:nvSpPr>
          <p:cNvPr name="Freeform 9" id="9"/>
          <p:cNvSpPr/>
          <p:nvPr/>
        </p:nvSpPr>
        <p:spPr>
          <a:xfrm flipH="false" flipV="false" rot="-3117037">
            <a:off x="16099474" y="7952721"/>
            <a:ext cx="2112604" cy="1859092"/>
          </a:xfrm>
          <a:custGeom>
            <a:avLst/>
            <a:gdLst/>
            <a:ahLst/>
            <a:cxnLst/>
            <a:rect r="r" b="b" t="t" l="l"/>
            <a:pathLst>
              <a:path h="1859092" w="2112604">
                <a:moveTo>
                  <a:pt x="0" y="0"/>
                </a:moveTo>
                <a:lnTo>
                  <a:pt x="2112605" y="0"/>
                </a:lnTo>
                <a:lnTo>
                  <a:pt x="2112605" y="1859092"/>
                </a:lnTo>
                <a:lnTo>
                  <a:pt x="0" y="185909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TextBox 10" id="10"/>
          <p:cNvSpPr txBox="true"/>
          <p:nvPr/>
        </p:nvSpPr>
        <p:spPr>
          <a:xfrm rot="0">
            <a:off x="1146421" y="3881457"/>
            <a:ext cx="15502521" cy="4186381"/>
          </a:xfrm>
          <a:prstGeom prst="rect">
            <a:avLst/>
          </a:prstGeom>
        </p:spPr>
        <p:txBody>
          <a:bodyPr anchor="t" rtlCol="false" tIns="0" lIns="0" bIns="0" rIns="0">
            <a:spAutoFit/>
          </a:bodyPr>
          <a:lstStyle/>
          <a:p>
            <a:pPr algn="l">
              <a:lnSpc>
                <a:spcPts val="5575"/>
              </a:lnSpc>
            </a:pPr>
          </a:p>
          <a:p>
            <a:pPr algn="l">
              <a:lnSpc>
                <a:spcPts val="5575"/>
              </a:lnSpc>
            </a:pPr>
            <a:r>
              <a:rPr lang="en-US" sz="3982">
                <a:solidFill>
                  <a:srgbClr val="FFFFFF"/>
                </a:solidFill>
                <a:latin typeface="Canva Sans"/>
                <a:ea typeface="Canva Sans"/>
                <a:cs typeface="Canva Sans"/>
                <a:sym typeface="Canva Sans"/>
              </a:rPr>
              <a:t>1. Construc</a:t>
            </a:r>
            <a:r>
              <a:rPr lang="en-US" sz="3982">
                <a:solidFill>
                  <a:srgbClr val="FFFFFF"/>
                </a:solidFill>
                <a:latin typeface="Canva Sans"/>
                <a:ea typeface="Canva Sans"/>
                <a:cs typeface="Canva Sans"/>
                <a:sym typeface="Canva Sans"/>
              </a:rPr>
              <a:t>t perpendicular bisectors for each pair: AB, BC, AC.</a:t>
            </a:r>
          </a:p>
          <a:p>
            <a:pPr algn="l">
              <a:lnSpc>
                <a:spcPts val="5575"/>
              </a:lnSpc>
            </a:pPr>
            <a:r>
              <a:rPr lang="en-US" sz="3982">
                <a:solidFill>
                  <a:srgbClr val="FFFFFF"/>
                </a:solidFill>
                <a:latin typeface="Canva Sans"/>
                <a:ea typeface="Canva Sans"/>
                <a:cs typeface="Canva Sans"/>
                <a:sym typeface="Canva Sans"/>
              </a:rPr>
              <a:t>2. The intersections of these bisectors form vertices.</a:t>
            </a:r>
          </a:p>
          <a:p>
            <a:pPr algn="l">
              <a:lnSpc>
                <a:spcPts val="5575"/>
              </a:lnSpc>
            </a:pPr>
            <a:r>
              <a:rPr lang="en-US" sz="3982">
                <a:solidFill>
                  <a:srgbClr val="FFFFFF"/>
                </a:solidFill>
                <a:latin typeface="Canva Sans"/>
                <a:ea typeface="Canva Sans"/>
                <a:cs typeface="Canva Sans"/>
                <a:sym typeface="Canva Sans"/>
              </a:rPr>
              <a:t>3. Remove sections of lines that are closer to a third site.</a:t>
            </a:r>
          </a:p>
          <a:p>
            <a:pPr algn="l">
              <a:lnSpc>
                <a:spcPts val="5575"/>
              </a:lnSpc>
            </a:pPr>
            <a:r>
              <a:rPr lang="en-US" sz="3982">
                <a:solidFill>
                  <a:srgbClr val="FFFFFF"/>
                </a:solidFill>
                <a:latin typeface="Canva Sans"/>
                <a:ea typeface="Canva Sans"/>
                <a:cs typeface="Canva Sans"/>
                <a:sym typeface="Canva Sans"/>
              </a:rPr>
              <a:t>4. Remaining segments f</a:t>
            </a:r>
            <a:r>
              <a:rPr lang="en-US" sz="3982">
                <a:solidFill>
                  <a:srgbClr val="FFFFFF"/>
                </a:solidFill>
                <a:latin typeface="Canva Sans"/>
                <a:ea typeface="Canva Sans"/>
                <a:cs typeface="Canva Sans"/>
                <a:sym typeface="Canva Sans"/>
              </a:rPr>
              <a:t>orm</a:t>
            </a:r>
            <a:r>
              <a:rPr lang="en-US" sz="3982">
                <a:solidFill>
                  <a:srgbClr val="FFFFFF"/>
                </a:solidFill>
                <a:latin typeface="Canva Sans"/>
                <a:ea typeface="Canva Sans"/>
                <a:cs typeface="Canva Sans"/>
                <a:sym typeface="Canva Sans"/>
              </a:rPr>
              <a:t> the Voronoi diagram.</a:t>
            </a:r>
          </a:p>
          <a:p>
            <a:pPr algn="l">
              <a:lnSpc>
                <a:spcPts val="5575"/>
              </a:lnSpc>
            </a:pPr>
          </a:p>
        </p:txBody>
      </p:sp>
    </p:spTree>
  </p:cSld>
  <p:clrMapOvr>
    <a:masterClrMapping/>
  </p:clrMapOvr>
</p:sld>
</file>

<file path=ppt/slides/slide80.xml><?xml version="1.0" encoding="utf-8"?>
<p:sld xmlns:p="http://schemas.openxmlformats.org/presentationml/2006/main" xmlns:a="http://schemas.openxmlformats.org/drawingml/2006/main" xmlns:r="http://schemas.openxmlformats.org/officeDocument/2006/relationships">
  <p:cSld>
    <p:bg>
      <p:bgPr>
        <a:solidFill>
          <a:srgbClr val="1E1E3F"/>
        </a:solidFill>
      </p:bgPr>
    </p:bg>
    <p:spTree>
      <p:nvGrpSpPr>
        <p:cNvPr id="1" name=""/>
        <p:cNvGrpSpPr/>
        <p:nvPr/>
      </p:nvGrpSpPr>
      <p:grpSpPr>
        <a:xfrm>
          <a:off x="0" y="0"/>
          <a:ext cx="0" cy="0"/>
          <a:chOff x="0" y="0"/>
          <a:chExt cx="0" cy="0"/>
        </a:xfrm>
      </p:grpSpPr>
      <p:grpSp>
        <p:nvGrpSpPr>
          <p:cNvPr name="Group 2" id="2"/>
          <p:cNvGrpSpPr/>
          <p:nvPr/>
        </p:nvGrpSpPr>
        <p:grpSpPr>
          <a:xfrm rot="0">
            <a:off x="666750" y="666750"/>
            <a:ext cx="16954500" cy="8953500"/>
            <a:chOff x="0" y="0"/>
            <a:chExt cx="4465383" cy="2358123"/>
          </a:xfrm>
        </p:grpSpPr>
        <p:sp>
          <p:nvSpPr>
            <p:cNvPr name="Freeform 3" id="3"/>
            <p:cNvSpPr/>
            <p:nvPr/>
          </p:nvSpPr>
          <p:spPr>
            <a:xfrm flipH="false" flipV="false" rot="0">
              <a:off x="0" y="0"/>
              <a:ext cx="4465383" cy="2358124"/>
            </a:xfrm>
            <a:custGeom>
              <a:avLst/>
              <a:gdLst/>
              <a:ahLst/>
              <a:cxnLst/>
              <a:rect r="r" b="b" t="t" l="l"/>
              <a:pathLst>
                <a:path h="2358124" w="4465383">
                  <a:moveTo>
                    <a:pt x="20548" y="0"/>
                  </a:moveTo>
                  <a:lnTo>
                    <a:pt x="4444835" y="0"/>
                  </a:lnTo>
                  <a:cubicBezTo>
                    <a:pt x="4456183" y="0"/>
                    <a:pt x="4465383" y="9200"/>
                    <a:pt x="4465383" y="20548"/>
                  </a:cubicBezTo>
                  <a:lnTo>
                    <a:pt x="4465383" y="2337575"/>
                  </a:lnTo>
                  <a:cubicBezTo>
                    <a:pt x="4465383" y="2348924"/>
                    <a:pt x="4456183" y="2358124"/>
                    <a:pt x="4444835" y="2358124"/>
                  </a:cubicBezTo>
                  <a:lnTo>
                    <a:pt x="20548" y="2358124"/>
                  </a:lnTo>
                  <a:cubicBezTo>
                    <a:pt x="9200" y="2358124"/>
                    <a:pt x="0" y="2348924"/>
                    <a:pt x="0" y="2337575"/>
                  </a:cubicBezTo>
                  <a:lnTo>
                    <a:pt x="0" y="20548"/>
                  </a:lnTo>
                  <a:cubicBezTo>
                    <a:pt x="0" y="9200"/>
                    <a:pt x="9200" y="0"/>
                    <a:pt x="20548" y="0"/>
                  </a:cubicBezTo>
                  <a:close/>
                </a:path>
              </a:pathLst>
            </a:custGeom>
            <a:solidFill>
              <a:srgbClr val="4F5AAF"/>
            </a:solidFill>
            <a:ln cap="rnd">
              <a:noFill/>
              <a:prstDash val="solid"/>
              <a:round/>
            </a:ln>
          </p:spPr>
        </p:sp>
        <p:sp>
          <p:nvSpPr>
            <p:cNvPr name="TextBox 4" id="4"/>
            <p:cNvSpPr txBox="true"/>
            <p:nvPr/>
          </p:nvSpPr>
          <p:spPr>
            <a:xfrm>
              <a:off x="0" y="-57150"/>
              <a:ext cx="4465383" cy="2415273"/>
            </a:xfrm>
            <a:prstGeom prst="rect">
              <a:avLst/>
            </a:prstGeom>
          </p:spPr>
          <p:txBody>
            <a:bodyPr anchor="ctr" rtlCol="false" tIns="50800" lIns="50800" bIns="50800" rIns="50800"/>
            <a:lstStyle/>
            <a:p>
              <a:pPr algn="ctr" marL="0" indent="0" lvl="0">
                <a:lnSpc>
                  <a:spcPts val="3359"/>
                </a:lnSpc>
                <a:spcBef>
                  <a:spcPct val="0"/>
                </a:spcBef>
              </a:pPr>
            </a:p>
          </p:txBody>
        </p:sp>
      </p:grpSp>
      <p:sp>
        <p:nvSpPr>
          <p:cNvPr name="Freeform 5" id="5"/>
          <p:cNvSpPr/>
          <p:nvPr/>
        </p:nvSpPr>
        <p:spPr>
          <a:xfrm flipH="false" flipV="false" rot="0">
            <a:off x="2055963" y="1576596"/>
            <a:ext cx="13791014" cy="2413427"/>
          </a:xfrm>
          <a:custGeom>
            <a:avLst/>
            <a:gdLst/>
            <a:ahLst/>
            <a:cxnLst/>
            <a:rect r="r" b="b" t="t" l="l"/>
            <a:pathLst>
              <a:path h="2413427" w="13791014">
                <a:moveTo>
                  <a:pt x="0" y="0"/>
                </a:moveTo>
                <a:lnTo>
                  <a:pt x="13791014" y="0"/>
                </a:lnTo>
                <a:lnTo>
                  <a:pt x="13791014" y="2413427"/>
                </a:lnTo>
                <a:lnTo>
                  <a:pt x="0" y="2413427"/>
                </a:lnTo>
                <a:lnTo>
                  <a:pt x="0" y="0"/>
                </a:lnTo>
                <a:close/>
              </a:path>
            </a:pathLst>
          </a:custGeom>
          <a:blipFill>
            <a:blip r:embed="rId2"/>
            <a:stretch>
              <a:fillRect l="0" t="0" r="0" b="0"/>
            </a:stretch>
          </a:blipFill>
        </p:spPr>
      </p:sp>
      <p:sp>
        <p:nvSpPr>
          <p:cNvPr name="TextBox 6" id="6"/>
          <p:cNvSpPr txBox="true"/>
          <p:nvPr/>
        </p:nvSpPr>
        <p:spPr>
          <a:xfrm rot="0">
            <a:off x="-1852859" y="5057775"/>
            <a:ext cx="16954500" cy="655956"/>
          </a:xfrm>
          <a:prstGeom prst="rect">
            <a:avLst/>
          </a:prstGeom>
        </p:spPr>
        <p:txBody>
          <a:bodyPr anchor="t" rtlCol="false" tIns="0" lIns="0" bIns="0" rIns="0">
            <a:spAutoFit/>
          </a:bodyPr>
          <a:lstStyle/>
          <a:p>
            <a:pPr algn="ctr">
              <a:lnSpc>
                <a:spcPts val="5319"/>
              </a:lnSpc>
              <a:spcBef>
                <a:spcPct val="0"/>
              </a:spcBef>
            </a:pPr>
            <a:r>
              <a:rPr lang="en-US" sz="3799">
                <a:solidFill>
                  <a:srgbClr val="FFFFFF"/>
                </a:solidFill>
                <a:latin typeface="Helvetica World"/>
                <a:ea typeface="Helvetica World"/>
                <a:cs typeface="Helvetica World"/>
                <a:sym typeface="Helvetica World"/>
              </a:rPr>
              <a:t> Get a list of all the vertices that surround this cell point.</a:t>
            </a:r>
          </a:p>
        </p:txBody>
      </p:sp>
      <p:sp>
        <p:nvSpPr>
          <p:cNvPr name="TextBox 7" id="7"/>
          <p:cNvSpPr txBox="true"/>
          <p:nvPr/>
        </p:nvSpPr>
        <p:spPr>
          <a:xfrm rot="0">
            <a:off x="1028700" y="5839793"/>
            <a:ext cx="14818277" cy="3418507"/>
          </a:xfrm>
          <a:prstGeom prst="rect">
            <a:avLst/>
          </a:prstGeom>
        </p:spPr>
        <p:txBody>
          <a:bodyPr anchor="t" rtlCol="false" tIns="0" lIns="0" bIns="0" rIns="0">
            <a:spAutoFit/>
          </a:bodyPr>
          <a:lstStyle/>
          <a:p>
            <a:pPr algn="l">
              <a:lnSpc>
                <a:spcPts val="4567"/>
              </a:lnSpc>
              <a:spcBef>
                <a:spcPct val="0"/>
              </a:spcBef>
            </a:pPr>
            <a:r>
              <a:rPr lang="en-US" sz="3262">
                <a:solidFill>
                  <a:srgbClr val="FFFFFF"/>
                </a:solidFill>
                <a:latin typeface="Helvetica World"/>
                <a:ea typeface="Helvetica World"/>
                <a:cs typeface="Helvetica World"/>
                <a:sym typeface="Helvetica World"/>
              </a:rPr>
              <a:t> Returns</a:t>
            </a:r>
          </a:p>
          <a:p>
            <a:pPr algn="l">
              <a:lnSpc>
                <a:spcPts val="4567"/>
              </a:lnSpc>
              <a:spcBef>
                <a:spcPct val="0"/>
              </a:spcBef>
            </a:pPr>
            <a:r>
              <a:rPr lang="en-US" sz="3262">
                <a:solidFill>
                  <a:srgbClr val="FFFFFF"/>
                </a:solidFill>
                <a:latin typeface="Helvetica World"/>
                <a:ea typeface="Helvetica World"/>
                <a:cs typeface="Helvetica World"/>
                <a:sym typeface="Helvetica World"/>
              </a:rPr>
              <a:t> -------</a:t>
            </a:r>
          </a:p>
          <a:p>
            <a:pPr algn="l">
              <a:lnSpc>
                <a:spcPts val="4567"/>
              </a:lnSpc>
              <a:spcBef>
                <a:spcPct val="0"/>
              </a:spcBef>
            </a:pPr>
            <a:r>
              <a:rPr lang="en-US" sz="3262">
                <a:solidFill>
                  <a:srgbClr val="FFFFFF"/>
                </a:solidFill>
                <a:latin typeface="Helvetica World"/>
                <a:ea typeface="Helvetica World"/>
                <a:cs typeface="Helvetica World"/>
                <a:sym typeface="Helvetica World"/>
              </a:rPr>
              <a:t> vertices: list(Vertex) or None</a:t>
            </a:r>
          </a:p>
          <a:p>
            <a:pPr algn="l">
              <a:lnSpc>
                <a:spcPts val="4567"/>
              </a:lnSpc>
              <a:spcBef>
                <a:spcPct val="0"/>
              </a:spcBef>
            </a:pPr>
            <a:r>
              <a:rPr lang="en-US" sz="3262">
                <a:solidFill>
                  <a:srgbClr val="FFFFFF"/>
                </a:solidFill>
                <a:latin typeface="Helvetica World"/>
                <a:ea typeface="Helvetica World"/>
                <a:cs typeface="Helvetica World"/>
                <a:sym typeface="Helvetica World"/>
              </a:rPr>
              <a:t> The list of vertices, or None if not all borders are present (when the voronoi diagram is under</a:t>
            </a:r>
          </a:p>
          <a:p>
            <a:pPr algn="l">
              <a:lnSpc>
                <a:spcPts val="4567"/>
              </a:lnSpc>
              <a:spcBef>
                <a:spcPct val="0"/>
              </a:spcBef>
            </a:pPr>
            <a:r>
              <a:rPr lang="en-US" sz="3262">
                <a:solidFill>
                  <a:srgbClr val="FFFFFF"/>
                </a:solidFill>
                <a:latin typeface="Helvetica World"/>
                <a:ea typeface="Helvetica World"/>
                <a:cs typeface="Helvetica World"/>
                <a:sym typeface="Helvetica World"/>
              </a:rPr>
              <a:t> construction)</a:t>
            </a:r>
          </a:p>
        </p:txBody>
      </p:sp>
      <p:sp>
        <p:nvSpPr>
          <p:cNvPr name="Freeform 8" id="8"/>
          <p:cNvSpPr/>
          <p:nvPr/>
        </p:nvSpPr>
        <p:spPr>
          <a:xfrm flipH="false" flipV="false" rot="-3117037">
            <a:off x="16099474" y="7952721"/>
            <a:ext cx="2112604" cy="1859092"/>
          </a:xfrm>
          <a:custGeom>
            <a:avLst/>
            <a:gdLst/>
            <a:ahLst/>
            <a:cxnLst/>
            <a:rect r="r" b="b" t="t" l="l"/>
            <a:pathLst>
              <a:path h="1859092" w="2112604">
                <a:moveTo>
                  <a:pt x="0" y="0"/>
                </a:moveTo>
                <a:lnTo>
                  <a:pt x="2112605" y="0"/>
                </a:lnTo>
                <a:lnTo>
                  <a:pt x="2112605" y="1859092"/>
                </a:lnTo>
                <a:lnTo>
                  <a:pt x="0" y="185909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Tree>
  </p:cSld>
  <p:clrMapOvr>
    <a:masterClrMapping/>
  </p:clrMapOvr>
</p:sld>
</file>

<file path=ppt/slides/slide81.xml><?xml version="1.0" encoding="utf-8"?>
<p:sld xmlns:p="http://schemas.openxmlformats.org/presentationml/2006/main" xmlns:a="http://schemas.openxmlformats.org/drawingml/2006/main" xmlns:r="http://schemas.openxmlformats.org/officeDocument/2006/relationships">
  <p:cSld>
    <p:bg>
      <p:bgPr>
        <a:solidFill>
          <a:srgbClr val="1E1E3F"/>
        </a:solidFill>
      </p:bgPr>
    </p:bg>
    <p:spTree>
      <p:nvGrpSpPr>
        <p:cNvPr id="1" name=""/>
        <p:cNvGrpSpPr/>
        <p:nvPr/>
      </p:nvGrpSpPr>
      <p:grpSpPr>
        <a:xfrm>
          <a:off x="0" y="0"/>
          <a:ext cx="0" cy="0"/>
          <a:chOff x="0" y="0"/>
          <a:chExt cx="0" cy="0"/>
        </a:xfrm>
      </p:grpSpPr>
      <p:grpSp>
        <p:nvGrpSpPr>
          <p:cNvPr name="Group 2" id="2"/>
          <p:cNvGrpSpPr/>
          <p:nvPr/>
        </p:nvGrpSpPr>
        <p:grpSpPr>
          <a:xfrm rot="0">
            <a:off x="666750" y="666750"/>
            <a:ext cx="16954500" cy="8953500"/>
            <a:chOff x="0" y="0"/>
            <a:chExt cx="4465383" cy="2358123"/>
          </a:xfrm>
        </p:grpSpPr>
        <p:sp>
          <p:nvSpPr>
            <p:cNvPr name="Freeform 3" id="3"/>
            <p:cNvSpPr/>
            <p:nvPr/>
          </p:nvSpPr>
          <p:spPr>
            <a:xfrm flipH="false" flipV="false" rot="0">
              <a:off x="0" y="0"/>
              <a:ext cx="4465383" cy="2358124"/>
            </a:xfrm>
            <a:custGeom>
              <a:avLst/>
              <a:gdLst/>
              <a:ahLst/>
              <a:cxnLst/>
              <a:rect r="r" b="b" t="t" l="l"/>
              <a:pathLst>
                <a:path h="2358124" w="4465383">
                  <a:moveTo>
                    <a:pt x="20548" y="0"/>
                  </a:moveTo>
                  <a:lnTo>
                    <a:pt x="4444835" y="0"/>
                  </a:lnTo>
                  <a:cubicBezTo>
                    <a:pt x="4456183" y="0"/>
                    <a:pt x="4465383" y="9200"/>
                    <a:pt x="4465383" y="20548"/>
                  </a:cubicBezTo>
                  <a:lnTo>
                    <a:pt x="4465383" y="2337575"/>
                  </a:lnTo>
                  <a:cubicBezTo>
                    <a:pt x="4465383" y="2348924"/>
                    <a:pt x="4456183" y="2358124"/>
                    <a:pt x="4444835" y="2358124"/>
                  </a:cubicBezTo>
                  <a:lnTo>
                    <a:pt x="20548" y="2358124"/>
                  </a:lnTo>
                  <a:cubicBezTo>
                    <a:pt x="9200" y="2358124"/>
                    <a:pt x="0" y="2348924"/>
                    <a:pt x="0" y="2337575"/>
                  </a:cubicBezTo>
                  <a:lnTo>
                    <a:pt x="0" y="20548"/>
                  </a:lnTo>
                  <a:cubicBezTo>
                    <a:pt x="0" y="9200"/>
                    <a:pt x="9200" y="0"/>
                    <a:pt x="20548" y="0"/>
                  </a:cubicBezTo>
                  <a:close/>
                </a:path>
              </a:pathLst>
            </a:custGeom>
            <a:solidFill>
              <a:srgbClr val="4F5AAF"/>
            </a:solidFill>
            <a:ln cap="rnd">
              <a:noFill/>
              <a:prstDash val="solid"/>
              <a:round/>
            </a:ln>
          </p:spPr>
        </p:sp>
        <p:sp>
          <p:nvSpPr>
            <p:cNvPr name="TextBox 4" id="4"/>
            <p:cNvSpPr txBox="true"/>
            <p:nvPr/>
          </p:nvSpPr>
          <p:spPr>
            <a:xfrm>
              <a:off x="0" y="-57150"/>
              <a:ext cx="4465383" cy="2415273"/>
            </a:xfrm>
            <a:prstGeom prst="rect">
              <a:avLst/>
            </a:prstGeom>
          </p:spPr>
          <p:txBody>
            <a:bodyPr anchor="ctr" rtlCol="false" tIns="50800" lIns="50800" bIns="50800" rIns="50800"/>
            <a:lstStyle/>
            <a:p>
              <a:pPr algn="ctr" marL="0" indent="0" lvl="0">
                <a:lnSpc>
                  <a:spcPts val="3359"/>
                </a:lnSpc>
                <a:spcBef>
                  <a:spcPct val="0"/>
                </a:spcBef>
              </a:pPr>
            </a:p>
          </p:txBody>
        </p:sp>
      </p:grpSp>
      <p:sp>
        <p:nvSpPr>
          <p:cNvPr name="Freeform 5" id="5"/>
          <p:cNvSpPr/>
          <p:nvPr/>
        </p:nvSpPr>
        <p:spPr>
          <a:xfrm flipH="false" flipV="false" rot="0">
            <a:off x="3493371" y="1028700"/>
            <a:ext cx="11301259" cy="4223846"/>
          </a:xfrm>
          <a:custGeom>
            <a:avLst/>
            <a:gdLst/>
            <a:ahLst/>
            <a:cxnLst/>
            <a:rect r="r" b="b" t="t" l="l"/>
            <a:pathLst>
              <a:path h="4223846" w="11301259">
                <a:moveTo>
                  <a:pt x="0" y="0"/>
                </a:moveTo>
                <a:lnTo>
                  <a:pt x="11301258" y="0"/>
                </a:lnTo>
                <a:lnTo>
                  <a:pt x="11301258" y="4223846"/>
                </a:lnTo>
                <a:lnTo>
                  <a:pt x="0" y="4223846"/>
                </a:lnTo>
                <a:lnTo>
                  <a:pt x="0" y="0"/>
                </a:lnTo>
                <a:close/>
              </a:path>
            </a:pathLst>
          </a:custGeom>
          <a:blipFill>
            <a:blip r:embed="rId2"/>
            <a:stretch>
              <a:fillRect l="0" t="0" r="0" b="0"/>
            </a:stretch>
          </a:blipFill>
        </p:spPr>
      </p:sp>
      <p:sp>
        <p:nvSpPr>
          <p:cNvPr name="TextBox 6" id="6"/>
          <p:cNvSpPr txBox="true"/>
          <p:nvPr/>
        </p:nvSpPr>
        <p:spPr>
          <a:xfrm rot="0">
            <a:off x="848469" y="5268594"/>
            <a:ext cx="16629906" cy="3989706"/>
          </a:xfrm>
          <a:prstGeom prst="rect">
            <a:avLst/>
          </a:prstGeom>
        </p:spPr>
        <p:txBody>
          <a:bodyPr anchor="t" rtlCol="false" tIns="0" lIns="0" bIns="0" rIns="0">
            <a:spAutoFit/>
          </a:bodyPr>
          <a:lstStyle/>
          <a:p>
            <a:pPr algn="l">
              <a:lnSpc>
                <a:spcPts val="5319"/>
              </a:lnSpc>
              <a:spcBef>
                <a:spcPct val="0"/>
              </a:spcBef>
            </a:pPr>
            <a:r>
              <a:rPr lang="en-US" sz="3799">
                <a:solidFill>
                  <a:srgbClr val="FFFFFF"/>
                </a:solidFill>
                <a:latin typeface="Helvetica World"/>
                <a:ea typeface="Helvetica World"/>
                <a:cs typeface="Helvetica World"/>
                <a:sym typeface="Helvetica World"/>
              </a:rPr>
              <a:t> A bounding polygon that will clip the edges and fit around the Voronoi diagram.</a:t>
            </a:r>
          </a:p>
          <a:p>
            <a:pPr algn="l">
              <a:lnSpc>
                <a:spcPts val="5319"/>
              </a:lnSpc>
              <a:spcBef>
                <a:spcPct val="0"/>
              </a:spcBef>
            </a:pPr>
            <a:r>
              <a:rPr lang="en-US" sz="3799">
                <a:solidFill>
                  <a:srgbClr val="FFFFFF"/>
                </a:solidFill>
                <a:latin typeface="Helvetica World"/>
                <a:ea typeface="Helvetica World"/>
                <a:cs typeface="Helvetica World"/>
                <a:sym typeface="Helvetica World"/>
              </a:rPr>
              <a:t> </a:t>
            </a:r>
          </a:p>
          <a:p>
            <a:pPr algn="l">
              <a:lnSpc>
                <a:spcPts val="5319"/>
              </a:lnSpc>
              <a:spcBef>
                <a:spcPct val="0"/>
              </a:spcBef>
            </a:pPr>
            <a:r>
              <a:rPr lang="en-US" sz="3799">
                <a:solidFill>
                  <a:srgbClr val="FFFFFF"/>
                </a:solidFill>
                <a:latin typeface="Helvetica World"/>
                <a:ea typeface="Helvetica World"/>
                <a:cs typeface="Helvetica World"/>
                <a:sym typeface="Helvetica World"/>
              </a:rPr>
              <a:t> Parameters</a:t>
            </a:r>
          </a:p>
          <a:p>
            <a:pPr algn="l">
              <a:lnSpc>
                <a:spcPts val="5319"/>
              </a:lnSpc>
              <a:spcBef>
                <a:spcPct val="0"/>
              </a:spcBef>
            </a:pPr>
            <a:r>
              <a:rPr lang="en-US" sz="3799">
                <a:solidFill>
                  <a:srgbClr val="FFFFFF"/>
                </a:solidFill>
                <a:latin typeface="Helvetica World"/>
                <a:ea typeface="Helvetica World"/>
                <a:cs typeface="Helvetica World"/>
                <a:sym typeface="Helvetica World"/>
              </a:rPr>
              <a:t> ----------</a:t>
            </a:r>
          </a:p>
          <a:p>
            <a:pPr algn="l">
              <a:lnSpc>
                <a:spcPts val="5319"/>
              </a:lnSpc>
              <a:spcBef>
                <a:spcPct val="0"/>
              </a:spcBef>
            </a:pPr>
            <a:r>
              <a:rPr lang="en-US" sz="3799">
                <a:solidFill>
                  <a:srgbClr val="FFFFFF"/>
                </a:solidFill>
                <a:latin typeface="Helvetica World"/>
                <a:ea typeface="Helvetica World"/>
                <a:cs typeface="Helvetica World"/>
                <a:sym typeface="Helvetica World"/>
              </a:rPr>
              <a:t> tuples: list[(float, float)]</a:t>
            </a:r>
          </a:p>
          <a:p>
            <a:pPr algn="l">
              <a:lnSpc>
                <a:spcPts val="5319"/>
              </a:lnSpc>
              <a:spcBef>
                <a:spcPct val="0"/>
              </a:spcBef>
            </a:pPr>
            <a:r>
              <a:rPr lang="en-US" sz="3799">
                <a:solidFill>
                  <a:srgbClr val="FFFFFF"/>
                </a:solidFill>
                <a:latin typeface="Helvetica World"/>
                <a:ea typeface="Helvetica World"/>
                <a:cs typeface="Helvetica World"/>
                <a:sym typeface="Helvetica World"/>
              </a:rPr>
              <a:t> x,y-coordinates of the polygon's vertices</a:t>
            </a:r>
          </a:p>
        </p:txBody>
      </p:sp>
      <p:sp>
        <p:nvSpPr>
          <p:cNvPr name="Freeform 7" id="7"/>
          <p:cNvSpPr/>
          <p:nvPr/>
        </p:nvSpPr>
        <p:spPr>
          <a:xfrm flipH="false" flipV="false" rot="-3117037">
            <a:off x="16099474" y="7952721"/>
            <a:ext cx="2112604" cy="1859092"/>
          </a:xfrm>
          <a:custGeom>
            <a:avLst/>
            <a:gdLst/>
            <a:ahLst/>
            <a:cxnLst/>
            <a:rect r="r" b="b" t="t" l="l"/>
            <a:pathLst>
              <a:path h="1859092" w="2112604">
                <a:moveTo>
                  <a:pt x="0" y="0"/>
                </a:moveTo>
                <a:lnTo>
                  <a:pt x="2112605" y="0"/>
                </a:lnTo>
                <a:lnTo>
                  <a:pt x="2112605" y="1859092"/>
                </a:lnTo>
                <a:lnTo>
                  <a:pt x="0" y="185909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Tree>
  </p:cSld>
  <p:clrMapOvr>
    <a:masterClrMapping/>
  </p:clrMapOvr>
</p:sld>
</file>

<file path=ppt/slides/slide82.xml><?xml version="1.0" encoding="utf-8"?>
<p:sld xmlns:p="http://schemas.openxmlformats.org/presentationml/2006/main" xmlns:a="http://schemas.openxmlformats.org/drawingml/2006/main" xmlns:r="http://schemas.openxmlformats.org/officeDocument/2006/relationships">
  <p:cSld>
    <p:bg>
      <p:bgPr>
        <a:solidFill>
          <a:srgbClr val="1E1E3F"/>
        </a:solidFill>
      </p:bgPr>
    </p:bg>
    <p:spTree>
      <p:nvGrpSpPr>
        <p:cNvPr id="1" name=""/>
        <p:cNvGrpSpPr/>
        <p:nvPr/>
      </p:nvGrpSpPr>
      <p:grpSpPr>
        <a:xfrm>
          <a:off x="0" y="0"/>
          <a:ext cx="0" cy="0"/>
          <a:chOff x="0" y="0"/>
          <a:chExt cx="0" cy="0"/>
        </a:xfrm>
      </p:grpSpPr>
      <p:grpSp>
        <p:nvGrpSpPr>
          <p:cNvPr name="Group 2" id="2"/>
          <p:cNvGrpSpPr/>
          <p:nvPr/>
        </p:nvGrpSpPr>
        <p:grpSpPr>
          <a:xfrm rot="0">
            <a:off x="270128" y="298458"/>
            <a:ext cx="17691084" cy="9661754"/>
            <a:chOff x="0" y="0"/>
            <a:chExt cx="4659380" cy="2544659"/>
          </a:xfrm>
        </p:grpSpPr>
        <p:sp>
          <p:nvSpPr>
            <p:cNvPr name="Freeform 3" id="3"/>
            <p:cNvSpPr/>
            <p:nvPr/>
          </p:nvSpPr>
          <p:spPr>
            <a:xfrm flipH="false" flipV="false" rot="0">
              <a:off x="0" y="0"/>
              <a:ext cx="4659380" cy="2544659"/>
            </a:xfrm>
            <a:custGeom>
              <a:avLst/>
              <a:gdLst/>
              <a:ahLst/>
              <a:cxnLst/>
              <a:rect r="r" b="b" t="t" l="l"/>
              <a:pathLst>
                <a:path h="2544659" w="4659380">
                  <a:moveTo>
                    <a:pt x="19693" y="0"/>
                  </a:moveTo>
                  <a:lnTo>
                    <a:pt x="4639688" y="0"/>
                  </a:lnTo>
                  <a:cubicBezTo>
                    <a:pt x="4644910" y="0"/>
                    <a:pt x="4649919" y="2075"/>
                    <a:pt x="4653612" y="5768"/>
                  </a:cubicBezTo>
                  <a:cubicBezTo>
                    <a:pt x="4657306" y="9461"/>
                    <a:pt x="4659380" y="14470"/>
                    <a:pt x="4659380" y="19693"/>
                  </a:cubicBezTo>
                  <a:lnTo>
                    <a:pt x="4659380" y="2524967"/>
                  </a:lnTo>
                  <a:cubicBezTo>
                    <a:pt x="4659380" y="2530190"/>
                    <a:pt x="4657306" y="2535198"/>
                    <a:pt x="4653612" y="2538892"/>
                  </a:cubicBezTo>
                  <a:cubicBezTo>
                    <a:pt x="4649919" y="2542585"/>
                    <a:pt x="4644910" y="2544659"/>
                    <a:pt x="4639688" y="2544659"/>
                  </a:cubicBezTo>
                  <a:lnTo>
                    <a:pt x="19693" y="2544659"/>
                  </a:lnTo>
                  <a:cubicBezTo>
                    <a:pt x="14470" y="2544659"/>
                    <a:pt x="9461" y="2542585"/>
                    <a:pt x="5768" y="2538892"/>
                  </a:cubicBezTo>
                  <a:cubicBezTo>
                    <a:pt x="2075" y="2535198"/>
                    <a:pt x="0" y="2530190"/>
                    <a:pt x="0" y="2524967"/>
                  </a:cubicBezTo>
                  <a:lnTo>
                    <a:pt x="0" y="19693"/>
                  </a:lnTo>
                  <a:cubicBezTo>
                    <a:pt x="0" y="14470"/>
                    <a:pt x="2075" y="9461"/>
                    <a:pt x="5768" y="5768"/>
                  </a:cubicBezTo>
                  <a:cubicBezTo>
                    <a:pt x="9461" y="2075"/>
                    <a:pt x="14470" y="0"/>
                    <a:pt x="19693" y="0"/>
                  </a:cubicBezTo>
                  <a:close/>
                </a:path>
              </a:pathLst>
            </a:custGeom>
            <a:solidFill>
              <a:srgbClr val="4F5AAF"/>
            </a:solidFill>
            <a:ln cap="rnd">
              <a:noFill/>
              <a:prstDash val="solid"/>
              <a:round/>
            </a:ln>
          </p:spPr>
        </p:sp>
        <p:sp>
          <p:nvSpPr>
            <p:cNvPr name="TextBox 4" id="4"/>
            <p:cNvSpPr txBox="true"/>
            <p:nvPr/>
          </p:nvSpPr>
          <p:spPr>
            <a:xfrm>
              <a:off x="0" y="-57150"/>
              <a:ext cx="4659380" cy="2601809"/>
            </a:xfrm>
            <a:prstGeom prst="rect">
              <a:avLst/>
            </a:prstGeom>
          </p:spPr>
          <p:txBody>
            <a:bodyPr anchor="ctr" rtlCol="false" tIns="50800" lIns="50800" bIns="50800" rIns="50800"/>
            <a:lstStyle/>
            <a:p>
              <a:pPr algn="ctr" marL="0" indent="0" lvl="0">
                <a:lnSpc>
                  <a:spcPts val="3359"/>
                </a:lnSpc>
                <a:spcBef>
                  <a:spcPct val="0"/>
                </a:spcBef>
              </a:pPr>
            </a:p>
          </p:txBody>
        </p:sp>
      </p:grpSp>
      <p:sp>
        <p:nvSpPr>
          <p:cNvPr name="Freeform 5" id="5"/>
          <p:cNvSpPr/>
          <p:nvPr/>
        </p:nvSpPr>
        <p:spPr>
          <a:xfrm flipH="false" flipV="false" rot="0">
            <a:off x="669362" y="298458"/>
            <a:ext cx="11301259" cy="4068453"/>
          </a:xfrm>
          <a:custGeom>
            <a:avLst/>
            <a:gdLst/>
            <a:ahLst/>
            <a:cxnLst/>
            <a:rect r="r" b="b" t="t" l="l"/>
            <a:pathLst>
              <a:path h="4068453" w="11301259">
                <a:moveTo>
                  <a:pt x="0" y="0"/>
                </a:moveTo>
                <a:lnTo>
                  <a:pt x="11301259" y="0"/>
                </a:lnTo>
                <a:lnTo>
                  <a:pt x="11301259" y="4068453"/>
                </a:lnTo>
                <a:lnTo>
                  <a:pt x="0" y="4068453"/>
                </a:lnTo>
                <a:lnTo>
                  <a:pt x="0" y="0"/>
                </a:lnTo>
                <a:close/>
              </a:path>
            </a:pathLst>
          </a:custGeom>
          <a:blipFill>
            <a:blip r:embed="rId2"/>
            <a:stretch>
              <a:fillRect l="0" t="0" r="0" b="0"/>
            </a:stretch>
          </a:blipFill>
        </p:spPr>
      </p:sp>
      <p:sp>
        <p:nvSpPr>
          <p:cNvPr name="Freeform 6" id="6"/>
          <p:cNvSpPr/>
          <p:nvPr/>
        </p:nvSpPr>
        <p:spPr>
          <a:xfrm flipH="false" flipV="false" rot="0">
            <a:off x="6319991" y="4055304"/>
            <a:ext cx="11301259" cy="5904908"/>
          </a:xfrm>
          <a:custGeom>
            <a:avLst/>
            <a:gdLst/>
            <a:ahLst/>
            <a:cxnLst/>
            <a:rect r="r" b="b" t="t" l="l"/>
            <a:pathLst>
              <a:path h="5904908" w="11301259">
                <a:moveTo>
                  <a:pt x="0" y="0"/>
                </a:moveTo>
                <a:lnTo>
                  <a:pt x="11301259" y="0"/>
                </a:lnTo>
                <a:lnTo>
                  <a:pt x="11301259" y="5904908"/>
                </a:lnTo>
                <a:lnTo>
                  <a:pt x="0" y="5904908"/>
                </a:lnTo>
                <a:lnTo>
                  <a:pt x="0" y="0"/>
                </a:lnTo>
                <a:close/>
              </a:path>
            </a:pathLst>
          </a:custGeom>
          <a:blipFill>
            <a:blip r:embed="rId3"/>
            <a:stretch>
              <a:fillRect l="0" t="0" r="0" b="0"/>
            </a:stretch>
          </a:blipFill>
        </p:spPr>
      </p:sp>
      <p:sp>
        <p:nvSpPr>
          <p:cNvPr name="Freeform 7" id="7"/>
          <p:cNvSpPr/>
          <p:nvPr/>
        </p:nvSpPr>
        <p:spPr>
          <a:xfrm flipH="false" flipV="false" rot="-3117037">
            <a:off x="16099474" y="7952721"/>
            <a:ext cx="2112604" cy="1859092"/>
          </a:xfrm>
          <a:custGeom>
            <a:avLst/>
            <a:gdLst/>
            <a:ahLst/>
            <a:cxnLst/>
            <a:rect r="r" b="b" t="t" l="l"/>
            <a:pathLst>
              <a:path h="1859092" w="2112604">
                <a:moveTo>
                  <a:pt x="0" y="0"/>
                </a:moveTo>
                <a:lnTo>
                  <a:pt x="2112605" y="0"/>
                </a:lnTo>
                <a:lnTo>
                  <a:pt x="2112605" y="1859092"/>
                </a:lnTo>
                <a:lnTo>
                  <a:pt x="0" y="185909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Tree>
  </p:cSld>
  <p:clrMapOvr>
    <a:masterClrMapping/>
  </p:clrMapOvr>
</p:sld>
</file>

<file path=ppt/slides/slide83.xml><?xml version="1.0" encoding="utf-8"?>
<p:sld xmlns:p="http://schemas.openxmlformats.org/presentationml/2006/main" xmlns:a="http://schemas.openxmlformats.org/drawingml/2006/main" xmlns:r="http://schemas.openxmlformats.org/officeDocument/2006/relationships">
  <p:cSld>
    <p:bg>
      <p:bgPr>
        <a:solidFill>
          <a:srgbClr val="1E1E3F"/>
        </a:solidFill>
      </p:bgPr>
    </p:bg>
    <p:spTree>
      <p:nvGrpSpPr>
        <p:cNvPr id="1" name=""/>
        <p:cNvGrpSpPr/>
        <p:nvPr/>
      </p:nvGrpSpPr>
      <p:grpSpPr>
        <a:xfrm>
          <a:off x="0" y="0"/>
          <a:ext cx="0" cy="0"/>
          <a:chOff x="0" y="0"/>
          <a:chExt cx="0" cy="0"/>
        </a:xfrm>
      </p:grpSpPr>
      <p:grpSp>
        <p:nvGrpSpPr>
          <p:cNvPr name="Group 2" id="2"/>
          <p:cNvGrpSpPr/>
          <p:nvPr/>
        </p:nvGrpSpPr>
        <p:grpSpPr>
          <a:xfrm rot="0">
            <a:off x="666750" y="666750"/>
            <a:ext cx="16954500" cy="8953500"/>
            <a:chOff x="0" y="0"/>
            <a:chExt cx="4465383" cy="2358123"/>
          </a:xfrm>
        </p:grpSpPr>
        <p:sp>
          <p:nvSpPr>
            <p:cNvPr name="Freeform 3" id="3"/>
            <p:cNvSpPr/>
            <p:nvPr/>
          </p:nvSpPr>
          <p:spPr>
            <a:xfrm flipH="false" flipV="false" rot="0">
              <a:off x="0" y="0"/>
              <a:ext cx="4465383" cy="2358124"/>
            </a:xfrm>
            <a:custGeom>
              <a:avLst/>
              <a:gdLst/>
              <a:ahLst/>
              <a:cxnLst/>
              <a:rect r="r" b="b" t="t" l="l"/>
              <a:pathLst>
                <a:path h="2358124" w="4465383">
                  <a:moveTo>
                    <a:pt x="20548" y="0"/>
                  </a:moveTo>
                  <a:lnTo>
                    <a:pt x="4444835" y="0"/>
                  </a:lnTo>
                  <a:cubicBezTo>
                    <a:pt x="4456183" y="0"/>
                    <a:pt x="4465383" y="9200"/>
                    <a:pt x="4465383" y="20548"/>
                  </a:cubicBezTo>
                  <a:lnTo>
                    <a:pt x="4465383" y="2337575"/>
                  </a:lnTo>
                  <a:cubicBezTo>
                    <a:pt x="4465383" y="2348924"/>
                    <a:pt x="4456183" y="2358124"/>
                    <a:pt x="4444835" y="2358124"/>
                  </a:cubicBezTo>
                  <a:lnTo>
                    <a:pt x="20548" y="2358124"/>
                  </a:lnTo>
                  <a:cubicBezTo>
                    <a:pt x="9200" y="2358124"/>
                    <a:pt x="0" y="2348924"/>
                    <a:pt x="0" y="2337575"/>
                  </a:cubicBezTo>
                  <a:lnTo>
                    <a:pt x="0" y="20548"/>
                  </a:lnTo>
                  <a:cubicBezTo>
                    <a:pt x="0" y="9200"/>
                    <a:pt x="9200" y="0"/>
                    <a:pt x="20548" y="0"/>
                  </a:cubicBezTo>
                  <a:close/>
                </a:path>
              </a:pathLst>
            </a:custGeom>
            <a:solidFill>
              <a:srgbClr val="4F5AAF"/>
            </a:solidFill>
            <a:ln cap="rnd">
              <a:noFill/>
              <a:prstDash val="solid"/>
              <a:round/>
            </a:ln>
          </p:spPr>
        </p:sp>
        <p:sp>
          <p:nvSpPr>
            <p:cNvPr name="TextBox 4" id="4"/>
            <p:cNvSpPr txBox="true"/>
            <p:nvPr/>
          </p:nvSpPr>
          <p:spPr>
            <a:xfrm>
              <a:off x="0" y="-57150"/>
              <a:ext cx="4465383" cy="2415273"/>
            </a:xfrm>
            <a:prstGeom prst="rect">
              <a:avLst/>
            </a:prstGeom>
          </p:spPr>
          <p:txBody>
            <a:bodyPr anchor="ctr" rtlCol="false" tIns="50800" lIns="50800" bIns="50800" rIns="50800"/>
            <a:lstStyle/>
            <a:p>
              <a:pPr algn="ctr" marL="0" indent="0" lvl="0">
                <a:lnSpc>
                  <a:spcPts val="3359"/>
                </a:lnSpc>
                <a:spcBef>
                  <a:spcPct val="0"/>
                </a:spcBef>
              </a:pPr>
            </a:p>
          </p:txBody>
        </p:sp>
      </p:grpSp>
      <p:sp>
        <p:nvSpPr>
          <p:cNvPr name="Freeform 5" id="5"/>
          <p:cNvSpPr/>
          <p:nvPr/>
        </p:nvSpPr>
        <p:spPr>
          <a:xfrm flipH="false" flipV="false" rot="0">
            <a:off x="1883156" y="2605701"/>
            <a:ext cx="14521688" cy="4556180"/>
          </a:xfrm>
          <a:custGeom>
            <a:avLst/>
            <a:gdLst/>
            <a:ahLst/>
            <a:cxnLst/>
            <a:rect r="r" b="b" t="t" l="l"/>
            <a:pathLst>
              <a:path h="4556180" w="14521688">
                <a:moveTo>
                  <a:pt x="0" y="0"/>
                </a:moveTo>
                <a:lnTo>
                  <a:pt x="14521688" y="0"/>
                </a:lnTo>
                <a:lnTo>
                  <a:pt x="14521688" y="4556179"/>
                </a:lnTo>
                <a:lnTo>
                  <a:pt x="0" y="4556179"/>
                </a:lnTo>
                <a:lnTo>
                  <a:pt x="0" y="0"/>
                </a:lnTo>
                <a:close/>
              </a:path>
            </a:pathLst>
          </a:custGeom>
          <a:blipFill>
            <a:blip r:embed="rId2"/>
            <a:stretch>
              <a:fillRect l="0" t="0" r="0" b="0"/>
            </a:stretch>
          </a:blipFill>
        </p:spPr>
      </p:sp>
      <p:sp>
        <p:nvSpPr>
          <p:cNvPr name="Freeform 6" id="6"/>
          <p:cNvSpPr/>
          <p:nvPr/>
        </p:nvSpPr>
        <p:spPr>
          <a:xfrm flipH="false" flipV="false" rot="-3117037">
            <a:off x="16099474" y="7952721"/>
            <a:ext cx="2112604" cy="1859092"/>
          </a:xfrm>
          <a:custGeom>
            <a:avLst/>
            <a:gdLst/>
            <a:ahLst/>
            <a:cxnLst/>
            <a:rect r="r" b="b" t="t" l="l"/>
            <a:pathLst>
              <a:path h="1859092" w="2112604">
                <a:moveTo>
                  <a:pt x="0" y="0"/>
                </a:moveTo>
                <a:lnTo>
                  <a:pt x="2112605" y="0"/>
                </a:lnTo>
                <a:lnTo>
                  <a:pt x="2112605" y="1859092"/>
                </a:lnTo>
                <a:lnTo>
                  <a:pt x="0" y="185909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Tree>
  </p:cSld>
  <p:clrMapOvr>
    <a:masterClrMapping/>
  </p:clrMapOvr>
</p:sld>
</file>

<file path=ppt/slides/slide84.xml><?xml version="1.0" encoding="utf-8"?>
<p:sld xmlns:p="http://schemas.openxmlformats.org/presentationml/2006/main" xmlns:a="http://schemas.openxmlformats.org/drawingml/2006/main" xmlns:r="http://schemas.openxmlformats.org/officeDocument/2006/relationships">
  <p:cSld>
    <p:bg>
      <p:bgPr>
        <a:solidFill>
          <a:srgbClr val="1E1E3F"/>
        </a:solidFill>
      </p:bgPr>
    </p:bg>
    <p:spTree>
      <p:nvGrpSpPr>
        <p:cNvPr id="1" name=""/>
        <p:cNvGrpSpPr/>
        <p:nvPr/>
      </p:nvGrpSpPr>
      <p:grpSpPr>
        <a:xfrm>
          <a:off x="0" y="0"/>
          <a:ext cx="0" cy="0"/>
          <a:chOff x="0" y="0"/>
          <a:chExt cx="0" cy="0"/>
        </a:xfrm>
      </p:grpSpPr>
      <p:grpSp>
        <p:nvGrpSpPr>
          <p:cNvPr name="Group 2" id="2"/>
          <p:cNvGrpSpPr/>
          <p:nvPr/>
        </p:nvGrpSpPr>
        <p:grpSpPr>
          <a:xfrm rot="0">
            <a:off x="666750" y="355118"/>
            <a:ext cx="17094904" cy="9665916"/>
            <a:chOff x="0" y="0"/>
            <a:chExt cx="4502362" cy="2545756"/>
          </a:xfrm>
        </p:grpSpPr>
        <p:sp>
          <p:nvSpPr>
            <p:cNvPr name="Freeform 3" id="3"/>
            <p:cNvSpPr/>
            <p:nvPr/>
          </p:nvSpPr>
          <p:spPr>
            <a:xfrm flipH="false" flipV="false" rot="0">
              <a:off x="0" y="0"/>
              <a:ext cx="4502362" cy="2545756"/>
            </a:xfrm>
            <a:custGeom>
              <a:avLst/>
              <a:gdLst/>
              <a:ahLst/>
              <a:cxnLst/>
              <a:rect r="r" b="b" t="t" l="l"/>
              <a:pathLst>
                <a:path h="2545756" w="4502362">
                  <a:moveTo>
                    <a:pt x="20380" y="0"/>
                  </a:moveTo>
                  <a:lnTo>
                    <a:pt x="4481982" y="0"/>
                  </a:lnTo>
                  <a:cubicBezTo>
                    <a:pt x="4487387" y="0"/>
                    <a:pt x="4492571" y="2147"/>
                    <a:pt x="4496393" y="5969"/>
                  </a:cubicBezTo>
                  <a:cubicBezTo>
                    <a:pt x="4500214" y="9791"/>
                    <a:pt x="4502362" y="14975"/>
                    <a:pt x="4502362" y="20380"/>
                  </a:cubicBezTo>
                  <a:lnTo>
                    <a:pt x="4502362" y="2525376"/>
                  </a:lnTo>
                  <a:cubicBezTo>
                    <a:pt x="4502362" y="2530781"/>
                    <a:pt x="4500214" y="2535965"/>
                    <a:pt x="4496393" y="2539787"/>
                  </a:cubicBezTo>
                  <a:cubicBezTo>
                    <a:pt x="4492571" y="2543609"/>
                    <a:pt x="4487387" y="2545756"/>
                    <a:pt x="4481982" y="2545756"/>
                  </a:cubicBezTo>
                  <a:lnTo>
                    <a:pt x="20380" y="2545756"/>
                  </a:lnTo>
                  <a:cubicBezTo>
                    <a:pt x="14975" y="2545756"/>
                    <a:pt x="9791" y="2543609"/>
                    <a:pt x="5969" y="2539787"/>
                  </a:cubicBezTo>
                  <a:cubicBezTo>
                    <a:pt x="2147" y="2535965"/>
                    <a:pt x="0" y="2530781"/>
                    <a:pt x="0" y="2525376"/>
                  </a:cubicBezTo>
                  <a:lnTo>
                    <a:pt x="0" y="20380"/>
                  </a:lnTo>
                  <a:cubicBezTo>
                    <a:pt x="0" y="14975"/>
                    <a:pt x="2147" y="9791"/>
                    <a:pt x="5969" y="5969"/>
                  </a:cubicBezTo>
                  <a:cubicBezTo>
                    <a:pt x="9791" y="2147"/>
                    <a:pt x="14975" y="0"/>
                    <a:pt x="20380" y="0"/>
                  </a:cubicBezTo>
                  <a:close/>
                </a:path>
              </a:pathLst>
            </a:custGeom>
            <a:solidFill>
              <a:srgbClr val="4F5AAF"/>
            </a:solidFill>
            <a:ln cap="rnd">
              <a:noFill/>
              <a:prstDash val="solid"/>
              <a:round/>
            </a:ln>
          </p:spPr>
        </p:sp>
        <p:sp>
          <p:nvSpPr>
            <p:cNvPr name="TextBox 4" id="4"/>
            <p:cNvSpPr txBox="true"/>
            <p:nvPr/>
          </p:nvSpPr>
          <p:spPr>
            <a:xfrm>
              <a:off x="0" y="-57150"/>
              <a:ext cx="4502362" cy="2602906"/>
            </a:xfrm>
            <a:prstGeom prst="rect">
              <a:avLst/>
            </a:prstGeom>
          </p:spPr>
          <p:txBody>
            <a:bodyPr anchor="ctr" rtlCol="false" tIns="50800" lIns="50800" bIns="50800" rIns="50800"/>
            <a:lstStyle/>
            <a:p>
              <a:pPr algn="ctr" marL="0" indent="0" lvl="0">
                <a:lnSpc>
                  <a:spcPts val="3359"/>
                </a:lnSpc>
                <a:spcBef>
                  <a:spcPct val="0"/>
                </a:spcBef>
              </a:pPr>
            </a:p>
          </p:txBody>
        </p:sp>
      </p:grpSp>
      <p:sp>
        <p:nvSpPr>
          <p:cNvPr name="TextBox 5" id="5"/>
          <p:cNvSpPr txBox="true"/>
          <p:nvPr/>
        </p:nvSpPr>
        <p:spPr>
          <a:xfrm rot="0">
            <a:off x="836935" y="483709"/>
            <a:ext cx="16422365" cy="9224332"/>
          </a:xfrm>
          <a:prstGeom prst="rect">
            <a:avLst/>
          </a:prstGeom>
        </p:spPr>
        <p:txBody>
          <a:bodyPr anchor="t" rtlCol="false" tIns="0" lIns="0" bIns="0" rIns="0">
            <a:spAutoFit/>
          </a:bodyPr>
          <a:lstStyle/>
          <a:p>
            <a:pPr algn="l">
              <a:lnSpc>
                <a:spcPts val="3832"/>
              </a:lnSpc>
              <a:spcBef>
                <a:spcPct val="0"/>
              </a:spcBef>
            </a:pPr>
            <a:r>
              <a:rPr lang="en-US" sz="2737">
                <a:solidFill>
                  <a:srgbClr val="FFFFFF"/>
                </a:solidFill>
                <a:latin typeface="Playfair Display SC"/>
                <a:ea typeface="Playfair Display SC"/>
                <a:cs typeface="Playfair Display SC"/>
                <a:sym typeface="Playfair Display SC"/>
              </a:rPr>
              <a:t> Creates half-edges on the bounding polygon that link with Voronoi diagram's half-edges and existing vertices.</a:t>
            </a:r>
          </a:p>
          <a:p>
            <a:pPr algn="l">
              <a:lnSpc>
                <a:spcPts val="3832"/>
              </a:lnSpc>
              <a:spcBef>
                <a:spcPct val="0"/>
              </a:spcBef>
            </a:pPr>
            <a:r>
              <a:rPr lang="en-US" sz="2737">
                <a:solidFill>
                  <a:srgbClr val="FFFFFF"/>
                </a:solidFill>
                <a:latin typeface="Helvetica World"/>
                <a:ea typeface="Helvetica World"/>
                <a:cs typeface="Helvetica World"/>
                <a:sym typeface="Helvetica World"/>
              </a:rPr>
              <a:t> </a:t>
            </a:r>
          </a:p>
          <a:p>
            <a:pPr algn="l">
              <a:lnSpc>
                <a:spcPts val="4672"/>
              </a:lnSpc>
              <a:spcBef>
                <a:spcPct val="0"/>
              </a:spcBef>
            </a:pPr>
            <a:r>
              <a:rPr lang="en-US" sz="3337">
                <a:solidFill>
                  <a:srgbClr val="FFFFFF"/>
                </a:solidFill>
                <a:latin typeface="Helvetica World"/>
                <a:ea typeface="Helvetica World"/>
                <a:cs typeface="Helvetica World"/>
                <a:sym typeface="Helvetica World"/>
              </a:rPr>
              <a:t> Parameters</a:t>
            </a:r>
          </a:p>
          <a:p>
            <a:pPr algn="l">
              <a:lnSpc>
                <a:spcPts val="3832"/>
              </a:lnSpc>
              <a:spcBef>
                <a:spcPct val="0"/>
              </a:spcBef>
            </a:pPr>
            <a:r>
              <a:rPr lang="en-US" sz="2737">
                <a:solidFill>
                  <a:srgbClr val="FFFFFF"/>
                </a:solidFill>
                <a:latin typeface="Helvetica World"/>
                <a:ea typeface="Helvetica World"/>
                <a:cs typeface="Helvetica World"/>
                <a:sym typeface="Helvetica World"/>
              </a:rPr>
              <a:t> ----------</a:t>
            </a:r>
          </a:p>
          <a:p>
            <a:pPr algn="l">
              <a:lnSpc>
                <a:spcPts val="4112"/>
              </a:lnSpc>
              <a:spcBef>
                <a:spcPct val="0"/>
              </a:spcBef>
            </a:pPr>
            <a:r>
              <a:rPr lang="en-US" sz="2937">
                <a:solidFill>
                  <a:srgbClr val="FFFFFF"/>
                </a:solidFill>
                <a:latin typeface="Helvetica World"/>
                <a:ea typeface="Helvetica World"/>
                <a:cs typeface="Helvetica World"/>
                <a:sym typeface="Helvetica World"/>
              </a:rPr>
              <a:t> edges: list(HalfEdge)</a:t>
            </a:r>
          </a:p>
          <a:p>
            <a:pPr algn="l">
              <a:lnSpc>
                <a:spcPts val="4112"/>
              </a:lnSpc>
              <a:spcBef>
                <a:spcPct val="0"/>
              </a:spcBef>
            </a:pPr>
            <a:r>
              <a:rPr lang="en-US" sz="2937">
                <a:solidFill>
                  <a:srgbClr val="FFFFFF"/>
                </a:solidFill>
                <a:latin typeface="Helvetica World"/>
                <a:ea typeface="Helvetica World"/>
                <a:cs typeface="Helvetica World"/>
                <a:sym typeface="Helvetica World"/>
              </a:rPr>
              <a:t> The list of clipped edges from the Voronoi diagram</a:t>
            </a:r>
          </a:p>
          <a:p>
            <a:pPr algn="l">
              <a:lnSpc>
                <a:spcPts val="4112"/>
              </a:lnSpc>
              <a:spcBef>
                <a:spcPct val="0"/>
              </a:spcBef>
            </a:pPr>
            <a:r>
              <a:rPr lang="en-US" sz="2937">
                <a:solidFill>
                  <a:srgbClr val="FFFFFF"/>
                </a:solidFill>
                <a:latin typeface="Helvetica World"/>
                <a:ea typeface="Helvetica World"/>
                <a:cs typeface="Helvetica World"/>
                <a:sym typeface="Helvetica World"/>
              </a:rPr>
              <a:t> existing_vertices: set(Vertex)</a:t>
            </a:r>
          </a:p>
          <a:p>
            <a:pPr algn="l">
              <a:lnSpc>
                <a:spcPts val="4112"/>
              </a:lnSpc>
              <a:spcBef>
                <a:spcPct val="0"/>
              </a:spcBef>
            </a:pPr>
            <a:r>
              <a:rPr lang="en-US" sz="2937">
                <a:solidFill>
                  <a:srgbClr val="FFFFFF"/>
                </a:solidFill>
                <a:latin typeface="Helvetica World"/>
                <a:ea typeface="Helvetica World"/>
                <a:cs typeface="Helvetica World"/>
                <a:sym typeface="Helvetica World"/>
              </a:rPr>
              <a:t> The list of vertices that already exists in the clipped Voronoi diagram, and vertices</a:t>
            </a:r>
          </a:p>
          <a:p>
            <a:pPr algn="l">
              <a:lnSpc>
                <a:spcPts val="4112"/>
              </a:lnSpc>
              <a:spcBef>
                <a:spcPct val="0"/>
              </a:spcBef>
            </a:pPr>
            <a:r>
              <a:rPr lang="en-US" sz="2937">
                <a:solidFill>
                  <a:srgbClr val="FFFFFF"/>
                </a:solidFill>
                <a:latin typeface="Helvetica World"/>
                <a:ea typeface="Helvetica World"/>
                <a:cs typeface="Helvetica World"/>
                <a:sym typeface="Helvetica World"/>
              </a:rPr>
              <a:t> points: set(Point)</a:t>
            </a:r>
          </a:p>
          <a:p>
            <a:pPr algn="l">
              <a:lnSpc>
                <a:spcPts val="4112"/>
              </a:lnSpc>
              <a:spcBef>
                <a:spcPct val="0"/>
              </a:spcBef>
            </a:pPr>
            <a:r>
              <a:rPr lang="en-US" sz="2937">
                <a:solidFill>
                  <a:srgbClr val="FFFFFF"/>
                </a:solidFill>
                <a:latin typeface="Helvetica World"/>
                <a:ea typeface="Helvetica World"/>
                <a:cs typeface="Helvetica World"/>
                <a:sym typeface="Helvetica World"/>
              </a:rPr>
              <a:t> The list of cell points</a:t>
            </a:r>
          </a:p>
          <a:p>
            <a:pPr algn="l">
              <a:lnSpc>
                <a:spcPts val="3832"/>
              </a:lnSpc>
              <a:spcBef>
                <a:spcPct val="0"/>
              </a:spcBef>
            </a:pPr>
            <a:r>
              <a:rPr lang="en-US" sz="2737">
                <a:solidFill>
                  <a:srgbClr val="FFFFFF"/>
                </a:solidFill>
                <a:latin typeface="Helvetica World"/>
                <a:ea typeface="Helvetica World"/>
                <a:cs typeface="Helvetica World"/>
                <a:sym typeface="Helvetica World"/>
              </a:rPr>
              <a:t> </a:t>
            </a:r>
          </a:p>
          <a:p>
            <a:pPr algn="l">
              <a:lnSpc>
                <a:spcPts val="4672"/>
              </a:lnSpc>
              <a:spcBef>
                <a:spcPct val="0"/>
              </a:spcBef>
            </a:pPr>
            <a:r>
              <a:rPr lang="en-US" sz="3337">
                <a:solidFill>
                  <a:srgbClr val="FFFFFF"/>
                </a:solidFill>
                <a:latin typeface="Helvetica World"/>
                <a:ea typeface="Helvetica World"/>
                <a:cs typeface="Helvetica World"/>
                <a:sym typeface="Helvetica World"/>
              </a:rPr>
              <a:t> Returns</a:t>
            </a:r>
          </a:p>
          <a:p>
            <a:pPr algn="l">
              <a:lnSpc>
                <a:spcPts val="3832"/>
              </a:lnSpc>
              <a:spcBef>
                <a:spcPct val="0"/>
              </a:spcBef>
            </a:pPr>
            <a:r>
              <a:rPr lang="en-US" sz="2737">
                <a:solidFill>
                  <a:srgbClr val="FFFFFF"/>
                </a:solidFill>
                <a:latin typeface="Helvetica World"/>
                <a:ea typeface="Helvetica World"/>
                <a:cs typeface="Helvetica World"/>
                <a:sym typeface="Helvetica World"/>
              </a:rPr>
              <a:t> -------</a:t>
            </a:r>
          </a:p>
          <a:p>
            <a:pPr algn="l">
              <a:lnSpc>
                <a:spcPts val="4112"/>
              </a:lnSpc>
              <a:spcBef>
                <a:spcPct val="0"/>
              </a:spcBef>
            </a:pPr>
            <a:r>
              <a:rPr lang="en-US" sz="2937">
                <a:solidFill>
                  <a:srgbClr val="FFFFFF"/>
                </a:solidFill>
                <a:latin typeface="Helvetica World"/>
                <a:ea typeface="Helvetica World"/>
                <a:cs typeface="Helvetica World"/>
                <a:sym typeface="Helvetica World"/>
              </a:rPr>
              <a:t> edges: list(HalfEdge)</a:t>
            </a:r>
          </a:p>
          <a:p>
            <a:pPr algn="l">
              <a:lnSpc>
                <a:spcPts val="4112"/>
              </a:lnSpc>
              <a:spcBef>
                <a:spcPct val="0"/>
              </a:spcBef>
            </a:pPr>
            <a:r>
              <a:rPr lang="en-US" sz="2937">
                <a:solidFill>
                  <a:srgbClr val="FFFFFF"/>
                </a:solidFill>
                <a:latin typeface="Helvetica World"/>
                <a:ea typeface="Helvetica World"/>
                <a:cs typeface="Helvetica World"/>
                <a:sym typeface="Helvetica World"/>
              </a:rPr>
              <a:t> The list of all edges including the bounding polygon's edges</a:t>
            </a:r>
          </a:p>
          <a:p>
            <a:pPr algn="l">
              <a:lnSpc>
                <a:spcPts val="4112"/>
              </a:lnSpc>
              <a:spcBef>
                <a:spcPct val="0"/>
              </a:spcBef>
            </a:pPr>
            <a:r>
              <a:rPr lang="en-US" sz="2937">
                <a:solidFill>
                  <a:srgbClr val="FFFFFF"/>
                </a:solidFill>
                <a:latin typeface="Helvetica World"/>
                <a:ea typeface="Helvetica World"/>
                <a:cs typeface="Helvetica World"/>
                <a:sym typeface="Helvetica World"/>
              </a:rPr>
              <a:t> vertices: list(Vertex)</a:t>
            </a:r>
          </a:p>
          <a:p>
            <a:pPr algn="l">
              <a:lnSpc>
                <a:spcPts val="4112"/>
              </a:lnSpc>
              <a:spcBef>
                <a:spcPct val="0"/>
              </a:spcBef>
            </a:pPr>
            <a:r>
              <a:rPr lang="en-US" sz="2937">
                <a:solidFill>
                  <a:srgbClr val="FFFFFF"/>
                </a:solidFill>
                <a:latin typeface="Helvetica World"/>
                <a:ea typeface="Helvetica World"/>
                <a:cs typeface="Helvetica World"/>
                <a:sym typeface="Helvetica World"/>
              </a:rPr>
              <a:t> The list of all vertices including the</a:t>
            </a:r>
          </a:p>
        </p:txBody>
      </p:sp>
      <p:sp>
        <p:nvSpPr>
          <p:cNvPr name="Freeform 6" id="6"/>
          <p:cNvSpPr/>
          <p:nvPr/>
        </p:nvSpPr>
        <p:spPr>
          <a:xfrm flipH="false" flipV="false" rot="-3117037">
            <a:off x="16099474" y="7952721"/>
            <a:ext cx="2112604" cy="1859092"/>
          </a:xfrm>
          <a:custGeom>
            <a:avLst/>
            <a:gdLst/>
            <a:ahLst/>
            <a:cxnLst/>
            <a:rect r="r" b="b" t="t" l="l"/>
            <a:pathLst>
              <a:path h="1859092" w="2112604">
                <a:moveTo>
                  <a:pt x="0" y="0"/>
                </a:moveTo>
                <a:lnTo>
                  <a:pt x="2112605" y="0"/>
                </a:lnTo>
                <a:lnTo>
                  <a:pt x="2112605" y="1859092"/>
                </a:lnTo>
                <a:lnTo>
                  <a:pt x="0" y="185909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Tree>
  </p:cSld>
  <p:clrMapOvr>
    <a:masterClrMapping/>
  </p:clrMapOvr>
</p:sld>
</file>

<file path=ppt/slides/slide85.xml><?xml version="1.0" encoding="utf-8"?>
<p:sld xmlns:p="http://schemas.openxmlformats.org/presentationml/2006/main" xmlns:a="http://schemas.openxmlformats.org/drawingml/2006/main" xmlns:r="http://schemas.openxmlformats.org/officeDocument/2006/relationships">
  <p:cSld>
    <p:bg>
      <p:bgPr>
        <a:solidFill>
          <a:srgbClr val="1E1E3F"/>
        </a:solidFill>
      </p:bgPr>
    </p:bg>
    <p:spTree>
      <p:nvGrpSpPr>
        <p:cNvPr id="1" name=""/>
        <p:cNvGrpSpPr/>
        <p:nvPr/>
      </p:nvGrpSpPr>
      <p:grpSpPr>
        <a:xfrm>
          <a:off x="0" y="0"/>
          <a:ext cx="0" cy="0"/>
          <a:chOff x="0" y="0"/>
          <a:chExt cx="0" cy="0"/>
        </a:xfrm>
      </p:grpSpPr>
      <p:grpSp>
        <p:nvGrpSpPr>
          <p:cNvPr name="Group 2" id="2"/>
          <p:cNvGrpSpPr/>
          <p:nvPr/>
        </p:nvGrpSpPr>
        <p:grpSpPr>
          <a:xfrm rot="0">
            <a:off x="355118" y="440109"/>
            <a:ext cx="17379452" cy="9548433"/>
            <a:chOff x="0" y="0"/>
            <a:chExt cx="4577304" cy="2514814"/>
          </a:xfrm>
        </p:grpSpPr>
        <p:sp>
          <p:nvSpPr>
            <p:cNvPr name="Freeform 3" id="3"/>
            <p:cNvSpPr/>
            <p:nvPr/>
          </p:nvSpPr>
          <p:spPr>
            <a:xfrm flipH="false" flipV="false" rot="0">
              <a:off x="0" y="0"/>
              <a:ext cx="4577304" cy="2514814"/>
            </a:xfrm>
            <a:custGeom>
              <a:avLst/>
              <a:gdLst/>
              <a:ahLst/>
              <a:cxnLst/>
              <a:rect r="r" b="b" t="t" l="l"/>
              <a:pathLst>
                <a:path h="2514814" w="4577304">
                  <a:moveTo>
                    <a:pt x="20046" y="0"/>
                  </a:moveTo>
                  <a:lnTo>
                    <a:pt x="4557258" y="0"/>
                  </a:lnTo>
                  <a:cubicBezTo>
                    <a:pt x="4568329" y="0"/>
                    <a:pt x="4577304" y="8975"/>
                    <a:pt x="4577304" y="20046"/>
                  </a:cubicBezTo>
                  <a:lnTo>
                    <a:pt x="4577304" y="2494768"/>
                  </a:lnTo>
                  <a:cubicBezTo>
                    <a:pt x="4577304" y="2505839"/>
                    <a:pt x="4568329" y="2514814"/>
                    <a:pt x="4557258" y="2514814"/>
                  </a:cubicBezTo>
                  <a:lnTo>
                    <a:pt x="20046" y="2514814"/>
                  </a:lnTo>
                  <a:cubicBezTo>
                    <a:pt x="8975" y="2514814"/>
                    <a:pt x="0" y="2505839"/>
                    <a:pt x="0" y="2494768"/>
                  </a:cubicBezTo>
                  <a:lnTo>
                    <a:pt x="0" y="20046"/>
                  </a:lnTo>
                  <a:cubicBezTo>
                    <a:pt x="0" y="8975"/>
                    <a:pt x="8975" y="0"/>
                    <a:pt x="20046" y="0"/>
                  </a:cubicBezTo>
                  <a:close/>
                </a:path>
              </a:pathLst>
            </a:custGeom>
            <a:solidFill>
              <a:srgbClr val="4F5AAF"/>
            </a:solidFill>
            <a:ln cap="rnd">
              <a:noFill/>
              <a:prstDash val="solid"/>
              <a:round/>
            </a:ln>
          </p:spPr>
        </p:sp>
        <p:sp>
          <p:nvSpPr>
            <p:cNvPr name="TextBox 4" id="4"/>
            <p:cNvSpPr txBox="true"/>
            <p:nvPr/>
          </p:nvSpPr>
          <p:spPr>
            <a:xfrm>
              <a:off x="0" y="-57150"/>
              <a:ext cx="4577304" cy="2571964"/>
            </a:xfrm>
            <a:prstGeom prst="rect">
              <a:avLst/>
            </a:prstGeom>
          </p:spPr>
          <p:txBody>
            <a:bodyPr anchor="ctr" rtlCol="false" tIns="50800" lIns="50800" bIns="50800" rIns="50800"/>
            <a:lstStyle/>
            <a:p>
              <a:pPr algn="ctr" marL="0" indent="0" lvl="0">
                <a:lnSpc>
                  <a:spcPts val="3359"/>
                </a:lnSpc>
                <a:spcBef>
                  <a:spcPct val="0"/>
                </a:spcBef>
              </a:pPr>
            </a:p>
          </p:txBody>
        </p:sp>
      </p:grpSp>
      <p:sp>
        <p:nvSpPr>
          <p:cNvPr name="Freeform 5" id="5"/>
          <p:cNvSpPr/>
          <p:nvPr/>
        </p:nvSpPr>
        <p:spPr>
          <a:xfrm flipH="false" flipV="false" rot="0">
            <a:off x="6139016" y="2316481"/>
            <a:ext cx="11301259" cy="3870681"/>
          </a:xfrm>
          <a:custGeom>
            <a:avLst/>
            <a:gdLst/>
            <a:ahLst/>
            <a:cxnLst/>
            <a:rect r="r" b="b" t="t" l="l"/>
            <a:pathLst>
              <a:path h="3870681" w="11301259">
                <a:moveTo>
                  <a:pt x="0" y="0"/>
                </a:moveTo>
                <a:lnTo>
                  <a:pt x="11301259" y="0"/>
                </a:lnTo>
                <a:lnTo>
                  <a:pt x="11301259" y="3870681"/>
                </a:lnTo>
                <a:lnTo>
                  <a:pt x="0" y="3870681"/>
                </a:lnTo>
                <a:lnTo>
                  <a:pt x="0" y="0"/>
                </a:lnTo>
                <a:close/>
              </a:path>
            </a:pathLst>
          </a:custGeom>
          <a:blipFill>
            <a:blip r:embed="rId2"/>
            <a:stretch>
              <a:fillRect l="0" t="0" r="0" b="0"/>
            </a:stretch>
          </a:blipFill>
        </p:spPr>
      </p:sp>
      <p:sp>
        <p:nvSpPr>
          <p:cNvPr name="TextBox 6" id="6"/>
          <p:cNvSpPr txBox="true"/>
          <p:nvPr/>
        </p:nvSpPr>
        <p:spPr>
          <a:xfrm rot="0">
            <a:off x="847725" y="590550"/>
            <a:ext cx="16592550" cy="1725931"/>
          </a:xfrm>
          <a:prstGeom prst="rect">
            <a:avLst/>
          </a:prstGeom>
        </p:spPr>
        <p:txBody>
          <a:bodyPr anchor="t" rtlCol="false" tIns="0" lIns="0" bIns="0" rIns="0">
            <a:spAutoFit/>
          </a:bodyPr>
          <a:lstStyle/>
          <a:p>
            <a:pPr algn="ctr">
              <a:lnSpc>
                <a:spcPts val="4619"/>
              </a:lnSpc>
              <a:spcBef>
                <a:spcPct val="0"/>
              </a:spcBef>
            </a:pPr>
            <a:r>
              <a:rPr lang="en-US" sz="3299">
                <a:solidFill>
                  <a:srgbClr val="FFFFFF"/>
                </a:solidFill>
                <a:latin typeface="Helvetica World"/>
                <a:ea typeface="Helvetica World"/>
                <a:cs typeface="Helvetica World"/>
                <a:sym typeface="Helvetica World"/>
              </a:rPr>
              <a:t> Clip the edges to the bounding box/polygon, and remove edges and vertices that are fully outside.</a:t>
            </a:r>
          </a:p>
          <a:p>
            <a:pPr algn="ctr">
              <a:lnSpc>
                <a:spcPts val="4619"/>
              </a:lnSpc>
              <a:spcBef>
                <a:spcPct val="0"/>
              </a:spcBef>
            </a:pPr>
            <a:r>
              <a:rPr lang="en-US" sz="3299">
                <a:solidFill>
                  <a:srgbClr val="FFFFFF"/>
                </a:solidFill>
                <a:latin typeface="Helvetica World"/>
                <a:ea typeface="Helvetica World"/>
                <a:cs typeface="Helvetica World"/>
                <a:sym typeface="Helvetica World"/>
              </a:rPr>
              <a:t> Inserts vertices at the clipped edges' endings</a:t>
            </a:r>
          </a:p>
        </p:txBody>
      </p:sp>
      <p:sp>
        <p:nvSpPr>
          <p:cNvPr name="TextBox 7" id="7"/>
          <p:cNvSpPr txBox="true"/>
          <p:nvPr/>
        </p:nvSpPr>
        <p:spPr>
          <a:xfrm rot="0">
            <a:off x="809625" y="5076825"/>
            <a:ext cx="9480203" cy="4331335"/>
          </a:xfrm>
          <a:prstGeom prst="rect">
            <a:avLst/>
          </a:prstGeom>
        </p:spPr>
        <p:txBody>
          <a:bodyPr anchor="t" rtlCol="false" tIns="0" lIns="0" bIns="0" rIns="0">
            <a:spAutoFit/>
          </a:bodyPr>
          <a:lstStyle/>
          <a:p>
            <a:pPr algn="l">
              <a:lnSpc>
                <a:spcPts val="4339"/>
              </a:lnSpc>
              <a:spcBef>
                <a:spcPct val="0"/>
              </a:spcBef>
            </a:pPr>
            <a:r>
              <a:rPr lang="en-US" sz="3099">
                <a:solidFill>
                  <a:srgbClr val="FFFFFF"/>
                </a:solidFill>
                <a:latin typeface="Helvetica World"/>
                <a:ea typeface="Helvetica World"/>
                <a:cs typeface="Helvetica World"/>
                <a:sym typeface="Helvetica World"/>
              </a:rPr>
              <a:t> Parameters</a:t>
            </a:r>
          </a:p>
          <a:p>
            <a:pPr algn="l">
              <a:lnSpc>
                <a:spcPts val="4339"/>
              </a:lnSpc>
              <a:spcBef>
                <a:spcPct val="0"/>
              </a:spcBef>
            </a:pPr>
            <a:r>
              <a:rPr lang="en-US" sz="3099">
                <a:solidFill>
                  <a:srgbClr val="FFFFFF"/>
                </a:solidFill>
                <a:latin typeface="Helvetica World"/>
                <a:ea typeface="Helvetica World"/>
                <a:cs typeface="Helvetica World"/>
                <a:sym typeface="Helvetica World"/>
              </a:rPr>
              <a:t> edges: list(HalfEdge)</a:t>
            </a:r>
          </a:p>
          <a:p>
            <a:pPr algn="l">
              <a:lnSpc>
                <a:spcPts val="4339"/>
              </a:lnSpc>
              <a:spcBef>
                <a:spcPct val="0"/>
              </a:spcBef>
            </a:pPr>
            <a:r>
              <a:rPr lang="en-US" sz="3099">
                <a:solidFill>
                  <a:srgbClr val="FFFFFF"/>
                </a:solidFill>
                <a:latin typeface="Helvetica World"/>
                <a:ea typeface="Helvetica World"/>
                <a:cs typeface="Helvetica World"/>
                <a:sym typeface="Helvetica World"/>
              </a:rPr>
              <a:t> A list of edges in the Voronoi diagram. </a:t>
            </a:r>
          </a:p>
          <a:p>
            <a:pPr algn="l">
              <a:lnSpc>
                <a:spcPts val="4339"/>
              </a:lnSpc>
              <a:spcBef>
                <a:spcPct val="0"/>
              </a:spcBef>
            </a:pPr>
            <a:r>
              <a:rPr lang="en-US" sz="3099">
                <a:solidFill>
                  <a:srgbClr val="FFFFFF"/>
                </a:solidFill>
                <a:latin typeface="Helvetica World"/>
                <a:ea typeface="Helvetica World"/>
                <a:cs typeface="Helvetica World"/>
                <a:sym typeface="Helvetica World"/>
              </a:rPr>
              <a:t>Every edge should be presented only by one half edge.</a:t>
            </a:r>
          </a:p>
          <a:p>
            <a:pPr algn="l">
              <a:lnSpc>
                <a:spcPts val="4339"/>
              </a:lnSpc>
              <a:spcBef>
                <a:spcPct val="0"/>
              </a:spcBef>
            </a:pPr>
            <a:r>
              <a:rPr lang="en-US" sz="3099">
                <a:solidFill>
                  <a:srgbClr val="FFFFFF"/>
                </a:solidFill>
                <a:latin typeface="Helvetica World"/>
                <a:ea typeface="Helvetica World"/>
                <a:cs typeface="Helvetica World"/>
                <a:sym typeface="Helvetica World"/>
              </a:rPr>
              <a:t> </a:t>
            </a:r>
          </a:p>
          <a:p>
            <a:pPr algn="l">
              <a:lnSpc>
                <a:spcPts val="4339"/>
              </a:lnSpc>
              <a:spcBef>
                <a:spcPct val="0"/>
              </a:spcBef>
            </a:pPr>
            <a:r>
              <a:rPr lang="en-US" sz="3099">
                <a:solidFill>
                  <a:srgbClr val="FFFFFF"/>
                </a:solidFill>
                <a:latin typeface="Helvetica World"/>
                <a:ea typeface="Helvetica World"/>
                <a:cs typeface="Helvetica World"/>
                <a:sym typeface="Helvetica World"/>
              </a:rPr>
              <a:t> Returns</a:t>
            </a:r>
          </a:p>
          <a:p>
            <a:pPr algn="l">
              <a:lnSpc>
                <a:spcPts val="4339"/>
              </a:lnSpc>
              <a:spcBef>
                <a:spcPct val="0"/>
              </a:spcBef>
            </a:pPr>
            <a:r>
              <a:rPr lang="en-US" sz="3099">
                <a:solidFill>
                  <a:srgbClr val="FFFFFF"/>
                </a:solidFill>
                <a:latin typeface="Helvetica World"/>
                <a:ea typeface="Helvetica World"/>
                <a:cs typeface="Helvetica World"/>
                <a:sym typeface="Helvetica World"/>
              </a:rPr>
              <a:t> clipped_edges: list(HalfEdge)</a:t>
            </a:r>
          </a:p>
          <a:p>
            <a:pPr algn="l">
              <a:lnSpc>
                <a:spcPts val="4339"/>
              </a:lnSpc>
              <a:spcBef>
                <a:spcPct val="0"/>
              </a:spcBef>
            </a:pPr>
            <a:r>
              <a:rPr lang="en-US" sz="3099">
                <a:solidFill>
                  <a:srgbClr val="FFFFFF"/>
                </a:solidFill>
                <a:latin typeface="Helvetica World"/>
                <a:ea typeface="Helvetica World"/>
                <a:cs typeface="Helvetica World"/>
                <a:sym typeface="Helvetica World"/>
              </a:rPr>
              <a:t> A list of clipped edges</a:t>
            </a:r>
          </a:p>
        </p:txBody>
      </p:sp>
      <p:sp>
        <p:nvSpPr>
          <p:cNvPr name="Freeform 8" id="8"/>
          <p:cNvSpPr/>
          <p:nvPr/>
        </p:nvSpPr>
        <p:spPr>
          <a:xfrm flipH="false" flipV="false" rot="-3117037">
            <a:off x="16099474" y="7952721"/>
            <a:ext cx="2112604" cy="1859092"/>
          </a:xfrm>
          <a:custGeom>
            <a:avLst/>
            <a:gdLst/>
            <a:ahLst/>
            <a:cxnLst/>
            <a:rect r="r" b="b" t="t" l="l"/>
            <a:pathLst>
              <a:path h="1859092" w="2112604">
                <a:moveTo>
                  <a:pt x="0" y="0"/>
                </a:moveTo>
                <a:lnTo>
                  <a:pt x="2112605" y="0"/>
                </a:lnTo>
                <a:lnTo>
                  <a:pt x="2112605" y="1859092"/>
                </a:lnTo>
                <a:lnTo>
                  <a:pt x="0" y="185909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Tree>
  </p:cSld>
  <p:clrMapOvr>
    <a:masterClrMapping/>
  </p:clrMapOvr>
</p:sld>
</file>

<file path=ppt/slides/slide86.xml><?xml version="1.0" encoding="utf-8"?>
<p:sld xmlns:p="http://schemas.openxmlformats.org/presentationml/2006/main" xmlns:a="http://schemas.openxmlformats.org/drawingml/2006/main" xmlns:r="http://schemas.openxmlformats.org/officeDocument/2006/relationships">
  <p:cSld>
    <p:bg>
      <p:bgPr>
        <a:solidFill>
          <a:srgbClr val="1E1E3F"/>
        </a:solidFill>
      </p:bgPr>
    </p:bg>
    <p:spTree>
      <p:nvGrpSpPr>
        <p:cNvPr id="1" name=""/>
        <p:cNvGrpSpPr/>
        <p:nvPr/>
      </p:nvGrpSpPr>
      <p:grpSpPr>
        <a:xfrm>
          <a:off x="0" y="0"/>
          <a:ext cx="0" cy="0"/>
          <a:chOff x="0" y="0"/>
          <a:chExt cx="0" cy="0"/>
        </a:xfrm>
      </p:grpSpPr>
      <p:grpSp>
        <p:nvGrpSpPr>
          <p:cNvPr name="Group 2" id="2"/>
          <p:cNvGrpSpPr/>
          <p:nvPr/>
        </p:nvGrpSpPr>
        <p:grpSpPr>
          <a:xfrm rot="0">
            <a:off x="666750" y="666750"/>
            <a:ext cx="16954500" cy="8953500"/>
            <a:chOff x="0" y="0"/>
            <a:chExt cx="4465383" cy="2358123"/>
          </a:xfrm>
        </p:grpSpPr>
        <p:sp>
          <p:nvSpPr>
            <p:cNvPr name="Freeform 3" id="3"/>
            <p:cNvSpPr/>
            <p:nvPr/>
          </p:nvSpPr>
          <p:spPr>
            <a:xfrm flipH="false" flipV="false" rot="0">
              <a:off x="0" y="0"/>
              <a:ext cx="4465383" cy="2358124"/>
            </a:xfrm>
            <a:custGeom>
              <a:avLst/>
              <a:gdLst/>
              <a:ahLst/>
              <a:cxnLst/>
              <a:rect r="r" b="b" t="t" l="l"/>
              <a:pathLst>
                <a:path h="2358124" w="4465383">
                  <a:moveTo>
                    <a:pt x="20548" y="0"/>
                  </a:moveTo>
                  <a:lnTo>
                    <a:pt x="4444835" y="0"/>
                  </a:lnTo>
                  <a:cubicBezTo>
                    <a:pt x="4456183" y="0"/>
                    <a:pt x="4465383" y="9200"/>
                    <a:pt x="4465383" y="20548"/>
                  </a:cubicBezTo>
                  <a:lnTo>
                    <a:pt x="4465383" y="2337575"/>
                  </a:lnTo>
                  <a:cubicBezTo>
                    <a:pt x="4465383" y="2348924"/>
                    <a:pt x="4456183" y="2358124"/>
                    <a:pt x="4444835" y="2358124"/>
                  </a:cubicBezTo>
                  <a:lnTo>
                    <a:pt x="20548" y="2358124"/>
                  </a:lnTo>
                  <a:cubicBezTo>
                    <a:pt x="9200" y="2358124"/>
                    <a:pt x="0" y="2348924"/>
                    <a:pt x="0" y="2337575"/>
                  </a:cubicBezTo>
                  <a:lnTo>
                    <a:pt x="0" y="20548"/>
                  </a:lnTo>
                  <a:cubicBezTo>
                    <a:pt x="0" y="9200"/>
                    <a:pt x="9200" y="0"/>
                    <a:pt x="20548" y="0"/>
                  </a:cubicBezTo>
                  <a:close/>
                </a:path>
              </a:pathLst>
            </a:custGeom>
            <a:solidFill>
              <a:srgbClr val="4F5AAF"/>
            </a:solidFill>
            <a:ln cap="rnd">
              <a:noFill/>
              <a:prstDash val="solid"/>
              <a:round/>
            </a:ln>
          </p:spPr>
        </p:sp>
        <p:sp>
          <p:nvSpPr>
            <p:cNvPr name="TextBox 4" id="4"/>
            <p:cNvSpPr txBox="true"/>
            <p:nvPr/>
          </p:nvSpPr>
          <p:spPr>
            <a:xfrm>
              <a:off x="0" y="-57150"/>
              <a:ext cx="4465383" cy="2415273"/>
            </a:xfrm>
            <a:prstGeom prst="rect">
              <a:avLst/>
            </a:prstGeom>
          </p:spPr>
          <p:txBody>
            <a:bodyPr anchor="ctr" rtlCol="false" tIns="50800" lIns="50800" bIns="50800" rIns="50800"/>
            <a:lstStyle/>
            <a:p>
              <a:pPr algn="ctr" marL="0" indent="0" lvl="0">
                <a:lnSpc>
                  <a:spcPts val="3359"/>
                </a:lnSpc>
                <a:spcBef>
                  <a:spcPct val="0"/>
                </a:spcBef>
              </a:pPr>
            </a:p>
          </p:txBody>
        </p:sp>
      </p:grpSp>
      <p:sp>
        <p:nvSpPr>
          <p:cNvPr name="Freeform 5" id="5"/>
          <p:cNvSpPr/>
          <p:nvPr/>
        </p:nvSpPr>
        <p:spPr>
          <a:xfrm flipH="false" flipV="false" rot="0">
            <a:off x="838200" y="763469"/>
            <a:ext cx="11301259" cy="4859541"/>
          </a:xfrm>
          <a:custGeom>
            <a:avLst/>
            <a:gdLst/>
            <a:ahLst/>
            <a:cxnLst/>
            <a:rect r="r" b="b" t="t" l="l"/>
            <a:pathLst>
              <a:path h="4859541" w="11301259">
                <a:moveTo>
                  <a:pt x="0" y="0"/>
                </a:moveTo>
                <a:lnTo>
                  <a:pt x="11301259" y="0"/>
                </a:lnTo>
                <a:lnTo>
                  <a:pt x="11301259" y="4859541"/>
                </a:lnTo>
                <a:lnTo>
                  <a:pt x="0" y="4859541"/>
                </a:lnTo>
                <a:lnTo>
                  <a:pt x="0" y="0"/>
                </a:lnTo>
                <a:close/>
              </a:path>
            </a:pathLst>
          </a:custGeom>
          <a:blipFill>
            <a:blip r:embed="rId2"/>
            <a:stretch>
              <a:fillRect l="0" t="0" r="0" b="0"/>
            </a:stretch>
          </a:blipFill>
        </p:spPr>
      </p:sp>
      <p:sp>
        <p:nvSpPr>
          <p:cNvPr name="Freeform 6" id="6"/>
          <p:cNvSpPr/>
          <p:nvPr/>
        </p:nvSpPr>
        <p:spPr>
          <a:xfrm flipH="false" flipV="false" rot="0">
            <a:off x="7946700" y="4536219"/>
            <a:ext cx="9612415" cy="4917980"/>
          </a:xfrm>
          <a:custGeom>
            <a:avLst/>
            <a:gdLst/>
            <a:ahLst/>
            <a:cxnLst/>
            <a:rect r="r" b="b" t="t" l="l"/>
            <a:pathLst>
              <a:path h="4917980" w="9612415">
                <a:moveTo>
                  <a:pt x="0" y="0"/>
                </a:moveTo>
                <a:lnTo>
                  <a:pt x="9612415" y="0"/>
                </a:lnTo>
                <a:lnTo>
                  <a:pt x="9612415" y="4917980"/>
                </a:lnTo>
                <a:lnTo>
                  <a:pt x="0" y="4917980"/>
                </a:lnTo>
                <a:lnTo>
                  <a:pt x="0" y="0"/>
                </a:lnTo>
                <a:close/>
              </a:path>
            </a:pathLst>
          </a:custGeom>
          <a:blipFill>
            <a:blip r:embed="rId3"/>
            <a:stretch>
              <a:fillRect l="0" t="0" r="0" b="0"/>
            </a:stretch>
          </a:blipFill>
        </p:spPr>
      </p:sp>
      <p:sp>
        <p:nvSpPr>
          <p:cNvPr name="Freeform 7" id="7"/>
          <p:cNvSpPr/>
          <p:nvPr/>
        </p:nvSpPr>
        <p:spPr>
          <a:xfrm flipH="false" flipV="false" rot="-3117037">
            <a:off x="16099474" y="7952721"/>
            <a:ext cx="2112604" cy="1859092"/>
          </a:xfrm>
          <a:custGeom>
            <a:avLst/>
            <a:gdLst/>
            <a:ahLst/>
            <a:cxnLst/>
            <a:rect r="r" b="b" t="t" l="l"/>
            <a:pathLst>
              <a:path h="1859092" w="2112604">
                <a:moveTo>
                  <a:pt x="0" y="0"/>
                </a:moveTo>
                <a:lnTo>
                  <a:pt x="2112605" y="0"/>
                </a:lnTo>
                <a:lnTo>
                  <a:pt x="2112605" y="1859092"/>
                </a:lnTo>
                <a:lnTo>
                  <a:pt x="0" y="185909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Tree>
  </p:cSld>
  <p:clrMapOvr>
    <a:masterClrMapping/>
  </p:clrMapOvr>
</p:sld>
</file>

<file path=ppt/slides/slide87.xml><?xml version="1.0" encoding="utf-8"?>
<p:sld xmlns:p="http://schemas.openxmlformats.org/presentationml/2006/main" xmlns:a="http://schemas.openxmlformats.org/drawingml/2006/main" xmlns:r="http://schemas.openxmlformats.org/officeDocument/2006/relationships">
  <p:cSld>
    <p:bg>
      <p:bgPr>
        <a:solidFill>
          <a:srgbClr val="1E1E3F"/>
        </a:solidFill>
      </p:bgPr>
    </p:bg>
    <p:spTree>
      <p:nvGrpSpPr>
        <p:cNvPr id="1" name=""/>
        <p:cNvGrpSpPr/>
        <p:nvPr/>
      </p:nvGrpSpPr>
      <p:grpSpPr>
        <a:xfrm>
          <a:off x="0" y="0"/>
          <a:ext cx="0" cy="0"/>
          <a:chOff x="0" y="0"/>
          <a:chExt cx="0" cy="0"/>
        </a:xfrm>
      </p:grpSpPr>
      <p:grpSp>
        <p:nvGrpSpPr>
          <p:cNvPr name="Group 2" id="2"/>
          <p:cNvGrpSpPr/>
          <p:nvPr/>
        </p:nvGrpSpPr>
        <p:grpSpPr>
          <a:xfrm rot="0">
            <a:off x="666750" y="666750"/>
            <a:ext cx="16954500" cy="8953500"/>
            <a:chOff x="0" y="0"/>
            <a:chExt cx="4465383" cy="2358123"/>
          </a:xfrm>
        </p:grpSpPr>
        <p:sp>
          <p:nvSpPr>
            <p:cNvPr name="Freeform 3" id="3"/>
            <p:cNvSpPr/>
            <p:nvPr/>
          </p:nvSpPr>
          <p:spPr>
            <a:xfrm flipH="false" flipV="false" rot="0">
              <a:off x="0" y="0"/>
              <a:ext cx="4465383" cy="2358124"/>
            </a:xfrm>
            <a:custGeom>
              <a:avLst/>
              <a:gdLst/>
              <a:ahLst/>
              <a:cxnLst/>
              <a:rect r="r" b="b" t="t" l="l"/>
              <a:pathLst>
                <a:path h="2358124" w="4465383">
                  <a:moveTo>
                    <a:pt x="20548" y="0"/>
                  </a:moveTo>
                  <a:lnTo>
                    <a:pt x="4444835" y="0"/>
                  </a:lnTo>
                  <a:cubicBezTo>
                    <a:pt x="4456183" y="0"/>
                    <a:pt x="4465383" y="9200"/>
                    <a:pt x="4465383" y="20548"/>
                  </a:cubicBezTo>
                  <a:lnTo>
                    <a:pt x="4465383" y="2337575"/>
                  </a:lnTo>
                  <a:cubicBezTo>
                    <a:pt x="4465383" y="2348924"/>
                    <a:pt x="4456183" y="2358124"/>
                    <a:pt x="4444835" y="2358124"/>
                  </a:cubicBezTo>
                  <a:lnTo>
                    <a:pt x="20548" y="2358124"/>
                  </a:lnTo>
                  <a:cubicBezTo>
                    <a:pt x="9200" y="2358124"/>
                    <a:pt x="0" y="2348924"/>
                    <a:pt x="0" y="2337575"/>
                  </a:cubicBezTo>
                  <a:lnTo>
                    <a:pt x="0" y="20548"/>
                  </a:lnTo>
                  <a:cubicBezTo>
                    <a:pt x="0" y="9200"/>
                    <a:pt x="9200" y="0"/>
                    <a:pt x="20548" y="0"/>
                  </a:cubicBezTo>
                  <a:close/>
                </a:path>
              </a:pathLst>
            </a:custGeom>
            <a:solidFill>
              <a:srgbClr val="4F5AAF"/>
            </a:solidFill>
            <a:ln cap="rnd">
              <a:noFill/>
              <a:prstDash val="solid"/>
              <a:round/>
            </a:ln>
          </p:spPr>
        </p:sp>
        <p:sp>
          <p:nvSpPr>
            <p:cNvPr name="TextBox 4" id="4"/>
            <p:cNvSpPr txBox="true"/>
            <p:nvPr/>
          </p:nvSpPr>
          <p:spPr>
            <a:xfrm>
              <a:off x="0" y="-57150"/>
              <a:ext cx="4465383" cy="2415273"/>
            </a:xfrm>
            <a:prstGeom prst="rect">
              <a:avLst/>
            </a:prstGeom>
          </p:spPr>
          <p:txBody>
            <a:bodyPr anchor="ctr" rtlCol="false" tIns="50800" lIns="50800" bIns="50800" rIns="50800"/>
            <a:lstStyle/>
            <a:p>
              <a:pPr algn="ctr" marL="0" indent="0" lvl="0">
                <a:lnSpc>
                  <a:spcPts val="3359"/>
                </a:lnSpc>
                <a:spcBef>
                  <a:spcPct val="0"/>
                </a:spcBef>
              </a:pPr>
            </a:p>
          </p:txBody>
        </p:sp>
      </p:grpSp>
      <p:sp>
        <p:nvSpPr>
          <p:cNvPr name="Freeform 5" id="5"/>
          <p:cNvSpPr/>
          <p:nvPr/>
        </p:nvSpPr>
        <p:spPr>
          <a:xfrm flipH="false" flipV="false" rot="0">
            <a:off x="6637238" y="2000250"/>
            <a:ext cx="10622062" cy="4288658"/>
          </a:xfrm>
          <a:custGeom>
            <a:avLst/>
            <a:gdLst/>
            <a:ahLst/>
            <a:cxnLst/>
            <a:rect r="r" b="b" t="t" l="l"/>
            <a:pathLst>
              <a:path h="4288658" w="10622062">
                <a:moveTo>
                  <a:pt x="0" y="0"/>
                </a:moveTo>
                <a:lnTo>
                  <a:pt x="10622062" y="0"/>
                </a:lnTo>
                <a:lnTo>
                  <a:pt x="10622062" y="4288658"/>
                </a:lnTo>
                <a:lnTo>
                  <a:pt x="0" y="4288658"/>
                </a:lnTo>
                <a:lnTo>
                  <a:pt x="0" y="0"/>
                </a:lnTo>
                <a:close/>
              </a:path>
            </a:pathLst>
          </a:custGeom>
          <a:blipFill>
            <a:blip r:embed="rId2"/>
            <a:stretch>
              <a:fillRect l="0" t="0" r="0" b="0"/>
            </a:stretch>
          </a:blipFill>
        </p:spPr>
      </p:sp>
      <p:sp>
        <p:nvSpPr>
          <p:cNvPr name="TextBox 6" id="6"/>
          <p:cNvSpPr txBox="true"/>
          <p:nvPr/>
        </p:nvSpPr>
        <p:spPr>
          <a:xfrm rot="0">
            <a:off x="1028700" y="971550"/>
            <a:ext cx="15124658" cy="1028700"/>
          </a:xfrm>
          <a:prstGeom prst="rect">
            <a:avLst/>
          </a:prstGeom>
        </p:spPr>
        <p:txBody>
          <a:bodyPr anchor="t" rtlCol="false" tIns="0" lIns="0" bIns="0" rIns="0">
            <a:spAutoFit/>
          </a:bodyPr>
          <a:lstStyle/>
          <a:p>
            <a:pPr algn="ctr">
              <a:lnSpc>
                <a:spcPts val="4199"/>
              </a:lnSpc>
              <a:spcBef>
                <a:spcPct val="0"/>
              </a:spcBef>
            </a:pPr>
            <a:r>
              <a:rPr lang="en-US" sz="2999">
                <a:solidFill>
                  <a:srgbClr val="FFFFFF"/>
                </a:solidFill>
                <a:latin typeface="Helvetica World"/>
                <a:ea typeface="Helvetica World"/>
                <a:cs typeface="Helvetica World"/>
                <a:sym typeface="Helvetica World"/>
              </a:rPr>
              <a:t>Tests whether a point is inside a polygon.</a:t>
            </a:r>
          </a:p>
          <a:p>
            <a:pPr algn="ctr">
              <a:lnSpc>
                <a:spcPts val="4199"/>
              </a:lnSpc>
              <a:spcBef>
                <a:spcPct val="0"/>
              </a:spcBef>
            </a:pPr>
            <a:r>
              <a:rPr lang="en-US" sz="2999">
                <a:solidFill>
                  <a:srgbClr val="FFFFFF"/>
                </a:solidFill>
                <a:latin typeface="Helvetica World"/>
                <a:ea typeface="Helvetica World"/>
                <a:cs typeface="Helvetica World"/>
                <a:sym typeface="Helvetica World"/>
              </a:rPr>
              <a:t> Based on the Javascript implementation from https://github.com/substack/point-in-polygon</a:t>
            </a:r>
          </a:p>
        </p:txBody>
      </p:sp>
      <p:sp>
        <p:nvSpPr>
          <p:cNvPr name="TextBox 7" id="7"/>
          <p:cNvSpPr txBox="true"/>
          <p:nvPr/>
        </p:nvSpPr>
        <p:spPr>
          <a:xfrm rot="0">
            <a:off x="1028700" y="5076825"/>
            <a:ext cx="10006161" cy="4050031"/>
          </a:xfrm>
          <a:prstGeom prst="rect">
            <a:avLst/>
          </a:prstGeom>
        </p:spPr>
        <p:txBody>
          <a:bodyPr anchor="t" rtlCol="false" tIns="0" lIns="0" bIns="0" rIns="0">
            <a:spAutoFit/>
          </a:bodyPr>
          <a:lstStyle/>
          <a:p>
            <a:pPr algn="l">
              <a:lnSpc>
                <a:spcPts val="4619"/>
              </a:lnSpc>
              <a:spcBef>
                <a:spcPct val="0"/>
              </a:spcBef>
            </a:pPr>
            <a:r>
              <a:rPr lang="en-US" sz="3299">
                <a:solidFill>
                  <a:srgbClr val="FFFFFF"/>
                </a:solidFill>
                <a:latin typeface="Helvetica World"/>
                <a:ea typeface="Helvetica World"/>
                <a:cs typeface="Helvetica World"/>
                <a:sym typeface="Helvetica World"/>
              </a:rPr>
              <a:t> Parameters</a:t>
            </a:r>
          </a:p>
          <a:p>
            <a:pPr algn="l">
              <a:lnSpc>
                <a:spcPts val="4619"/>
              </a:lnSpc>
              <a:spcBef>
                <a:spcPct val="0"/>
              </a:spcBef>
            </a:pPr>
            <a:r>
              <a:rPr lang="en-US" sz="3299">
                <a:solidFill>
                  <a:srgbClr val="FFFFFF"/>
                </a:solidFill>
                <a:latin typeface="Helvetica World"/>
                <a:ea typeface="Helvetica World"/>
                <a:cs typeface="Helvetica World"/>
                <a:sym typeface="Helvetica World"/>
              </a:rPr>
              <a:t> point: Point</a:t>
            </a:r>
          </a:p>
          <a:p>
            <a:pPr algn="l">
              <a:lnSpc>
                <a:spcPts val="4619"/>
              </a:lnSpc>
              <a:spcBef>
                <a:spcPct val="0"/>
              </a:spcBef>
            </a:pPr>
            <a:r>
              <a:rPr lang="en-US" sz="3299">
                <a:solidFill>
                  <a:srgbClr val="FFFFFF"/>
                </a:solidFill>
                <a:latin typeface="Helvetica World"/>
                <a:ea typeface="Helvetica World"/>
                <a:cs typeface="Helvetica World"/>
                <a:sym typeface="Helvetica World"/>
              </a:rPr>
              <a:t> The point for which to check if it it is inside the polygon</a:t>
            </a:r>
          </a:p>
          <a:p>
            <a:pPr algn="l">
              <a:lnSpc>
                <a:spcPts val="4619"/>
              </a:lnSpc>
              <a:spcBef>
                <a:spcPct val="0"/>
              </a:spcBef>
            </a:pPr>
            <a:r>
              <a:rPr lang="en-US" sz="3299">
                <a:solidFill>
                  <a:srgbClr val="FFFFFF"/>
                </a:solidFill>
                <a:latin typeface="Helvetica World"/>
                <a:ea typeface="Helvetica World"/>
                <a:cs typeface="Helvetica World"/>
                <a:sym typeface="Helvetica World"/>
              </a:rPr>
              <a:t> </a:t>
            </a:r>
          </a:p>
          <a:p>
            <a:pPr algn="l">
              <a:lnSpc>
                <a:spcPts val="4619"/>
              </a:lnSpc>
              <a:spcBef>
                <a:spcPct val="0"/>
              </a:spcBef>
            </a:pPr>
            <a:r>
              <a:rPr lang="en-US" sz="3299">
                <a:solidFill>
                  <a:srgbClr val="FFFFFF"/>
                </a:solidFill>
                <a:latin typeface="Helvetica World"/>
                <a:ea typeface="Helvetica World"/>
                <a:cs typeface="Helvetica World"/>
                <a:sym typeface="Helvetica World"/>
              </a:rPr>
              <a:t> Returns</a:t>
            </a:r>
          </a:p>
          <a:p>
            <a:pPr algn="l">
              <a:lnSpc>
                <a:spcPts val="4619"/>
              </a:lnSpc>
              <a:spcBef>
                <a:spcPct val="0"/>
              </a:spcBef>
            </a:pPr>
            <a:r>
              <a:rPr lang="en-US" sz="3299">
                <a:solidFill>
                  <a:srgbClr val="FFFFFF"/>
                </a:solidFill>
                <a:latin typeface="Helvetica World"/>
                <a:ea typeface="Helvetica World"/>
                <a:cs typeface="Helvetica World"/>
                <a:sym typeface="Helvetica World"/>
              </a:rPr>
              <a:t> inside: bool</a:t>
            </a:r>
          </a:p>
          <a:p>
            <a:pPr algn="l">
              <a:lnSpc>
                <a:spcPts val="4619"/>
              </a:lnSpc>
              <a:spcBef>
                <a:spcPct val="0"/>
              </a:spcBef>
            </a:pPr>
            <a:r>
              <a:rPr lang="en-US" sz="3299">
                <a:solidFill>
                  <a:srgbClr val="FFFFFF"/>
                </a:solidFill>
                <a:latin typeface="Helvetica World"/>
                <a:ea typeface="Helvetica World"/>
                <a:cs typeface="Helvetica World"/>
                <a:sym typeface="Helvetica World"/>
              </a:rPr>
              <a:t> Whether the point is inside or not</a:t>
            </a:r>
          </a:p>
        </p:txBody>
      </p:sp>
      <p:sp>
        <p:nvSpPr>
          <p:cNvPr name="Freeform 8" id="8"/>
          <p:cNvSpPr/>
          <p:nvPr/>
        </p:nvSpPr>
        <p:spPr>
          <a:xfrm flipH="false" flipV="false" rot="-3117037">
            <a:off x="16099474" y="7952721"/>
            <a:ext cx="2112604" cy="1859092"/>
          </a:xfrm>
          <a:custGeom>
            <a:avLst/>
            <a:gdLst/>
            <a:ahLst/>
            <a:cxnLst/>
            <a:rect r="r" b="b" t="t" l="l"/>
            <a:pathLst>
              <a:path h="1859092" w="2112604">
                <a:moveTo>
                  <a:pt x="0" y="0"/>
                </a:moveTo>
                <a:lnTo>
                  <a:pt x="2112605" y="0"/>
                </a:lnTo>
                <a:lnTo>
                  <a:pt x="2112605" y="1859092"/>
                </a:lnTo>
                <a:lnTo>
                  <a:pt x="0" y="185909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Tree>
  </p:cSld>
  <p:clrMapOvr>
    <a:masterClrMapping/>
  </p:clrMapOvr>
</p:sld>
</file>

<file path=ppt/slides/slide88.xml><?xml version="1.0" encoding="utf-8"?>
<p:sld xmlns:p="http://schemas.openxmlformats.org/presentationml/2006/main" xmlns:a="http://schemas.openxmlformats.org/drawingml/2006/main" xmlns:r="http://schemas.openxmlformats.org/officeDocument/2006/relationships">
  <p:cSld>
    <p:bg>
      <p:bgPr>
        <a:solidFill>
          <a:srgbClr val="1E1E3F"/>
        </a:solidFill>
      </p:bgPr>
    </p:bg>
    <p:spTree>
      <p:nvGrpSpPr>
        <p:cNvPr id="1" name=""/>
        <p:cNvGrpSpPr/>
        <p:nvPr/>
      </p:nvGrpSpPr>
      <p:grpSpPr>
        <a:xfrm>
          <a:off x="0" y="0"/>
          <a:ext cx="0" cy="0"/>
          <a:chOff x="0" y="0"/>
          <a:chExt cx="0" cy="0"/>
        </a:xfrm>
      </p:grpSpPr>
      <p:grpSp>
        <p:nvGrpSpPr>
          <p:cNvPr name="Group 2" id="2"/>
          <p:cNvGrpSpPr/>
          <p:nvPr/>
        </p:nvGrpSpPr>
        <p:grpSpPr>
          <a:xfrm rot="0">
            <a:off x="666750" y="666750"/>
            <a:ext cx="16954500" cy="8953500"/>
            <a:chOff x="0" y="0"/>
            <a:chExt cx="4465383" cy="2358123"/>
          </a:xfrm>
        </p:grpSpPr>
        <p:sp>
          <p:nvSpPr>
            <p:cNvPr name="Freeform 3" id="3"/>
            <p:cNvSpPr/>
            <p:nvPr/>
          </p:nvSpPr>
          <p:spPr>
            <a:xfrm flipH="false" flipV="false" rot="0">
              <a:off x="0" y="0"/>
              <a:ext cx="4465383" cy="2358124"/>
            </a:xfrm>
            <a:custGeom>
              <a:avLst/>
              <a:gdLst/>
              <a:ahLst/>
              <a:cxnLst/>
              <a:rect r="r" b="b" t="t" l="l"/>
              <a:pathLst>
                <a:path h="2358124" w="4465383">
                  <a:moveTo>
                    <a:pt x="20548" y="0"/>
                  </a:moveTo>
                  <a:lnTo>
                    <a:pt x="4444835" y="0"/>
                  </a:lnTo>
                  <a:cubicBezTo>
                    <a:pt x="4456183" y="0"/>
                    <a:pt x="4465383" y="9200"/>
                    <a:pt x="4465383" y="20548"/>
                  </a:cubicBezTo>
                  <a:lnTo>
                    <a:pt x="4465383" y="2337575"/>
                  </a:lnTo>
                  <a:cubicBezTo>
                    <a:pt x="4465383" y="2348924"/>
                    <a:pt x="4456183" y="2358124"/>
                    <a:pt x="4444835" y="2358124"/>
                  </a:cubicBezTo>
                  <a:lnTo>
                    <a:pt x="20548" y="2358124"/>
                  </a:lnTo>
                  <a:cubicBezTo>
                    <a:pt x="9200" y="2358124"/>
                    <a:pt x="0" y="2348924"/>
                    <a:pt x="0" y="2337575"/>
                  </a:cubicBezTo>
                  <a:lnTo>
                    <a:pt x="0" y="20548"/>
                  </a:lnTo>
                  <a:cubicBezTo>
                    <a:pt x="0" y="9200"/>
                    <a:pt x="9200" y="0"/>
                    <a:pt x="20548" y="0"/>
                  </a:cubicBezTo>
                  <a:close/>
                </a:path>
              </a:pathLst>
            </a:custGeom>
            <a:solidFill>
              <a:srgbClr val="4F5AAF"/>
            </a:solidFill>
            <a:ln cap="rnd">
              <a:noFill/>
              <a:prstDash val="solid"/>
              <a:round/>
            </a:ln>
          </p:spPr>
        </p:sp>
        <p:sp>
          <p:nvSpPr>
            <p:cNvPr name="TextBox 4" id="4"/>
            <p:cNvSpPr txBox="true"/>
            <p:nvPr/>
          </p:nvSpPr>
          <p:spPr>
            <a:xfrm>
              <a:off x="0" y="-57150"/>
              <a:ext cx="4465383" cy="2415273"/>
            </a:xfrm>
            <a:prstGeom prst="rect">
              <a:avLst/>
            </a:prstGeom>
          </p:spPr>
          <p:txBody>
            <a:bodyPr anchor="ctr" rtlCol="false" tIns="50800" lIns="50800" bIns="50800" rIns="50800"/>
            <a:lstStyle/>
            <a:p>
              <a:pPr algn="ctr" marL="0" indent="0" lvl="0">
                <a:lnSpc>
                  <a:spcPts val="3359"/>
                </a:lnSpc>
                <a:spcBef>
                  <a:spcPct val="0"/>
                </a:spcBef>
              </a:pPr>
            </a:p>
          </p:txBody>
        </p:sp>
      </p:grpSp>
      <p:sp>
        <p:nvSpPr>
          <p:cNvPr name="Freeform 5" id="5"/>
          <p:cNvSpPr/>
          <p:nvPr/>
        </p:nvSpPr>
        <p:spPr>
          <a:xfrm flipH="false" flipV="false" rot="0">
            <a:off x="2218514" y="1263753"/>
            <a:ext cx="12900411" cy="7175854"/>
          </a:xfrm>
          <a:custGeom>
            <a:avLst/>
            <a:gdLst/>
            <a:ahLst/>
            <a:cxnLst/>
            <a:rect r="r" b="b" t="t" l="l"/>
            <a:pathLst>
              <a:path h="7175854" w="12900411">
                <a:moveTo>
                  <a:pt x="0" y="0"/>
                </a:moveTo>
                <a:lnTo>
                  <a:pt x="12900411" y="0"/>
                </a:lnTo>
                <a:lnTo>
                  <a:pt x="12900411" y="7175854"/>
                </a:lnTo>
                <a:lnTo>
                  <a:pt x="0" y="7175854"/>
                </a:lnTo>
                <a:lnTo>
                  <a:pt x="0" y="0"/>
                </a:lnTo>
                <a:close/>
              </a:path>
            </a:pathLst>
          </a:custGeom>
          <a:blipFill>
            <a:blip r:embed="rId2"/>
            <a:stretch>
              <a:fillRect l="0" t="0" r="0" b="0"/>
            </a:stretch>
          </a:blipFill>
        </p:spPr>
      </p:sp>
      <p:sp>
        <p:nvSpPr>
          <p:cNvPr name="Freeform 6" id="6"/>
          <p:cNvSpPr/>
          <p:nvPr/>
        </p:nvSpPr>
        <p:spPr>
          <a:xfrm flipH="false" flipV="false" rot="-3117037">
            <a:off x="16099474" y="7952721"/>
            <a:ext cx="2112604" cy="1859092"/>
          </a:xfrm>
          <a:custGeom>
            <a:avLst/>
            <a:gdLst/>
            <a:ahLst/>
            <a:cxnLst/>
            <a:rect r="r" b="b" t="t" l="l"/>
            <a:pathLst>
              <a:path h="1859092" w="2112604">
                <a:moveTo>
                  <a:pt x="0" y="0"/>
                </a:moveTo>
                <a:lnTo>
                  <a:pt x="2112605" y="0"/>
                </a:lnTo>
                <a:lnTo>
                  <a:pt x="2112605" y="1859092"/>
                </a:lnTo>
                <a:lnTo>
                  <a:pt x="0" y="185909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Tree>
  </p:cSld>
  <p:clrMapOvr>
    <a:masterClrMapping/>
  </p:clrMapOvr>
</p:sld>
</file>

<file path=ppt/slides/slide89.xml><?xml version="1.0" encoding="utf-8"?>
<p:sld xmlns:p="http://schemas.openxmlformats.org/presentationml/2006/main" xmlns:a="http://schemas.openxmlformats.org/drawingml/2006/main" xmlns:r="http://schemas.openxmlformats.org/officeDocument/2006/relationships">
  <p:cSld>
    <p:bg>
      <p:bgPr>
        <a:solidFill>
          <a:srgbClr val="1E1E3F"/>
        </a:solidFill>
      </p:bgPr>
    </p:bg>
    <p:spTree>
      <p:nvGrpSpPr>
        <p:cNvPr id="1" name=""/>
        <p:cNvGrpSpPr/>
        <p:nvPr/>
      </p:nvGrpSpPr>
      <p:grpSpPr>
        <a:xfrm>
          <a:off x="0" y="0"/>
          <a:ext cx="0" cy="0"/>
          <a:chOff x="0" y="0"/>
          <a:chExt cx="0" cy="0"/>
        </a:xfrm>
      </p:grpSpPr>
      <p:grpSp>
        <p:nvGrpSpPr>
          <p:cNvPr name="Group 2" id="2"/>
          <p:cNvGrpSpPr/>
          <p:nvPr/>
        </p:nvGrpSpPr>
        <p:grpSpPr>
          <a:xfrm rot="0">
            <a:off x="666750" y="666750"/>
            <a:ext cx="16954500" cy="8953500"/>
            <a:chOff x="0" y="0"/>
            <a:chExt cx="4465383" cy="2358123"/>
          </a:xfrm>
        </p:grpSpPr>
        <p:sp>
          <p:nvSpPr>
            <p:cNvPr name="Freeform 3" id="3"/>
            <p:cNvSpPr/>
            <p:nvPr/>
          </p:nvSpPr>
          <p:spPr>
            <a:xfrm flipH="false" flipV="false" rot="0">
              <a:off x="0" y="0"/>
              <a:ext cx="4465383" cy="2358124"/>
            </a:xfrm>
            <a:custGeom>
              <a:avLst/>
              <a:gdLst/>
              <a:ahLst/>
              <a:cxnLst/>
              <a:rect r="r" b="b" t="t" l="l"/>
              <a:pathLst>
                <a:path h="2358124" w="4465383">
                  <a:moveTo>
                    <a:pt x="20548" y="0"/>
                  </a:moveTo>
                  <a:lnTo>
                    <a:pt x="4444835" y="0"/>
                  </a:lnTo>
                  <a:cubicBezTo>
                    <a:pt x="4456183" y="0"/>
                    <a:pt x="4465383" y="9200"/>
                    <a:pt x="4465383" y="20548"/>
                  </a:cubicBezTo>
                  <a:lnTo>
                    <a:pt x="4465383" y="2337575"/>
                  </a:lnTo>
                  <a:cubicBezTo>
                    <a:pt x="4465383" y="2348924"/>
                    <a:pt x="4456183" y="2358124"/>
                    <a:pt x="4444835" y="2358124"/>
                  </a:cubicBezTo>
                  <a:lnTo>
                    <a:pt x="20548" y="2358124"/>
                  </a:lnTo>
                  <a:cubicBezTo>
                    <a:pt x="9200" y="2358124"/>
                    <a:pt x="0" y="2348924"/>
                    <a:pt x="0" y="2337575"/>
                  </a:cubicBezTo>
                  <a:lnTo>
                    <a:pt x="0" y="20548"/>
                  </a:lnTo>
                  <a:cubicBezTo>
                    <a:pt x="0" y="9200"/>
                    <a:pt x="9200" y="0"/>
                    <a:pt x="20548" y="0"/>
                  </a:cubicBezTo>
                  <a:close/>
                </a:path>
              </a:pathLst>
            </a:custGeom>
            <a:solidFill>
              <a:srgbClr val="4F5AAF"/>
            </a:solidFill>
            <a:ln cap="rnd">
              <a:noFill/>
              <a:prstDash val="solid"/>
              <a:round/>
            </a:ln>
          </p:spPr>
        </p:sp>
        <p:sp>
          <p:nvSpPr>
            <p:cNvPr name="TextBox 4" id="4"/>
            <p:cNvSpPr txBox="true"/>
            <p:nvPr/>
          </p:nvSpPr>
          <p:spPr>
            <a:xfrm>
              <a:off x="0" y="-57150"/>
              <a:ext cx="4465383" cy="2415273"/>
            </a:xfrm>
            <a:prstGeom prst="rect">
              <a:avLst/>
            </a:prstGeom>
          </p:spPr>
          <p:txBody>
            <a:bodyPr anchor="ctr" rtlCol="false" tIns="50800" lIns="50800" bIns="50800" rIns="50800"/>
            <a:lstStyle/>
            <a:p>
              <a:pPr algn="ctr" marL="0" indent="0" lvl="0">
                <a:lnSpc>
                  <a:spcPts val="3359"/>
                </a:lnSpc>
                <a:spcBef>
                  <a:spcPct val="0"/>
                </a:spcBef>
              </a:pPr>
            </a:p>
          </p:txBody>
        </p:sp>
      </p:grpSp>
      <p:sp>
        <p:nvSpPr>
          <p:cNvPr name="TextBox 5" id="5"/>
          <p:cNvSpPr txBox="true"/>
          <p:nvPr/>
        </p:nvSpPr>
        <p:spPr>
          <a:xfrm rot="0">
            <a:off x="847725" y="1370839"/>
            <a:ext cx="16592550" cy="4084060"/>
          </a:xfrm>
          <a:prstGeom prst="rect">
            <a:avLst/>
          </a:prstGeom>
        </p:spPr>
        <p:txBody>
          <a:bodyPr anchor="t" rtlCol="false" tIns="0" lIns="0" bIns="0" rIns="0">
            <a:spAutoFit/>
          </a:bodyPr>
          <a:lstStyle/>
          <a:p>
            <a:pPr algn="l">
              <a:lnSpc>
                <a:spcPts val="4683"/>
              </a:lnSpc>
              <a:spcBef>
                <a:spcPct val="0"/>
              </a:spcBef>
            </a:pPr>
            <a:r>
              <a:rPr lang="en-US" sz="3345">
                <a:solidFill>
                  <a:srgbClr val="FFFFFF"/>
                </a:solidFill>
                <a:latin typeface="Helvetica World"/>
                <a:ea typeface="Helvetica World"/>
                <a:cs typeface="Helvetica World"/>
                <a:sym typeface="Helvetica World"/>
              </a:rPr>
              <a:t>Edges are normally treated as undirected and shared between faces. However, for some tasks (such as simplifying</a:t>
            </a:r>
          </a:p>
          <a:p>
            <a:pPr algn="l">
              <a:lnSpc>
                <a:spcPts val="4683"/>
              </a:lnSpc>
              <a:spcBef>
                <a:spcPct val="0"/>
              </a:spcBef>
            </a:pPr>
            <a:r>
              <a:rPr lang="en-US" sz="3345">
                <a:solidFill>
                  <a:srgbClr val="FFFFFF"/>
                </a:solidFill>
                <a:latin typeface="Helvetica World"/>
                <a:ea typeface="Helvetica World"/>
                <a:cs typeface="Helvetica World"/>
                <a:sym typeface="Helvetica World"/>
              </a:rPr>
              <a:t> or cleaning geometry) it is useful to view faces as each having their own edges.</a:t>
            </a:r>
          </a:p>
          <a:p>
            <a:pPr algn="l">
              <a:lnSpc>
                <a:spcPts val="4683"/>
              </a:lnSpc>
              <a:spcBef>
                <a:spcPct val="0"/>
              </a:spcBef>
            </a:pPr>
            <a:r>
              <a:rPr lang="en-US" sz="3345">
                <a:solidFill>
                  <a:srgbClr val="FFFFFF"/>
                </a:solidFill>
                <a:latin typeface="Helvetica World"/>
                <a:ea typeface="Helvetica World"/>
                <a:cs typeface="Helvetica World"/>
                <a:sym typeface="Helvetica World"/>
              </a:rPr>
              <a:t> You can think of this as splitting each shared undirected edge along its length into two half edges.</a:t>
            </a:r>
          </a:p>
          <a:p>
            <a:pPr algn="l">
              <a:lnSpc>
                <a:spcPts val="4683"/>
              </a:lnSpc>
              <a:spcBef>
                <a:spcPct val="0"/>
              </a:spcBef>
            </a:pPr>
            <a:r>
              <a:rPr lang="en-US" sz="3345">
                <a:solidFill>
                  <a:srgbClr val="FFFFFF"/>
                </a:solidFill>
                <a:latin typeface="Helvetica World"/>
                <a:ea typeface="Helvetica World"/>
                <a:cs typeface="Helvetica World"/>
                <a:sym typeface="Helvetica World"/>
              </a:rPr>
              <a:t> (Boundary edges of course will only have one "half-edge".)</a:t>
            </a:r>
          </a:p>
          <a:p>
            <a:pPr algn="l">
              <a:lnSpc>
                <a:spcPts val="4683"/>
              </a:lnSpc>
              <a:spcBef>
                <a:spcPct val="0"/>
              </a:spcBef>
            </a:pPr>
            <a:r>
              <a:rPr lang="en-US" sz="3345">
                <a:solidFill>
                  <a:srgbClr val="FFFFFF"/>
                </a:solidFill>
                <a:latin typeface="Helvetica World"/>
                <a:ea typeface="Helvetica World"/>
                <a:cs typeface="Helvetica World"/>
                <a:sym typeface="Helvetica World"/>
              </a:rPr>
              <a:t> Each half-edge is directed (it has a start vertex and an end vertex).</a:t>
            </a:r>
          </a:p>
        </p:txBody>
      </p:sp>
      <p:sp>
        <p:nvSpPr>
          <p:cNvPr name="TextBox 6" id="6"/>
          <p:cNvSpPr txBox="true"/>
          <p:nvPr/>
        </p:nvSpPr>
        <p:spPr>
          <a:xfrm rot="0">
            <a:off x="847725" y="5852474"/>
            <a:ext cx="16592550" cy="2306591"/>
          </a:xfrm>
          <a:prstGeom prst="rect">
            <a:avLst/>
          </a:prstGeom>
        </p:spPr>
        <p:txBody>
          <a:bodyPr anchor="t" rtlCol="false" tIns="0" lIns="0" bIns="0" rIns="0">
            <a:spAutoFit/>
          </a:bodyPr>
          <a:lstStyle/>
          <a:p>
            <a:pPr algn="l">
              <a:lnSpc>
                <a:spcPts val="4640"/>
              </a:lnSpc>
              <a:spcBef>
                <a:spcPct val="0"/>
              </a:spcBef>
            </a:pPr>
            <a:r>
              <a:rPr lang="en-US" sz="3314">
                <a:solidFill>
                  <a:srgbClr val="FFFFFF"/>
                </a:solidFill>
                <a:latin typeface="Helvetica World"/>
                <a:ea typeface="Helvetica World"/>
                <a:cs typeface="Helvetica World"/>
                <a:sym typeface="Helvetica World"/>
              </a:rPr>
              <a:t>The half-edge properties let you quickly find a half-edge’s source and destination vertex, the next half-edge,</a:t>
            </a:r>
          </a:p>
          <a:p>
            <a:pPr algn="l">
              <a:lnSpc>
                <a:spcPts val="4640"/>
              </a:lnSpc>
              <a:spcBef>
                <a:spcPct val="0"/>
              </a:spcBef>
            </a:pPr>
            <a:r>
              <a:rPr lang="en-US" sz="3314">
                <a:solidFill>
                  <a:srgbClr val="FFFFFF"/>
                </a:solidFill>
                <a:latin typeface="Helvetica World"/>
                <a:ea typeface="Helvetica World"/>
                <a:cs typeface="Helvetica World"/>
                <a:sym typeface="Helvetica World"/>
              </a:rPr>
              <a:t> get the other half-edge from the same edge, find all half-edges sharing a given point, and other manipulations.</a:t>
            </a:r>
          </a:p>
        </p:txBody>
      </p:sp>
      <p:sp>
        <p:nvSpPr>
          <p:cNvPr name="Freeform 7" id="7"/>
          <p:cNvSpPr/>
          <p:nvPr/>
        </p:nvSpPr>
        <p:spPr>
          <a:xfrm flipH="false" flipV="false" rot="-3117037">
            <a:off x="16099474" y="7952721"/>
            <a:ext cx="2112604" cy="1859092"/>
          </a:xfrm>
          <a:custGeom>
            <a:avLst/>
            <a:gdLst/>
            <a:ahLst/>
            <a:cxnLst/>
            <a:rect r="r" b="b" t="t" l="l"/>
            <a:pathLst>
              <a:path h="1859092" w="2112604">
                <a:moveTo>
                  <a:pt x="0" y="0"/>
                </a:moveTo>
                <a:lnTo>
                  <a:pt x="2112605" y="0"/>
                </a:lnTo>
                <a:lnTo>
                  <a:pt x="2112605" y="1859092"/>
                </a:lnTo>
                <a:lnTo>
                  <a:pt x="0" y="185909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1E1E3F"/>
        </a:solidFill>
      </p:bgPr>
    </p:bg>
    <p:spTree>
      <p:nvGrpSpPr>
        <p:cNvPr id="1" name=""/>
        <p:cNvGrpSpPr/>
        <p:nvPr/>
      </p:nvGrpSpPr>
      <p:grpSpPr>
        <a:xfrm>
          <a:off x="0" y="0"/>
          <a:ext cx="0" cy="0"/>
          <a:chOff x="0" y="0"/>
          <a:chExt cx="0" cy="0"/>
        </a:xfrm>
      </p:grpSpPr>
      <p:grpSp>
        <p:nvGrpSpPr>
          <p:cNvPr name="Group 2" id="2"/>
          <p:cNvGrpSpPr/>
          <p:nvPr/>
        </p:nvGrpSpPr>
        <p:grpSpPr>
          <a:xfrm rot="0">
            <a:off x="666750" y="666750"/>
            <a:ext cx="17131570" cy="8953500"/>
            <a:chOff x="0" y="0"/>
            <a:chExt cx="4512018" cy="2358123"/>
          </a:xfrm>
        </p:grpSpPr>
        <p:sp>
          <p:nvSpPr>
            <p:cNvPr name="Freeform 3" id="3"/>
            <p:cNvSpPr/>
            <p:nvPr/>
          </p:nvSpPr>
          <p:spPr>
            <a:xfrm flipH="false" flipV="false" rot="0">
              <a:off x="0" y="0"/>
              <a:ext cx="4512018" cy="2358124"/>
            </a:xfrm>
            <a:custGeom>
              <a:avLst/>
              <a:gdLst/>
              <a:ahLst/>
              <a:cxnLst/>
              <a:rect r="r" b="b" t="t" l="l"/>
              <a:pathLst>
                <a:path h="2358124" w="4512018">
                  <a:moveTo>
                    <a:pt x="20336" y="0"/>
                  </a:moveTo>
                  <a:lnTo>
                    <a:pt x="4491682" y="0"/>
                  </a:lnTo>
                  <a:cubicBezTo>
                    <a:pt x="4502914" y="0"/>
                    <a:pt x="4512018" y="9105"/>
                    <a:pt x="4512018" y="20336"/>
                  </a:cubicBezTo>
                  <a:lnTo>
                    <a:pt x="4512018" y="2337788"/>
                  </a:lnTo>
                  <a:cubicBezTo>
                    <a:pt x="4512018" y="2343181"/>
                    <a:pt x="4509876" y="2348354"/>
                    <a:pt x="4506062" y="2352167"/>
                  </a:cubicBezTo>
                  <a:cubicBezTo>
                    <a:pt x="4502248" y="2355981"/>
                    <a:pt x="4497076" y="2358124"/>
                    <a:pt x="4491682" y="2358124"/>
                  </a:cubicBezTo>
                  <a:lnTo>
                    <a:pt x="20336" y="2358124"/>
                  </a:lnTo>
                  <a:cubicBezTo>
                    <a:pt x="14943" y="2358124"/>
                    <a:pt x="9770" y="2355981"/>
                    <a:pt x="5956" y="2352167"/>
                  </a:cubicBezTo>
                  <a:cubicBezTo>
                    <a:pt x="2143" y="2348354"/>
                    <a:pt x="0" y="2343181"/>
                    <a:pt x="0" y="2337788"/>
                  </a:cubicBezTo>
                  <a:lnTo>
                    <a:pt x="0" y="20336"/>
                  </a:lnTo>
                  <a:cubicBezTo>
                    <a:pt x="0" y="14943"/>
                    <a:pt x="2143" y="9770"/>
                    <a:pt x="5956" y="5956"/>
                  </a:cubicBezTo>
                  <a:cubicBezTo>
                    <a:pt x="9770" y="2143"/>
                    <a:pt x="14943" y="0"/>
                    <a:pt x="20336" y="0"/>
                  </a:cubicBezTo>
                  <a:close/>
                </a:path>
              </a:pathLst>
            </a:custGeom>
            <a:solidFill>
              <a:srgbClr val="4F5AAF"/>
            </a:solidFill>
            <a:ln cap="rnd">
              <a:noFill/>
              <a:prstDash val="solid"/>
              <a:round/>
            </a:ln>
          </p:spPr>
        </p:sp>
        <p:sp>
          <p:nvSpPr>
            <p:cNvPr name="TextBox 4" id="4"/>
            <p:cNvSpPr txBox="true"/>
            <p:nvPr/>
          </p:nvSpPr>
          <p:spPr>
            <a:xfrm>
              <a:off x="0" y="-57150"/>
              <a:ext cx="4512018" cy="2415273"/>
            </a:xfrm>
            <a:prstGeom prst="rect">
              <a:avLst/>
            </a:prstGeom>
          </p:spPr>
          <p:txBody>
            <a:bodyPr anchor="ctr" rtlCol="false" tIns="50800" lIns="50800" bIns="50800" rIns="50800"/>
            <a:lstStyle/>
            <a:p>
              <a:pPr algn="ctr" marL="0" indent="0" lvl="0">
                <a:lnSpc>
                  <a:spcPts val="3359"/>
                </a:lnSpc>
                <a:spcBef>
                  <a:spcPct val="0"/>
                </a:spcBef>
              </a:pPr>
            </a:p>
          </p:txBody>
        </p:sp>
      </p:grpSp>
      <p:sp>
        <p:nvSpPr>
          <p:cNvPr name="TextBox 5" id="5"/>
          <p:cNvSpPr txBox="true"/>
          <p:nvPr/>
        </p:nvSpPr>
        <p:spPr>
          <a:xfrm rot="0">
            <a:off x="1028700" y="2672856"/>
            <a:ext cx="17259300" cy="4441925"/>
          </a:xfrm>
          <a:prstGeom prst="rect">
            <a:avLst/>
          </a:prstGeom>
        </p:spPr>
        <p:txBody>
          <a:bodyPr anchor="t" rtlCol="false" tIns="0" lIns="0" bIns="0" rIns="0">
            <a:spAutoFit/>
          </a:bodyPr>
          <a:lstStyle/>
          <a:p>
            <a:pPr algn="l">
              <a:lnSpc>
                <a:spcPts val="5069"/>
              </a:lnSpc>
              <a:spcBef>
                <a:spcPct val="0"/>
              </a:spcBef>
            </a:pPr>
          </a:p>
          <a:p>
            <a:pPr algn="l" marL="781792" indent="-390896" lvl="1">
              <a:lnSpc>
                <a:spcPts val="5069"/>
              </a:lnSpc>
              <a:spcBef>
                <a:spcPct val="0"/>
              </a:spcBef>
              <a:buFont typeface="Arial"/>
              <a:buChar char="•"/>
            </a:pPr>
            <a:r>
              <a:rPr lang="en-US" sz="3621" strike="noStrike" u="none">
                <a:solidFill>
                  <a:srgbClr val="FFFFFF"/>
                </a:solidFill>
                <a:latin typeface="Canva Sans"/>
                <a:ea typeface="Canva Sans"/>
                <a:cs typeface="Canva Sans"/>
                <a:sym typeface="Canva Sans"/>
              </a:rPr>
              <a:t>A Voronoi edge is a set of points equidistant to two sites.</a:t>
            </a:r>
          </a:p>
          <a:p>
            <a:pPr algn="l">
              <a:lnSpc>
                <a:spcPts val="5069"/>
              </a:lnSpc>
              <a:spcBef>
                <a:spcPct val="0"/>
              </a:spcBef>
            </a:pPr>
          </a:p>
          <a:p>
            <a:pPr algn="l" marL="781792" indent="-390896" lvl="1">
              <a:lnSpc>
                <a:spcPts val="5069"/>
              </a:lnSpc>
              <a:spcBef>
                <a:spcPct val="0"/>
              </a:spcBef>
              <a:buFont typeface="Arial"/>
              <a:buChar char="•"/>
            </a:pPr>
            <a:r>
              <a:rPr lang="en-US" sz="3621" strike="noStrike" u="none">
                <a:solidFill>
                  <a:srgbClr val="FFFFFF"/>
                </a:solidFill>
                <a:latin typeface="Canva Sans"/>
                <a:ea typeface="Canva Sans"/>
                <a:cs typeface="Canva Sans"/>
                <a:sym typeface="Canva Sans"/>
              </a:rPr>
              <a:t>The perpendicular bisector of the segment joining two sites contains all such points.</a:t>
            </a:r>
          </a:p>
          <a:p>
            <a:pPr algn="l">
              <a:lnSpc>
                <a:spcPts val="5069"/>
              </a:lnSpc>
              <a:spcBef>
                <a:spcPct val="0"/>
              </a:spcBef>
            </a:pPr>
          </a:p>
          <a:p>
            <a:pPr algn="l" marL="781792" indent="-390896" lvl="1">
              <a:lnSpc>
                <a:spcPts val="5069"/>
              </a:lnSpc>
              <a:spcBef>
                <a:spcPct val="0"/>
              </a:spcBef>
              <a:buFont typeface="Arial"/>
              <a:buChar char="•"/>
            </a:pPr>
            <a:r>
              <a:rPr lang="en-US" sz="3621" strike="noStrike" u="none">
                <a:solidFill>
                  <a:srgbClr val="FFFFFF"/>
                </a:solidFill>
                <a:latin typeface="Canva Sans"/>
                <a:ea typeface="Canva Sans"/>
                <a:cs typeface="Canva Sans"/>
                <a:sym typeface="Canva Sans"/>
              </a:rPr>
              <a:t>Therefore, each Voronoi edge is part of a perpendicular bisector.</a:t>
            </a:r>
          </a:p>
        </p:txBody>
      </p:sp>
      <p:grpSp>
        <p:nvGrpSpPr>
          <p:cNvPr name="Group 6" id="6"/>
          <p:cNvGrpSpPr/>
          <p:nvPr/>
        </p:nvGrpSpPr>
        <p:grpSpPr>
          <a:xfrm rot="0">
            <a:off x="1370970" y="1421659"/>
            <a:ext cx="15058518" cy="2122317"/>
            <a:chOff x="0" y="0"/>
            <a:chExt cx="20078024" cy="2829756"/>
          </a:xfrm>
        </p:grpSpPr>
        <p:sp>
          <p:nvSpPr>
            <p:cNvPr name="TextBox 7" id="7"/>
            <p:cNvSpPr txBox="true"/>
            <p:nvPr/>
          </p:nvSpPr>
          <p:spPr>
            <a:xfrm rot="0">
              <a:off x="0" y="-66675"/>
              <a:ext cx="20078024" cy="1356050"/>
            </a:xfrm>
            <a:prstGeom prst="rect">
              <a:avLst/>
            </a:prstGeom>
          </p:spPr>
          <p:txBody>
            <a:bodyPr anchor="t" rtlCol="false" tIns="0" lIns="0" bIns="0" rIns="0">
              <a:spAutoFit/>
            </a:bodyPr>
            <a:lstStyle/>
            <a:p>
              <a:pPr algn="l" marL="0" indent="0" lvl="0">
                <a:lnSpc>
                  <a:spcPts val="8262"/>
                </a:lnSpc>
              </a:pPr>
              <a:r>
                <a:rPr lang="en-US" sz="6355" spc="-190">
                  <a:solidFill>
                    <a:srgbClr val="FF6161"/>
                  </a:solidFill>
                  <a:latin typeface="Playfair Display SC"/>
                  <a:ea typeface="Playfair Display SC"/>
                  <a:cs typeface="Playfair Display SC"/>
                  <a:sym typeface="Playfair Display SC"/>
                </a:rPr>
                <a:t>WHY PERPENDICULAR BI</a:t>
              </a:r>
              <a:r>
                <a:rPr lang="en-US" sz="6355" spc="-190">
                  <a:solidFill>
                    <a:srgbClr val="FF6161"/>
                  </a:solidFill>
                  <a:latin typeface="Playfair Display SC"/>
                  <a:ea typeface="Playfair Display SC"/>
                  <a:cs typeface="Playfair Display SC"/>
                  <a:sym typeface="Playfair Display SC"/>
                </a:rPr>
                <a:t>SECTORS?</a:t>
              </a:r>
            </a:p>
          </p:txBody>
        </p:sp>
        <p:sp>
          <p:nvSpPr>
            <p:cNvPr name="TextBox 8" id="8"/>
            <p:cNvSpPr txBox="true"/>
            <p:nvPr/>
          </p:nvSpPr>
          <p:spPr>
            <a:xfrm rot="0">
              <a:off x="0" y="1740708"/>
              <a:ext cx="20078024" cy="413118"/>
            </a:xfrm>
            <a:prstGeom prst="rect">
              <a:avLst/>
            </a:prstGeom>
          </p:spPr>
          <p:txBody>
            <a:bodyPr anchor="t" rtlCol="false" tIns="0" lIns="0" bIns="0" rIns="0">
              <a:spAutoFit/>
            </a:bodyPr>
            <a:lstStyle/>
            <a:p>
              <a:pPr algn="l" marL="0" indent="0" lvl="0">
                <a:lnSpc>
                  <a:spcPts val="2383"/>
                </a:lnSpc>
                <a:spcBef>
                  <a:spcPct val="0"/>
                </a:spcBef>
              </a:pPr>
            </a:p>
          </p:txBody>
        </p:sp>
        <p:sp>
          <p:nvSpPr>
            <p:cNvPr name="TextBox 9" id="9"/>
            <p:cNvSpPr txBox="true"/>
            <p:nvPr/>
          </p:nvSpPr>
          <p:spPr>
            <a:xfrm rot="0">
              <a:off x="0" y="2385264"/>
              <a:ext cx="15718884" cy="444492"/>
            </a:xfrm>
            <a:prstGeom prst="rect">
              <a:avLst/>
            </a:prstGeom>
          </p:spPr>
          <p:txBody>
            <a:bodyPr anchor="t" rtlCol="false" tIns="0" lIns="0" bIns="0" rIns="0">
              <a:spAutoFit/>
            </a:bodyPr>
            <a:lstStyle/>
            <a:p>
              <a:pPr algn="l" marL="0" indent="0" lvl="0">
                <a:lnSpc>
                  <a:spcPts val="2780"/>
                </a:lnSpc>
              </a:pPr>
            </a:p>
          </p:txBody>
        </p:sp>
      </p:grpSp>
      <p:sp>
        <p:nvSpPr>
          <p:cNvPr name="Freeform 10" id="10"/>
          <p:cNvSpPr/>
          <p:nvPr/>
        </p:nvSpPr>
        <p:spPr>
          <a:xfrm flipH="false" flipV="false" rot="-3117037">
            <a:off x="16099474" y="7952721"/>
            <a:ext cx="2112604" cy="1859092"/>
          </a:xfrm>
          <a:custGeom>
            <a:avLst/>
            <a:gdLst/>
            <a:ahLst/>
            <a:cxnLst/>
            <a:rect r="r" b="b" t="t" l="l"/>
            <a:pathLst>
              <a:path h="1859092" w="2112604">
                <a:moveTo>
                  <a:pt x="0" y="0"/>
                </a:moveTo>
                <a:lnTo>
                  <a:pt x="2112605" y="0"/>
                </a:lnTo>
                <a:lnTo>
                  <a:pt x="2112605" y="1859092"/>
                </a:lnTo>
                <a:lnTo>
                  <a:pt x="0" y="185909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Tree>
  </p:cSld>
  <p:clrMapOvr>
    <a:masterClrMapping/>
  </p:clrMapOvr>
</p:sld>
</file>

<file path=ppt/slides/slide90.xml><?xml version="1.0" encoding="utf-8"?>
<p:sld xmlns:p="http://schemas.openxmlformats.org/presentationml/2006/main" xmlns:a="http://schemas.openxmlformats.org/drawingml/2006/main" xmlns:r="http://schemas.openxmlformats.org/officeDocument/2006/relationships">
  <p:cSld>
    <p:bg>
      <p:bgPr>
        <a:solidFill>
          <a:srgbClr val="1E1E3F"/>
        </a:solidFill>
      </p:bgPr>
    </p:bg>
    <p:spTree>
      <p:nvGrpSpPr>
        <p:cNvPr id="1" name=""/>
        <p:cNvGrpSpPr/>
        <p:nvPr/>
      </p:nvGrpSpPr>
      <p:grpSpPr>
        <a:xfrm>
          <a:off x="0" y="0"/>
          <a:ext cx="0" cy="0"/>
          <a:chOff x="0" y="0"/>
          <a:chExt cx="0" cy="0"/>
        </a:xfrm>
      </p:grpSpPr>
      <p:grpSp>
        <p:nvGrpSpPr>
          <p:cNvPr name="Group 2" id="2"/>
          <p:cNvGrpSpPr/>
          <p:nvPr/>
        </p:nvGrpSpPr>
        <p:grpSpPr>
          <a:xfrm rot="0">
            <a:off x="666750" y="666750"/>
            <a:ext cx="16954500" cy="8953500"/>
            <a:chOff x="0" y="0"/>
            <a:chExt cx="4465383" cy="2358123"/>
          </a:xfrm>
        </p:grpSpPr>
        <p:sp>
          <p:nvSpPr>
            <p:cNvPr name="Freeform 3" id="3"/>
            <p:cNvSpPr/>
            <p:nvPr/>
          </p:nvSpPr>
          <p:spPr>
            <a:xfrm flipH="false" flipV="false" rot="0">
              <a:off x="0" y="0"/>
              <a:ext cx="4465383" cy="2358124"/>
            </a:xfrm>
            <a:custGeom>
              <a:avLst/>
              <a:gdLst/>
              <a:ahLst/>
              <a:cxnLst/>
              <a:rect r="r" b="b" t="t" l="l"/>
              <a:pathLst>
                <a:path h="2358124" w="4465383">
                  <a:moveTo>
                    <a:pt x="20548" y="0"/>
                  </a:moveTo>
                  <a:lnTo>
                    <a:pt x="4444835" y="0"/>
                  </a:lnTo>
                  <a:cubicBezTo>
                    <a:pt x="4456183" y="0"/>
                    <a:pt x="4465383" y="9200"/>
                    <a:pt x="4465383" y="20548"/>
                  </a:cubicBezTo>
                  <a:lnTo>
                    <a:pt x="4465383" y="2337575"/>
                  </a:lnTo>
                  <a:cubicBezTo>
                    <a:pt x="4465383" y="2348924"/>
                    <a:pt x="4456183" y="2358124"/>
                    <a:pt x="4444835" y="2358124"/>
                  </a:cubicBezTo>
                  <a:lnTo>
                    <a:pt x="20548" y="2358124"/>
                  </a:lnTo>
                  <a:cubicBezTo>
                    <a:pt x="9200" y="2358124"/>
                    <a:pt x="0" y="2348924"/>
                    <a:pt x="0" y="2337575"/>
                  </a:cubicBezTo>
                  <a:lnTo>
                    <a:pt x="0" y="20548"/>
                  </a:lnTo>
                  <a:cubicBezTo>
                    <a:pt x="0" y="9200"/>
                    <a:pt x="9200" y="0"/>
                    <a:pt x="20548" y="0"/>
                  </a:cubicBezTo>
                  <a:close/>
                </a:path>
              </a:pathLst>
            </a:custGeom>
            <a:solidFill>
              <a:srgbClr val="4F5AAF"/>
            </a:solidFill>
            <a:ln cap="rnd">
              <a:noFill/>
              <a:prstDash val="solid"/>
              <a:round/>
            </a:ln>
          </p:spPr>
        </p:sp>
        <p:sp>
          <p:nvSpPr>
            <p:cNvPr name="TextBox 4" id="4"/>
            <p:cNvSpPr txBox="true"/>
            <p:nvPr/>
          </p:nvSpPr>
          <p:spPr>
            <a:xfrm>
              <a:off x="0" y="-57150"/>
              <a:ext cx="4465383" cy="2415273"/>
            </a:xfrm>
            <a:prstGeom prst="rect">
              <a:avLst/>
            </a:prstGeom>
          </p:spPr>
          <p:txBody>
            <a:bodyPr anchor="ctr" rtlCol="false" tIns="50800" lIns="50800" bIns="50800" rIns="50800"/>
            <a:lstStyle/>
            <a:p>
              <a:pPr algn="ctr" marL="0" indent="0" lvl="0">
                <a:lnSpc>
                  <a:spcPts val="3359"/>
                </a:lnSpc>
                <a:spcBef>
                  <a:spcPct val="0"/>
                </a:spcBef>
              </a:pPr>
            </a:p>
          </p:txBody>
        </p:sp>
      </p:grpSp>
      <p:sp>
        <p:nvSpPr>
          <p:cNvPr name="TextBox 5" id="5"/>
          <p:cNvSpPr txBox="true"/>
          <p:nvPr/>
        </p:nvSpPr>
        <p:spPr>
          <a:xfrm rot="0">
            <a:off x="1028700" y="1277152"/>
            <a:ext cx="15132919" cy="8475813"/>
          </a:xfrm>
          <a:prstGeom prst="rect">
            <a:avLst/>
          </a:prstGeom>
        </p:spPr>
        <p:txBody>
          <a:bodyPr anchor="t" rtlCol="false" tIns="0" lIns="0" bIns="0" rIns="0">
            <a:spAutoFit/>
          </a:bodyPr>
          <a:lstStyle/>
          <a:p>
            <a:pPr algn="l">
              <a:lnSpc>
                <a:spcPts val="5889"/>
              </a:lnSpc>
              <a:spcBef>
                <a:spcPct val="0"/>
              </a:spcBef>
            </a:pPr>
            <a:r>
              <a:rPr lang="en-US" sz="4206">
                <a:solidFill>
                  <a:srgbClr val="FF6161"/>
                </a:solidFill>
                <a:latin typeface="Playfair Display SC"/>
                <a:ea typeface="Playfair Display SC"/>
                <a:cs typeface="Playfair Display SC"/>
                <a:sym typeface="Playfair Display SC"/>
              </a:rPr>
              <a:t> Examples</a:t>
            </a:r>
          </a:p>
          <a:p>
            <a:pPr algn="l">
              <a:lnSpc>
                <a:spcPts val="4386"/>
              </a:lnSpc>
              <a:spcBef>
                <a:spcPct val="0"/>
              </a:spcBef>
            </a:pPr>
          </a:p>
          <a:p>
            <a:pPr algn="l">
              <a:lnSpc>
                <a:spcPts val="4769"/>
              </a:lnSpc>
              <a:spcBef>
                <a:spcPct val="0"/>
              </a:spcBef>
            </a:pPr>
            <a:r>
              <a:rPr lang="en-US" sz="3406">
                <a:solidFill>
                  <a:srgbClr val="FFFFFF"/>
                </a:solidFill>
                <a:latin typeface="Helvetica World"/>
                <a:ea typeface="Helvetica World"/>
                <a:cs typeface="Helvetica World"/>
                <a:sym typeface="Helvetica World"/>
              </a:rPr>
              <a:t> Get the half-edge's source</a:t>
            </a:r>
          </a:p>
          <a:p>
            <a:pPr algn="l">
              <a:lnSpc>
                <a:spcPts val="4769"/>
              </a:lnSpc>
              <a:spcBef>
                <a:spcPct val="0"/>
              </a:spcBef>
            </a:pPr>
            <a:r>
              <a:rPr lang="en-US" sz="3406">
                <a:solidFill>
                  <a:srgbClr val="FFFFFF"/>
                </a:solidFill>
                <a:latin typeface="Helvetica World"/>
                <a:ea typeface="Helvetica World"/>
                <a:cs typeface="Helvetica World"/>
                <a:sym typeface="Helvetica World"/>
              </a:rPr>
              <a:t> &gt;&gt;&gt; edge.origin</a:t>
            </a:r>
          </a:p>
          <a:p>
            <a:pPr algn="l">
              <a:lnSpc>
                <a:spcPts val="4769"/>
              </a:lnSpc>
              <a:spcBef>
                <a:spcPct val="0"/>
              </a:spcBef>
            </a:pPr>
            <a:r>
              <a:rPr lang="en-US" sz="3406">
                <a:solidFill>
                  <a:srgbClr val="FFFFFF"/>
                </a:solidFill>
                <a:latin typeface="Helvetica World"/>
                <a:ea typeface="Helvetica World"/>
                <a:cs typeface="Helvetica World"/>
                <a:sym typeface="Helvetica World"/>
              </a:rPr>
              <a:t> Get the half-edge's destination</a:t>
            </a:r>
          </a:p>
          <a:p>
            <a:pPr algn="l">
              <a:lnSpc>
                <a:spcPts val="4769"/>
              </a:lnSpc>
              <a:spcBef>
                <a:spcPct val="0"/>
              </a:spcBef>
            </a:pPr>
            <a:r>
              <a:rPr lang="en-US" sz="3406">
                <a:solidFill>
                  <a:srgbClr val="FFFFFF"/>
                </a:solidFill>
                <a:latin typeface="Helvetica World"/>
                <a:ea typeface="Helvetica World"/>
                <a:cs typeface="Helvetica World"/>
                <a:sym typeface="Helvetica World"/>
              </a:rPr>
              <a:t> &gt;&gt;&gt; edge.target # or edge.twin.origin</a:t>
            </a:r>
          </a:p>
          <a:p>
            <a:pPr algn="l">
              <a:lnSpc>
                <a:spcPts val="4769"/>
              </a:lnSpc>
              <a:spcBef>
                <a:spcPct val="0"/>
              </a:spcBef>
            </a:pPr>
            <a:r>
              <a:rPr lang="en-US" sz="3406">
                <a:solidFill>
                  <a:srgbClr val="FFFFFF"/>
                </a:solidFill>
                <a:latin typeface="Helvetica World"/>
                <a:ea typeface="Helvetica World"/>
                <a:cs typeface="Helvetica World"/>
                <a:sym typeface="Helvetica World"/>
              </a:rPr>
              <a:t> Get the previous and next half-edge</a:t>
            </a:r>
          </a:p>
          <a:p>
            <a:pPr algn="l">
              <a:lnSpc>
                <a:spcPts val="4769"/>
              </a:lnSpc>
              <a:spcBef>
                <a:spcPct val="0"/>
              </a:spcBef>
            </a:pPr>
            <a:r>
              <a:rPr lang="en-US" sz="3406">
                <a:solidFill>
                  <a:srgbClr val="FFFFFF"/>
                </a:solidFill>
                <a:latin typeface="Helvetica World"/>
                <a:ea typeface="Helvetica World"/>
                <a:cs typeface="Helvetica World"/>
                <a:sym typeface="Helvetica World"/>
              </a:rPr>
              <a:t> &gt;&gt;&gt; edge.prev</a:t>
            </a:r>
          </a:p>
          <a:p>
            <a:pPr algn="l">
              <a:lnSpc>
                <a:spcPts val="4769"/>
              </a:lnSpc>
              <a:spcBef>
                <a:spcPct val="0"/>
              </a:spcBef>
            </a:pPr>
            <a:r>
              <a:rPr lang="en-US" sz="3406">
                <a:solidFill>
                  <a:srgbClr val="FFFFFF"/>
                </a:solidFill>
                <a:latin typeface="Helvetica World"/>
                <a:ea typeface="Helvetica World"/>
                <a:cs typeface="Helvetica World"/>
                <a:sym typeface="Helvetica World"/>
              </a:rPr>
              <a:t> &gt;&gt;&gt; edge.next</a:t>
            </a:r>
          </a:p>
          <a:p>
            <a:pPr algn="l">
              <a:lnSpc>
                <a:spcPts val="4769"/>
              </a:lnSpc>
              <a:spcBef>
                <a:spcPct val="0"/>
              </a:spcBef>
            </a:pPr>
            <a:r>
              <a:rPr lang="en-US" sz="3406">
                <a:solidFill>
                  <a:srgbClr val="FFFFFF"/>
                </a:solidFill>
                <a:latin typeface="Helvetica World"/>
                <a:ea typeface="Helvetica World"/>
                <a:cs typeface="Helvetica World"/>
                <a:sym typeface="Helvetica World"/>
              </a:rPr>
              <a:t> Get the other half-edge from the same edge</a:t>
            </a:r>
          </a:p>
          <a:p>
            <a:pPr algn="l">
              <a:lnSpc>
                <a:spcPts val="4769"/>
              </a:lnSpc>
              <a:spcBef>
                <a:spcPct val="0"/>
              </a:spcBef>
            </a:pPr>
            <a:r>
              <a:rPr lang="en-US" sz="3406">
                <a:solidFill>
                  <a:srgbClr val="FFFFFF"/>
                </a:solidFill>
                <a:latin typeface="Helvetica World"/>
                <a:ea typeface="Helvetica World"/>
                <a:cs typeface="Helvetica World"/>
                <a:sym typeface="Helvetica World"/>
              </a:rPr>
              <a:t> &gt;&gt;&gt; edge.twin</a:t>
            </a:r>
          </a:p>
          <a:p>
            <a:pPr algn="l">
              <a:lnSpc>
                <a:spcPts val="4769"/>
              </a:lnSpc>
              <a:spcBef>
                <a:spcPct val="0"/>
              </a:spcBef>
            </a:pPr>
            <a:r>
              <a:rPr lang="en-US" sz="3406">
                <a:solidFill>
                  <a:srgbClr val="FFFFFF"/>
                </a:solidFill>
                <a:latin typeface="Helvetica World"/>
                <a:ea typeface="Helvetica World"/>
                <a:cs typeface="Helvetica World"/>
                <a:sym typeface="Helvetica World"/>
              </a:rPr>
              <a:t> Find all half-edges sharing a given point</a:t>
            </a:r>
          </a:p>
          <a:p>
            <a:pPr algn="l">
              <a:lnSpc>
                <a:spcPts val="4769"/>
              </a:lnSpc>
              <a:spcBef>
                <a:spcPct val="0"/>
              </a:spcBef>
            </a:pPr>
            <a:r>
              <a:rPr lang="en-US" sz="3406">
                <a:solidFill>
                  <a:srgbClr val="FFFFFF"/>
                </a:solidFill>
                <a:latin typeface="Helvetica World"/>
                <a:ea typeface="Helvetica World"/>
                <a:cs typeface="Helvetica World"/>
                <a:sym typeface="Helvetica World"/>
              </a:rPr>
              <a:t> &gt;&gt;&gt; edge.origin.connected_edges</a:t>
            </a:r>
          </a:p>
          <a:p>
            <a:pPr algn="l">
              <a:lnSpc>
                <a:spcPts val="4769"/>
              </a:lnSpc>
              <a:spcBef>
                <a:spcPct val="0"/>
              </a:spcBef>
            </a:pPr>
            <a:r>
              <a:rPr lang="en-US" sz="3406">
                <a:solidFill>
                  <a:srgbClr val="FFFFFF"/>
                </a:solidFill>
                <a:latin typeface="Helvetica World"/>
                <a:ea typeface="Helvetica World"/>
                <a:cs typeface="Helvetica World"/>
                <a:sym typeface="Helvetica World"/>
              </a:rPr>
              <a:t> </a:t>
            </a:r>
          </a:p>
        </p:txBody>
      </p:sp>
      <p:sp>
        <p:nvSpPr>
          <p:cNvPr name="Freeform 6" id="6"/>
          <p:cNvSpPr/>
          <p:nvPr/>
        </p:nvSpPr>
        <p:spPr>
          <a:xfrm flipH="false" flipV="false" rot="-3117037">
            <a:off x="16099474" y="7952721"/>
            <a:ext cx="2112604" cy="1859092"/>
          </a:xfrm>
          <a:custGeom>
            <a:avLst/>
            <a:gdLst/>
            <a:ahLst/>
            <a:cxnLst/>
            <a:rect r="r" b="b" t="t" l="l"/>
            <a:pathLst>
              <a:path h="1859092" w="2112604">
                <a:moveTo>
                  <a:pt x="0" y="0"/>
                </a:moveTo>
                <a:lnTo>
                  <a:pt x="2112605" y="0"/>
                </a:lnTo>
                <a:lnTo>
                  <a:pt x="2112605" y="1859092"/>
                </a:lnTo>
                <a:lnTo>
                  <a:pt x="0" y="185909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Tree>
  </p:cSld>
  <p:clrMapOvr>
    <a:masterClrMapping/>
  </p:clrMapOvr>
</p:sld>
</file>

<file path=ppt/slides/slide91.xml><?xml version="1.0" encoding="utf-8"?>
<p:sld xmlns:p="http://schemas.openxmlformats.org/presentationml/2006/main" xmlns:a="http://schemas.openxmlformats.org/drawingml/2006/main" xmlns:r="http://schemas.openxmlformats.org/officeDocument/2006/relationships">
  <p:cSld>
    <p:bg>
      <p:bgPr>
        <a:solidFill>
          <a:srgbClr val="1E1E3F"/>
        </a:solidFill>
      </p:bgPr>
    </p:bg>
    <p:spTree>
      <p:nvGrpSpPr>
        <p:cNvPr id="1" name=""/>
        <p:cNvGrpSpPr/>
        <p:nvPr/>
      </p:nvGrpSpPr>
      <p:grpSpPr>
        <a:xfrm>
          <a:off x="0" y="0"/>
          <a:ext cx="0" cy="0"/>
          <a:chOff x="0" y="0"/>
          <a:chExt cx="0" cy="0"/>
        </a:xfrm>
      </p:grpSpPr>
      <p:grpSp>
        <p:nvGrpSpPr>
          <p:cNvPr name="Group 2" id="2"/>
          <p:cNvGrpSpPr/>
          <p:nvPr/>
        </p:nvGrpSpPr>
        <p:grpSpPr>
          <a:xfrm rot="0">
            <a:off x="666750" y="666750"/>
            <a:ext cx="17317190" cy="8953500"/>
            <a:chOff x="0" y="0"/>
            <a:chExt cx="4560906" cy="2358123"/>
          </a:xfrm>
        </p:grpSpPr>
        <p:sp>
          <p:nvSpPr>
            <p:cNvPr name="Freeform 3" id="3"/>
            <p:cNvSpPr/>
            <p:nvPr/>
          </p:nvSpPr>
          <p:spPr>
            <a:xfrm flipH="false" flipV="false" rot="0">
              <a:off x="0" y="0"/>
              <a:ext cx="4560906" cy="2358124"/>
            </a:xfrm>
            <a:custGeom>
              <a:avLst/>
              <a:gdLst/>
              <a:ahLst/>
              <a:cxnLst/>
              <a:rect r="r" b="b" t="t" l="l"/>
              <a:pathLst>
                <a:path h="2358124" w="4560906">
                  <a:moveTo>
                    <a:pt x="20118" y="0"/>
                  </a:moveTo>
                  <a:lnTo>
                    <a:pt x="4540788" y="0"/>
                  </a:lnTo>
                  <a:cubicBezTo>
                    <a:pt x="4546123" y="0"/>
                    <a:pt x="4551240" y="2120"/>
                    <a:pt x="4555013" y="5892"/>
                  </a:cubicBezTo>
                  <a:cubicBezTo>
                    <a:pt x="4558786" y="9665"/>
                    <a:pt x="4560906" y="14782"/>
                    <a:pt x="4560906" y="20118"/>
                  </a:cubicBezTo>
                  <a:lnTo>
                    <a:pt x="4560906" y="2338006"/>
                  </a:lnTo>
                  <a:cubicBezTo>
                    <a:pt x="4560906" y="2349116"/>
                    <a:pt x="4551899" y="2358124"/>
                    <a:pt x="4540788" y="2358124"/>
                  </a:cubicBezTo>
                  <a:lnTo>
                    <a:pt x="20118" y="2358124"/>
                  </a:lnTo>
                  <a:cubicBezTo>
                    <a:pt x="9007" y="2358124"/>
                    <a:pt x="0" y="2349116"/>
                    <a:pt x="0" y="2338006"/>
                  </a:cubicBezTo>
                  <a:lnTo>
                    <a:pt x="0" y="20118"/>
                  </a:lnTo>
                  <a:cubicBezTo>
                    <a:pt x="0" y="9007"/>
                    <a:pt x="9007" y="0"/>
                    <a:pt x="20118" y="0"/>
                  </a:cubicBezTo>
                  <a:close/>
                </a:path>
              </a:pathLst>
            </a:custGeom>
            <a:solidFill>
              <a:srgbClr val="4F5AAF"/>
            </a:solidFill>
            <a:ln cap="rnd">
              <a:noFill/>
              <a:prstDash val="solid"/>
              <a:round/>
            </a:ln>
          </p:spPr>
        </p:sp>
        <p:sp>
          <p:nvSpPr>
            <p:cNvPr name="TextBox 4" id="4"/>
            <p:cNvSpPr txBox="true"/>
            <p:nvPr/>
          </p:nvSpPr>
          <p:spPr>
            <a:xfrm>
              <a:off x="0" y="-57150"/>
              <a:ext cx="4560906" cy="2415273"/>
            </a:xfrm>
            <a:prstGeom prst="rect">
              <a:avLst/>
            </a:prstGeom>
          </p:spPr>
          <p:txBody>
            <a:bodyPr anchor="ctr" rtlCol="false" tIns="50800" lIns="50800" bIns="50800" rIns="50800"/>
            <a:lstStyle/>
            <a:p>
              <a:pPr algn="ctr" marL="0" indent="0" lvl="0">
                <a:lnSpc>
                  <a:spcPts val="3359"/>
                </a:lnSpc>
                <a:spcBef>
                  <a:spcPct val="0"/>
                </a:spcBef>
              </a:pPr>
            </a:p>
          </p:txBody>
        </p:sp>
      </p:grpSp>
      <p:sp>
        <p:nvSpPr>
          <p:cNvPr name="TextBox 5" id="5"/>
          <p:cNvSpPr txBox="true"/>
          <p:nvPr/>
        </p:nvSpPr>
        <p:spPr>
          <a:xfrm rot="0">
            <a:off x="878084" y="666750"/>
            <a:ext cx="16894522" cy="9052569"/>
          </a:xfrm>
          <a:prstGeom prst="rect">
            <a:avLst/>
          </a:prstGeom>
        </p:spPr>
        <p:txBody>
          <a:bodyPr anchor="t" rtlCol="false" tIns="0" lIns="0" bIns="0" rIns="0">
            <a:spAutoFit/>
          </a:bodyPr>
          <a:lstStyle/>
          <a:p>
            <a:pPr algn="l">
              <a:lnSpc>
                <a:spcPts val="4709"/>
              </a:lnSpc>
              <a:spcBef>
                <a:spcPct val="0"/>
              </a:spcBef>
            </a:pPr>
            <a:r>
              <a:rPr lang="en-US" sz="3363">
                <a:solidFill>
                  <a:srgbClr val="FFFFFF"/>
                </a:solidFill>
                <a:latin typeface="Helvetica World"/>
                <a:ea typeface="Helvetica World"/>
                <a:cs typeface="Helvetica World"/>
                <a:sym typeface="Helvetica World"/>
              </a:rPr>
              <a:t> Parameters</a:t>
            </a:r>
          </a:p>
          <a:p>
            <a:pPr algn="l">
              <a:lnSpc>
                <a:spcPts val="4189"/>
              </a:lnSpc>
              <a:spcBef>
                <a:spcPct val="0"/>
              </a:spcBef>
            </a:pPr>
            <a:r>
              <a:rPr lang="en-US" sz="2992">
                <a:solidFill>
                  <a:srgbClr val="FFFFFF"/>
                </a:solidFill>
                <a:latin typeface="Helvetica World"/>
                <a:ea typeface="Helvetica World"/>
                <a:cs typeface="Helvetica World"/>
                <a:sym typeface="Helvetica World"/>
              </a:rPr>
              <a:t> incident_point: Point</a:t>
            </a:r>
          </a:p>
          <a:p>
            <a:pPr algn="l">
              <a:lnSpc>
                <a:spcPts val="4189"/>
              </a:lnSpc>
              <a:spcBef>
                <a:spcPct val="0"/>
              </a:spcBef>
            </a:pPr>
            <a:r>
              <a:rPr lang="en-US" sz="2992">
                <a:solidFill>
                  <a:srgbClr val="FFFFFF"/>
                </a:solidFill>
                <a:latin typeface="Helvetica World"/>
                <a:ea typeface="Helvetica World"/>
                <a:cs typeface="Helvetica World"/>
                <a:sym typeface="Helvetica World"/>
              </a:rPr>
              <a:t> The cell point of which this edge is the border</a:t>
            </a:r>
          </a:p>
          <a:p>
            <a:pPr algn="l">
              <a:lnSpc>
                <a:spcPts val="4189"/>
              </a:lnSpc>
              <a:spcBef>
                <a:spcPct val="0"/>
              </a:spcBef>
            </a:pPr>
            <a:r>
              <a:rPr lang="en-US" sz="2992">
                <a:solidFill>
                  <a:srgbClr val="FFFFFF"/>
                </a:solidFill>
                <a:latin typeface="Helvetica World"/>
                <a:ea typeface="Helvetica World"/>
                <a:cs typeface="Helvetica World"/>
                <a:sym typeface="Helvetica World"/>
              </a:rPr>
              <a:t> twin: HalfEdge</a:t>
            </a:r>
          </a:p>
          <a:p>
            <a:pPr algn="l">
              <a:lnSpc>
                <a:spcPts val="4189"/>
              </a:lnSpc>
              <a:spcBef>
                <a:spcPct val="0"/>
              </a:spcBef>
            </a:pPr>
            <a:r>
              <a:rPr lang="en-US" sz="2992">
                <a:solidFill>
                  <a:srgbClr val="FFFFFF"/>
                </a:solidFill>
                <a:latin typeface="Helvetica World"/>
                <a:ea typeface="Helvetica World"/>
                <a:cs typeface="Helvetica World"/>
                <a:sym typeface="Helvetica World"/>
              </a:rPr>
              <a:t> The other half-edge from the same edge</a:t>
            </a:r>
          </a:p>
          <a:p>
            <a:pPr algn="l">
              <a:lnSpc>
                <a:spcPts val="4189"/>
              </a:lnSpc>
              <a:spcBef>
                <a:spcPct val="0"/>
              </a:spcBef>
            </a:pPr>
            <a:r>
              <a:rPr lang="en-US" sz="2992">
                <a:solidFill>
                  <a:srgbClr val="FFFFFF"/>
                </a:solidFill>
                <a:latin typeface="Helvetica World"/>
                <a:ea typeface="Helvetica World"/>
                <a:cs typeface="Helvetica World"/>
                <a:sym typeface="Helvetica World"/>
              </a:rPr>
              <a:t> origin: Breakpoint or Vertex</a:t>
            </a:r>
          </a:p>
          <a:p>
            <a:pPr algn="l">
              <a:lnSpc>
                <a:spcPts val="4189"/>
              </a:lnSpc>
              <a:spcBef>
                <a:spcPct val="0"/>
              </a:spcBef>
            </a:pPr>
            <a:r>
              <a:rPr lang="en-US" sz="2992">
                <a:solidFill>
                  <a:srgbClr val="FFFFFF"/>
                </a:solidFill>
                <a:latin typeface="Helvetica World"/>
                <a:ea typeface="Helvetica World"/>
                <a:cs typeface="Helvetica World"/>
                <a:sym typeface="Helvetica World"/>
              </a:rPr>
              <a:t> The origin of the half edge. Can be a Breakpoint or a Vertex during construction, and only Vertex when</a:t>
            </a:r>
          </a:p>
          <a:p>
            <a:pPr algn="l">
              <a:lnSpc>
                <a:spcPts val="4189"/>
              </a:lnSpc>
              <a:spcBef>
                <a:spcPct val="0"/>
              </a:spcBef>
            </a:pPr>
            <a:r>
              <a:rPr lang="en-US" sz="2992">
                <a:solidFill>
                  <a:srgbClr val="FFFFFF"/>
                </a:solidFill>
                <a:latin typeface="Helvetica World"/>
                <a:ea typeface="Helvetica World"/>
                <a:cs typeface="Helvetica World"/>
                <a:sym typeface="Helvetica World"/>
              </a:rPr>
              <a:t> the diagram is finished.</a:t>
            </a:r>
          </a:p>
          <a:p>
            <a:pPr algn="l">
              <a:lnSpc>
                <a:spcPts val="4189"/>
              </a:lnSpc>
              <a:spcBef>
                <a:spcPct val="0"/>
              </a:spcBef>
            </a:pPr>
            <a:r>
              <a:rPr lang="en-US" sz="2992">
                <a:solidFill>
                  <a:srgbClr val="FFFFFF"/>
                </a:solidFill>
                <a:latin typeface="Helvetica World"/>
                <a:ea typeface="Helvetica World"/>
                <a:cs typeface="Helvetica World"/>
                <a:sym typeface="Helvetica World"/>
              </a:rPr>
              <a:t> </a:t>
            </a:r>
          </a:p>
          <a:p>
            <a:pPr algn="l">
              <a:lnSpc>
                <a:spcPts val="4709"/>
              </a:lnSpc>
              <a:spcBef>
                <a:spcPct val="0"/>
              </a:spcBef>
            </a:pPr>
            <a:r>
              <a:rPr lang="en-US" sz="3363">
                <a:solidFill>
                  <a:srgbClr val="FFFFFF"/>
                </a:solidFill>
                <a:latin typeface="Helvetica World"/>
                <a:ea typeface="Helvetica World"/>
                <a:cs typeface="Helvetica World"/>
                <a:sym typeface="Helvetica World"/>
              </a:rPr>
              <a:t> Attributes</a:t>
            </a:r>
          </a:p>
          <a:p>
            <a:pPr algn="l">
              <a:lnSpc>
                <a:spcPts val="4189"/>
              </a:lnSpc>
              <a:spcBef>
                <a:spcPct val="0"/>
              </a:spcBef>
            </a:pPr>
            <a:r>
              <a:rPr lang="en-US" sz="2992">
                <a:solidFill>
                  <a:srgbClr val="FFFFFF"/>
                </a:solidFill>
                <a:latin typeface="Helvetica World"/>
                <a:ea typeface="Helvetica World"/>
                <a:cs typeface="Helvetica World"/>
                <a:sym typeface="Helvetica World"/>
              </a:rPr>
              <a:t> origin: :class:`Breakpoint` or :class:`Vertex`</a:t>
            </a:r>
          </a:p>
          <a:p>
            <a:pPr algn="l">
              <a:lnSpc>
                <a:spcPts val="4189"/>
              </a:lnSpc>
              <a:spcBef>
                <a:spcPct val="0"/>
              </a:spcBef>
            </a:pPr>
            <a:r>
              <a:rPr lang="en-US" sz="2992">
                <a:solidFill>
                  <a:srgbClr val="FFFFFF"/>
                </a:solidFill>
                <a:latin typeface="Helvetica World"/>
                <a:ea typeface="Helvetica World"/>
                <a:cs typeface="Helvetica World"/>
                <a:sym typeface="Helvetica World"/>
              </a:rPr>
              <a:t> Pointer to the origin. Can be breakpoint or vertex.</a:t>
            </a:r>
          </a:p>
          <a:p>
            <a:pPr algn="l">
              <a:lnSpc>
                <a:spcPts val="4189"/>
              </a:lnSpc>
              <a:spcBef>
                <a:spcPct val="0"/>
              </a:spcBef>
            </a:pPr>
            <a:r>
              <a:rPr lang="en-US" sz="2992">
                <a:solidFill>
                  <a:srgbClr val="FFFFFF"/>
                </a:solidFill>
                <a:latin typeface="Helvetica World"/>
                <a:ea typeface="Helvetica World"/>
                <a:cs typeface="Helvetica World"/>
                <a:sym typeface="Helvetica World"/>
              </a:rPr>
              <a:t> next: :class:`HalfEdge`</a:t>
            </a:r>
          </a:p>
          <a:p>
            <a:pPr algn="l">
              <a:lnSpc>
                <a:spcPts val="4189"/>
              </a:lnSpc>
              <a:spcBef>
                <a:spcPct val="0"/>
              </a:spcBef>
            </a:pPr>
            <a:r>
              <a:rPr lang="en-US" sz="2992">
                <a:solidFill>
                  <a:srgbClr val="FFFFFF"/>
                </a:solidFill>
                <a:latin typeface="Helvetica World"/>
                <a:ea typeface="Helvetica World"/>
                <a:cs typeface="Helvetica World"/>
                <a:sym typeface="Helvetica World"/>
              </a:rPr>
              <a:t> Pointer to the next edge</a:t>
            </a:r>
          </a:p>
          <a:p>
            <a:pPr algn="l">
              <a:lnSpc>
                <a:spcPts val="4189"/>
              </a:lnSpc>
              <a:spcBef>
                <a:spcPct val="0"/>
              </a:spcBef>
            </a:pPr>
            <a:r>
              <a:rPr lang="en-US" sz="2992">
                <a:solidFill>
                  <a:srgbClr val="FFFFFF"/>
                </a:solidFill>
                <a:latin typeface="Helvetica World"/>
                <a:ea typeface="Helvetica World"/>
                <a:cs typeface="Helvetica World"/>
                <a:sym typeface="Helvetica World"/>
              </a:rPr>
              <a:t> prev: :class:`HalfEdge`</a:t>
            </a:r>
          </a:p>
          <a:p>
            <a:pPr algn="l">
              <a:lnSpc>
                <a:spcPts val="4189"/>
              </a:lnSpc>
              <a:spcBef>
                <a:spcPct val="0"/>
              </a:spcBef>
            </a:pPr>
            <a:r>
              <a:rPr lang="en-US" sz="2992">
                <a:solidFill>
                  <a:srgbClr val="FFFFFF"/>
                </a:solidFill>
                <a:latin typeface="Helvetica World"/>
                <a:ea typeface="Helvetica World"/>
                <a:cs typeface="Helvetica World"/>
                <a:sym typeface="Helvetica World"/>
              </a:rPr>
              <a:t> Pointer to the previous edge</a:t>
            </a:r>
          </a:p>
          <a:p>
            <a:pPr algn="l">
              <a:lnSpc>
                <a:spcPts val="4319"/>
              </a:lnSpc>
              <a:spcBef>
                <a:spcPct val="0"/>
              </a:spcBef>
            </a:pPr>
          </a:p>
        </p:txBody>
      </p:sp>
      <p:sp>
        <p:nvSpPr>
          <p:cNvPr name="Freeform 6" id="6"/>
          <p:cNvSpPr/>
          <p:nvPr/>
        </p:nvSpPr>
        <p:spPr>
          <a:xfrm flipH="false" flipV="false" rot="-3117037">
            <a:off x="16099474" y="7952721"/>
            <a:ext cx="2112604" cy="1859092"/>
          </a:xfrm>
          <a:custGeom>
            <a:avLst/>
            <a:gdLst/>
            <a:ahLst/>
            <a:cxnLst/>
            <a:rect r="r" b="b" t="t" l="l"/>
            <a:pathLst>
              <a:path h="1859092" w="2112604">
                <a:moveTo>
                  <a:pt x="0" y="0"/>
                </a:moveTo>
                <a:lnTo>
                  <a:pt x="2112605" y="0"/>
                </a:lnTo>
                <a:lnTo>
                  <a:pt x="2112605" y="1859092"/>
                </a:lnTo>
                <a:lnTo>
                  <a:pt x="0" y="185909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Tree>
  </p:cSld>
  <p:clrMapOvr>
    <a:masterClrMapping/>
  </p:clrMapOvr>
</p:sld>
</file>

<file path=ppt/slides/slide92.xml><?xml version="1.0" encoding="utf-8"?>
<p:sld xmlns:p="http://schemas.openxmlformats.org/presentationml/2006/main" xmlns:a="http://schemas.openxmlformats.org/drawingml/2006/main" xmlns:r="http://schemas.openxmlformats.org/officeDocument/2006/relationships">
  <p:cSld>
    <p:bg>
      <p:bgPr>
        <a:solidFill>
          <a:srgbClr val="1E1E3F"/>
        </a:solidFill>
      </p:bgPr>
    </p:bg>
    <p:spTree>
      <p:nvGrpSpPr>
        <p:cNvPr id="1" name=""/>
        <p:cNvGrpSpPr/>
        <p:nvPr/>
      </p:nvGrpSpPr>
      <p:grpSpPr>
        <a:xfrm>
          <a:off x="0" y="0"/>
          <a:ext cx="0" cy="0"/>
          <a:chOff x="0" y="0"/>
          <a:chExt cx="0" cy="0"/>
        </a:xfrm>
      </p:grpSpPr>
      <p:grpSp>
        <p:nvGrpSpPr>
          <p:cNvPr name="Group 2" id="2"/>
          <p:cNvGrpSpPr/>
          <p:nvPr/>
        </p:nvGrpSpPr>
        <p:grpSpPr>
          <a:xfrm rot="0">
            <a:off x="666750" y="666750"/>
            <a:ext cx="16954500" cy="8953500"/>
            <a:chOff x="0" y="0"/>
            <a:chExt cx="4465383" cy="2358123"/>
          </a:xfrm>
        </p:grpSpPr>
        <p:sp>
          <p:nvSpPr>
            <p:cNvPr name="Freeform 3" id="3"/>
            <p:cNvSpPr/>
            <p:nvPr/>
          </p:nvSpPr>
          <p:spPr>
            <a:xfrm flipH="false" flipV="false" rot="0">
              <a:off x="0" y="0"/>
              <a:ext cx="4465383" cy="2358124"/>
            </a:xfrm>
            <a:custGeom>
              <a:avLst/>
              <a:gdLst/>
              <a:ahLst/>
              <a:cxnLst/>
              <a:rect r="r" b="b" t="t" l="l"/>
              <a:pathLst>
                <a:path h="2358124" w="4465383">
                  <a:moveTo>
                    <a:pt x="20548" y="0"/>
                  </a:moveTo>
                  <a:lnTo>
                    <a:pt x="4444835" y="0"/>
                  </a:lnTo>
                  <a:cubicBezTo>
                    <a:pt x="4456183" y="0"/>
                    <a:pt x="4465383" y="9200"/>
                    <a:pt x="4465383" y="20548"/>
                  </a:cubicBezTo>
                  <a:lnTo>
                    <a:pt x="4465383" y="2337575"/>
                  </a:lnTo>
                  <a:cubicBezTo>
                    <a:pt x="4465383" y="2348924"/>
                    <a:pt x="4456183" y="2358124"/>
                    <a:pt x="4444835" y="2358124"/>
                  </a:cubicBezTo>
                  <a:lnTo>
                    <a:pt x="20548" y="2358124"/>
                  </a:lnTo>
                  <a:cubicBezTo>
                    <a:pt x="9200" y="2358124"/>
                    <a:pt x="0" y="2348924"/>
                    <a:pt x="0" y="2337575"/>
                  </a:cubicBezTo>
                  <a:lnTo>
                    <a:pt x="0" y="20548"/>
                  </a:lnTo>
                  <a:cubicBezTo>
                    <a:pt x="0" y="9200"/>
                    <a:pt x="9200" y="0"/>
                    <a:pt x="20548" y="0"/>
                  </a:cubicBezTo>
                  <a:close/>
                </a:path>
              </a:pathLst>
            </a:custGeom>
            <a:solidFill>
              <a:srgbClr val="4F5AAF"/>
            </a:solidFill>
            <a:ln cap="rnd">
              <a:noFill/>
              <a:prstDash val="solid"/>
              <a:round/>
            </a:ln>
          </p:spPr>
        </p:sp>
        <p:sp>
          <p:nvSpPr>
            <p:cNvPr name="TextBox 4" id="4"/>
            <p:cNvSpPr txBox="true"/>
            <p:nvPr/>
          </p:nvSpPr>
          <p:spPr>
            <a:xfrm>
              <a:off x="0" y="-57150"/>
              <a:ext cx="4465383" cy="2415273"/>
            </a:xfrm>
            <a:prstGeom prst="rect">
              <a:avLst/>
            </a:prstGeom>
          </p:spPr>
          <p:txBody>
            <a:bodyPr anchor="ctr" rtlCol="false" tIns="50800" lIns="50800" bIns="50800" rIns="50800"/>
            <a:lstStyle/>
            <a:p>
              <a:pPr algn="ctr" marL="0" indent="0" lvl="0">
                <a:lnSpc>
                  <a:spcPts val="3359"/>
                </a:lnSpc>
                <a:spcBef>
                  <a:spcPct val="0"/>
                </a:spcBef>
              </a:pPr>
            </a:p>
          </p:txBody>
        </p:sp>
      </p:grpSp>
      <p:sp>
        <p:nvSpPr>
          <p:cNvPr name="Freeform 5" id="5"/>
          <p:cNvSpPr/>
          <p:nvPr/>
        </p:nvSpPr>
        <p:spPr>
          <a:xfrm flipH="false" flipV="false" rot="0">
            <a:off x="6326315" y="3348781"/>
            <a:ext cx="10111535" cy="2800446"/>
          </a:xfrm>
          <a:custGeom>
            <a:avLst/>
            <a:gdLst/>
            <a:ahLst/>
            <a:cxnLst/>
            <a:rect r="r" b="b" t="t" l="l"/>
            <a:pathLst>
              <a:path h="2800446" w="10111535">
                <a:moveTo>
                  <a:pt x="0" y="0"/>
                </a:moveTo>
                <a:lnTo>
                  <a:pt x="10111535" y="0"/>
                </a:lnTo>
                <a:lnTo>
                  <a:pt x="10111535" y="2800447"/>
                </a:lnTo>
                <a:lnTo>
                  <a:pt x="0" y="2800447"/>
                </a:lnTo>
                <a:lnTo>
                  <a:pt x="0" y="0"/>
                </a:lnTo>
                <a:close/>
              </a:path>
            </a:pathLst>
          </a:custGeom>
          <a:blipFill>
            <a:blip r:embed="rId2"/>
            <a:stretch>
              <a:fillRect l="0" t="0" r="0" b="0"/>
            </a:stretch>
          </a:blipFill>
        </p:spPr>
      </p:sp>
      <p:sp>
        <p:nvSpPr>
          <p:cNvPr name="TextBox 6" id="6"/>
          <p:cNvSpPr txBox="true"/>
          <p:nvPr/>
        </p:nvSpPr>
        <p:spPr>
          <a:xfrm rot="0">
            <a:off x="666750" y="933450"/>
            <a:ext cx="16954500" cy="1545591"/>
          </a:xfrm>
          <a:prstGeom prst="rect">
            <a:avLst/>
          </a:prstGeom>
        </p:spPr>
        <p:txBody>
          <a:bodyPr anchor="t" rtlCol="false" tIns="0" lIns="0" bIns="0" rIns="0">
            <a:spAutoFit/>
          </a:bodyPr>
          <a:lstStyle/>
          <a:p>
            <a:pPr algn="ctr">
              <a:lnSpc>
                <a:spcPts val="6159"/>
              </a:lnSpc>
              <a:spcBef>
                <a:spcPct val="0"/>
              </a:spcBef>
            </a:pPr>
            <a:r>
              <a:rPr lang="en-US" sz="4399">
                <a:solidFill>
                  <a:srgbClr val="FFFFFF"/>
                </a:solidFill>
                <a:latin typeface="Helvetica World"/>
                <a:ea typeface="Helvetica World"/>
                <a:cs typeface="Helvetica World"/>
                <a:sym typeface="Helvetica World"/>
              </a:rPr>
              <a:t> Update the `next`-property for this edge and set the `prev`-property on the `next`-edge to the current edge</a:t>
            </a:r>
          </a:p>
        </p:txBody>
      </p:sp>
      <p:sp>
        <p:nvSpPr>
          <p:cNvPr name="TextBox 7" id="7"/>
          <p:cNvSpPr txBox="true"/>
          <p:nvPr/>
        </p:nvSpPr>
        <p:spPr>
          <a:xfrm rot="0">
            <a:off x="1028700" y="6063503"/>
            <a:ext cx="8310285" cy="2950846"/>
          </a:xfrm>
          <a:prstGeom prst="rect">
            <a:avLst/>
          </a:prstGeom>
        </p:spPr>
        <p:txBody>
          <a:bodyPr anchor="t" rtlCol="false" tIns="0" lIns="0" bIns="0" rIns="0">
            <a:spAutoFit/>
          </a:bodyPr>
          <a:lstStyle/>
          <a:p>
            <a:pPr algn="l">
              <a:lnSpc>
                <a:spcPts val="5879"/>
              </a:lnSpc>
              <a:spcBef>
                <a:spcPct val="0"/>
              </a:spcBef>
            </a:pPr>
            <a:r>
              <a:rPr lang="en-US" sz="4199">
                <a:solidFill>
                  <a:srgbClr val="FFFFFF"/>
                </a:solidFill>
                <a:latin typeface="Helvetica World"/>
                <a:ea typeface="Helvetica World"/>
                <a:cs typeface="Helvetica World"/>
                <a:sym typeface="Helvetica World"/>
              </a:rPr>
              <a:t> Parameters</a:t>
            </a:r>
          </a:p>
          <a:p>
            <a:pPr algn="l">
              <a:lnSpc>
                <a:spcPts val="5879"/>
              </a:lnSpc>
              <a:spcBef>
                <a:spcPct val="0"/>
              </a:spcBef>
            </a:pPr>
            <a:r>
              <a:rPr lang="en-US" sz="4199">
                <a:solidFill>
                  <a:srgbClr val="FFFFFF"/>
                </a:solidFill>
                <a:latin typeface="Helvetica World"/>
                <a:ea typeface="Helvetica World"/>
                <a:cs typeface="Helvetica World"/>
                <a:sym typeface="Helvetica World"/>
              </a:rPr>
              <a:t> ----------</a:t>
            </a:r>
          </a:p>
          <a:p>
            <a:pPr algn="l">
              <a:lnSpc>
                <a:spcPts val="5879"/>
              </a:lnSpc>
              <a:spcBef>
                <a:spcPct val="0"/>
              </a:spcBef>
            </a:pPr>
            <a:r>
              <a:rPr lang="en-US" sz="4199">
                <a:solidFill>
                  <a:srgbClr val="FFFFFF"/>
                </a:solidFill>
                <a:latin typeface="Helvetica World"/>
                <a:ea typeface="Helvetica World"/>
                <a:cs typeface="Helvetica World"/>
                <a:sym typeface="Helvetica World"/>
              </a:rPr>
              <a:t> next: HalfEdge</a:t>
            </a:r>
          </a:p>
          <a:p>
            <a:pPr algn="l">
              <a:lnSpc>
                <a:spcPts val="5879"/>
              </a:lnSpc>
              <a:spcBef>
                <a:spcPct val="0"/>
              </a:spcBef>
            </a:pPr>
            <a:r>
              <a:rPr lang="en-US" sz="4199">
                <a:solidFill>
                  <a:srgbClr val="FFFFFF"/>
                </a:solidFill>
                <a:latin typeface="Helvetica World"/>
                <a:ea typeface="Helvetica World"/>
                <a:cs typeface="Helvetica World"/>
                <a:sym typeface="Helvetica World"/>
              </a:rPr>
              <a:t> The next edge</a:t>
            </a:r>
          </a:p>
        </p:txBody>
      </p:sp>
      <p:sp>
        <p:nvSpPr>
          <p:cNvPr name="Freeform 8" id="8"/>
          <p:cNvSpPr/>
          <p:nvPr/>
        </p:nvSpPr>
        <p:spPr>
          <a:xfrm flipH="false" flipV="false" rot="-3117037">
            <a:off x="16099474" y="7952721"/>
            <a:ext cx="2112604" cy="1859092"/>
          </a:xfrm>
          <a:custGeom>
            <a:avLst/>
            <a:gdLst/>
            <a:ahLst/>
            <a:cxnLst/>
            <a:rect r="r" b="b" t="t" l="l"/>
            <a:pathLst>
              <a:path h="1859092" w="2112604">
                <a:moveTo>
                  <a:pt x="0" y="0"/>
                </a:moveTo>
                <a:lnTo>
                  <a:pt x="2112605" y="0"/>
                </a:lnTo>
                <a:lnTo>
                  <a:pt x="2112605" y="1859092"/>
                </a:lnTo>
                <a:lnTo>
                  <a:pt x="0" y="185909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Tree>
  </p:cSld>
  <p:clrMapOvr>
    <a:masterClrMapping/>
  </p:clrMapOvr>
</p:sld>
</file>

<file path=ppt/slides/slide93.xml><?xml version="1.0" encoding="utf-8"?>
<p:sld xmlns:p="http://schemas.openxmlformats.org/presentationml/2006/main" xmlns:a="http://schemas.openxmlformats.org/drawingml/2006/main" xmlns:r="http://schemas.openxmlformats.org/officeDocument/2006/relationships">
  <p:cSld>
    <p:bg>
      <p:bgPr>
        <a:solidFill>
          <a:srgbClr val="1E1E3F"/>
        </a:solidFill>
      </p:bgPr>
    </p:bg>
    <p:spTree>
      <p:nvGrpSpPr>
        <p:cNvPr id="1" name=""/>
        <p:cNvGrpSpPr/>
        <p:nvPr/>
      </p:nvGrpSpPr>
      <p:grpSpPr>
        <a:xfrm>
          <a:off x="0" y="0"/>
          <a:ext cx="0" cy="0"/>
          <a:chOff x="0" y="0"/>
          <a:chExt cx="0" cy="0"/>
        </a:xfrm>
      </p:grpSpPr>
      <p:grpSp>
        <p:nvGrpSpPr>
          <p:cNvPr name="Group 2" id="2"/>
          <p:cNvGrpSpPr/>
          <p:nvPr/>
        </p:nvGrpSpPr>
        <p:grpSpPr>
          <a:xfrm rot="0">
            <a:off x="666750" y="666750"/>
            <a:ext cx="16954500" cy="8953500"/>
            <a:chOff x="0" y="0"/>
            <a:chExt cx="4465383" cy="2358123"/>
          </a:xfrm>
        </p:grpSpPr>
        <p:sp>
          <p:nvSpPr>
            <p:cNvPr name="Freeform 3" id="3"/>
            <p:cNvSpPr/>
            <p:nvPr/>
          </p:nvSpPr>
          <p:spPr>
            <a:xfrm flipH="false" flipV="false" rot="0">
              <a:off x="0" y="0"/>
              <a:ext cx="4465383" cy="2358124"/>
            </a:xfrm>
            <a:custGeom>
              <a:avLst/>
              <a:gdLst/>
              <a:ahLst/>
              <a:cxnLst/>
              <a:rect r="r" b="b" t="t" l="l"/>
              <a:pathLst>
                <a:path h="2358124" w="4465383">
                  <a:moveTo>
                    <a:pt x="20548" y="0"/>
                  </a:moveTo>
                  <a:lnTo>
                    <a:pt x="4444835" y="0"/>
                  </a:lnTo>
                  <a:cubicBezTo>
                    <a:pt x="4456183" y="0"/>
                    <a:pt x="4465383" y="9200"/>
                    <a:pt x="4465383" y="20548"/>
                  </a:cubicBezTo>
                  <a:lnTo>
                    <a:pt x="4465383" y="2337575"/>
                  </a:lnTo>
                  <a:cubicBezTo>
                    <a:pt x="4465383" y="2348924"/>
                    <a:pt x="4456183" y="2358124"/>
                    <a:pt x="4444835" y="2358124"/>
                  </a:cubicBezTo>
                  <a:lnTo>
                    <a:pt x="20548" y="2358124"/>
                  </a:lnTo>
                  <a:cubicBezTo>
                    <a:pt x="9200" y="2358124"/>
                    <a:pt x="0" y="2348924"/>
                    <a:pt x="0" y="2337575"/>
                  </a:cubicBezTo>
                  <a:lnTo>
                    <a:pt x="0" y="20548"/>
                  </a:lnTo>
                  <a:cubicBezTo>
                    <a:pt x="0" y="9200"/>
                    <a:pt x="9200" y="0"/>
                    <a:pt x="20548" y="0"/>
                  </a:cubicBezTo>
                  <a:close/>
                </a:path>
              </a:pathLst>
            </a:custGeom>
            <a:solidFill>
              <a:srgbClr val="4F5AAF"/>
            </a:solidFill>
            <a:ln cap="rnd">
              <a:noFill/>
              <a:prstDash val="solid"/>
              <a:round/>
            </a:ln>
          </p:spPr>
        </p:sp>
        <p:sp>
          <p:nvSpPr>
            <p:cNvPr name="TextBox 4" id="4"/>
            <p:cNvSpPr txBox="true"/>
            <p:nvPr/>
          </p:nvSpPr>
          <p:spPr>
            <a:xfrm>
              <a:off x="0" y="-57150"/>
              <a:ext cx="4465383" cy="2415273"/>
            </a:xfrm>
            <a:prstGeom prst="rect">
              <a:avLst/>
            </a:prstGeom>
          </p:spPr>
          <p:txBody>
            <a:bodyPr anchor="ctr" rtlCol="false" tIns="50800" lIns="50800" bIns="50800" rIns="50800"/>
            <a:lstStyle/>
            <a:p>
              <a:pPr algn="ctr" marL="0" indent="0" lvl="0">
                <a:lnSpc>
                  <a:spcPts val="3359"/>
                </a:lnSpc>
                <a:spcBef>
                  <a:spcPct val="0"/>
                </a:spcBef>
              </a:pPr>
            </a:p>
          </p:txBody>
        </p:sp>
      </p:grpSp>
      <p:sp>
        <p:nvSpPr>
          <p:cNvPr name="TextBox 5" id="5"/>
          <p:cNvSpPr txBox="true"/>
          <p:nvPr/>
        </p:nvSpPr>
        <p:spPr>
          <a:xfrm rot="0">
            <a:off x="1028700" y="971550"/>
            <a:ext cx="15977071" cy="7698740"/>
          </a:xfrm>
          <a:prstGeom prst="rect">
            <a:avLst/>
          </a:prstGeom>
        </p:spPr>
        <p:txBody>
          <a:bodyPr anchor="t" rtlCol="false" tIns="0" lIns="0" bIns="0" rIns="0">
            <a:spAutoFit/>
          </a:bodyPr>
          <a:lstStyle/>
          <a:p>
            <a:pPr algn="l">
              <a:lnSpc>
                <a:spcPts val="4059"/>
              </a:lnSpc>
              <a:spcBef>
                <a:spcPct val="0"/>
              </a:spcBef>
            </a:pPr>
            <a:r>
              <a:rPr lang="en-US" sz="2899">
                <a:solidFill>
                  <a:srgbClr val="FFFFFF"/>
                </a:solidFill>
                <a:latin typeface="Helvetica World"/>
                <a:ea typeface="Helvetica World"/>
                <a:cs typeface="Helvetica World"/>
                <a:sym typeface="Helvetica World"/>
              </a:rPr>
              <a:t> Get the coordinates of the edge's origin.</a:t>
            </a:r>
          </a:p>
          <a:p>
            <a:pPr algn="l">
              <a:lnSpc>
                <a:spcPts val="4059"/>
              </a:lnSpc>
              <a:spcBef>
                <a:spcPct val="0"/>
              </a:spcBef>
            </a:pPr>
            <a:r>
              <a:rPr lang="en-US" sz="2899">
                <a:solidFill>
                  <a:srgbClr val="FFFFFF"/>
                </a:solidFill>
                <a:latin typeface="Helvetica World"/>
                <a:ea typeface="Helvetica World"/>
                <a:cs typeface="Helvetica World"/>
                <a:sym typeface="Helvetica World"/>
              </a:rPr>
              <a:t> During construction of the Voronoi diagram, the origin can be a vertex, which has a fixed location, or a</a:t>
            </a:r>
          </a:p>
          <a:p>
            <a:pPr algn="l">
              <a:lnSpc>
                <a:spcPts val="4059"/>
              </a:lnSpc>
              <a:spcBef>
                <a:spcPct val="0"/>
              </a:spcBef>
            </a:pPr>
            <a:r>
              <a:rPr lang="en-US" sz="2899">
                <a:solidFill>
                  <a:srgbClr val="FFFFFF"/>
                </a:solidFill>
                <a:latin typeface="Helvetica World"/>
                <a:ea typeface="Helvetica World"/>
                <a:cs typeface="Helvetica World"/>
                <a:sym typeface="Helvetica World"/>
              </a:rPr>
              <a:t> breakpoint, which is a breakpoint between two moving arcs. In the latter case, we need to calculate the</a:t>
            </a:r>
          </a:p>
          <a:p>
            <a:pPr algn="l">
              <a:lnSpc>
                <a:spcPts val="4059"/>
              </a:lnSpc>
              <a:spcBef>
                <a:spcPct val="0"/>
              </a:spcBef>
            </a:pPr>
            <a:r>
              <a:rPr lang="en-US" sz="2899">
                <a:solidFill>
                  <a:srgbClr val="FFFFFF"/>
                </a:solidFill>
                <a:latin typeface="Helvetica World"/>
                <a:ea typeface="Helvetica World"/>
                <a:cs typeface="Helvetica World"/>
                <a:sym typeface="Helvetica World"/>
              </a:rPr>
              <a:t> position based on the `y`-coordinate of the sweep line.</a:t>
            </a:r>
          </a:p>
          <a:p>
            <a:pPr algn="l">
              <a:lnSpc>
                <a:spcPts val="4059"/>
              </a:lnSpc>
              <a:spcBef>
                <a:spcPct val="0"/>
              </a:spcBef>
            </a:pPr>
            <a:r>
              <a:rPr lang="en-US" sz="2899">
                <a:solidFill>
                  <a:srgbClr val="FFFFFF"/>
                </a:solidFill>
                <a:latin typeface="Helvetica World"/>
                <a:ea typeface="Helvetica World"/>
                <a:cs typeface="Helvetica World"/>
                <a:sym typeface="Helvetica World"/>
              </a:rPr>
              <a:t> </a:t>
            </a:r>
          </a:p>
          <a:p>
            <a:pPr algn="l">
              <a:lnSpc>
                <a:spcPts val="4059"/>
              </a:lnSpc>
              <a:spcBef>
                <a:spcPct val="0"/>
              </a:spcBef>
            </a:pPr>
            <a:r>
              <a:rPr lang="en-US" sz="2899">
                <a:solidFill>
                  <a:srgbClr val="FFFFFF"/>
                </a:solidFill>
                <a:latin typeface="Helvetica World"/>
                <a:ea typeface="Helvetica World"/>
                <a:cs typeface="Helvetica World"/>
                <a:sym typeface="Helvetica World"/>
              </a:rPr>
              <a:t> Parameters</a:t>
            </a:r>
          </a:p>
          <a:p>
            <a:pPr algn="l">
              <a:lnSpc>
                <a:spcPts val="4059"/>
              </a:lnSpc>
              <a:spcBef>
                <a:spcPct val="0"/>
              </a:spcBef>
            </a:pPr>
            <a:r>
              <a:rPr lang="en-US" sz="2899">
                <a:solidFill>
                  <a:srgbClr val="FFFFFF"/>
                </a:solidFill>
                <a:latin typeface="Helvetica World"/>
                <a:ea typeface="Helvetica World"/>
                <a:cs typeface="Helvetica World"/>
                <a:sym typeface="Helvetica World"/>
              </a:rPr>
              <a:t> ----------</a:t>
            </a:r>
          </a:p>
          <a:p>
            <a:pPr algn="l">
              <a:lnSpc>
                <a:spcPts val="4059"/>
              </a:lnSpc>
              <a:spcBef>
                <a:spcPct val="0"/>
              </a:spcBef>
            </a:pPr>
            <a:r>
              <a:rPr lang="en-US" sz="2899">
                <a:solidFill>
                  <a:srgbClr val="FFFFFF"/>
                </a:solidFill>
                <a:latin typeface="Helvetica World"/>
                <a:ea typeface="Helvetica World"/>
                <a:cs typeface="Helvetica World"/>
                <a:sym typeface="Helvetica World"/>
              </a:rPr>
              <a:t> y: Decimal</a:t>
            </a:r>
          </a:p>
          <a:p>
            <a:pPr algn="l">
              <a:lnSpc>
                <a:spcPts val="4059"/>
              </a:lnSpc>
              <a:spcBef>
                <a:spcPct val="0"/>
              </a:spcBef>
            </a:pPr>
            <a:r>
              <a:rPr lang="en-US" sz="2899">
                <a:solidFill>
                  <a:srgbClr val="FFFFFF"/>
                </a:solidFill>
                <a:latin typeface="Helvetica World"/>
                <a:ea typeface="Helvetica World"/>
                <a:cs typeface="Helvetica World"/>
                <a:sym typeface="Helvetica World"/>
              </a:rPr>
              <a:t> The y-coordinate of the sweep line.</a:t>
            </a:r>
          </a:p>
          <a:p>
            <a:pPr algn="l">
              <a:lnSpc>
                <a:spcPts val="4059"/>
              </a:lnSpc>
              <a:spcBef>
                <a:spcPct val="0"/>
              </a:spcBef>
            </a:pPr>
            <a:r>
              <a:rPr lang="en-US" sz="2899">
                <a:solidFill>
                  <a:srgbClr val="FFFFFF"/>
                </a:solidFill>
                <a:latin typeface="Helvetica World"/>
                <a:ea typeface="Helvetica World"/>
                <a:cs typeface="Helvetica World"/>
                <a:sym typeface="Helvetica World"/>
              </a:rPr>
              <a:t> max_y:</a:t>
            </a:r>
          </a:p>
          <a:p>
            <a:pPr algn="l">
              <a:lnSpc>
                <a:spcPts val="4059"/>
              </a:lnSpc>
              <a:spcBef>
                <a:spcPct val="0"/>
              </a:spcBef>
            </a:pPr>
            <a:r>
              <a:rPr lang="en-US" sz="2899">
                <a:solidFill>
                  <a:srgbClr val="FFFFFF"/>
                </a:solidFill>
                <a:latin typeface="Helvetica World"/>
                <a:ea typeface="Helvetica World"/>
                <a:cs typeface="Helvetica World"/>
                <a:sym typeface="Helvetica World"/>
              </a:rPr>
              <a:t> Bounding box top for clipping infinitely highly positioned breakpoints.</a:t>
            </a:r>
          </a:p>
          <a:p>
            <a:pPr algn="l">
              <a:lnSpc>
                <a:spcPts val="4059"/>
              </a:lnSpc>
              <a:spcBef>
                <a:spcPct val="0"/>
              </a:spcBef>
            </a:pPr>
            <a:r>
              <a:rPr lang="en-US" sz="2899">
                <a:solidFill>
                  <a:srgbClr val="FFFFFF"/>
                </a:solidFill>
                <a:latin typeface="Helvetica World"/>
                <a:ea typeface="Helvetica World"/>
                <a:cs typeface="Helvetica World"/>
                <a:sym typeface="Helvetica World"/>
              </a:rPr>
              <a:t> </a:t>
            </a:r>
          </a:p>
          <a:p>
            <a:pPr algn="l">
              <a:lnSpc>
                <a:spcPts val="4059"/>
              </a:lnSpc>
              <a:spcBef>
                <a:spcPct val="0"/>
              </a:spcBef>
            </a:pPr>
            <a:r>
              <a:rPr lang="en-US" sz="2899">
                <a:solidFill>
                  <a:srgbClr val="FFFFFF"/>
                </a:solidFill>
                <a:latin typeface="Helvetica World"/>
                <a:ea typeface="Helvetica World"/>
                <a:cs typeface="Helvetica World"/>
                <a:sym typeface="Helvetica World"/>
              </a:rPr>
              <a:t> Returns</a:t>
            </a:r>
          </a:p>
        </p:txBody>
      </p:sp>
      <p:sp>
        <p:nvSpPr>
          <p:cNvPr name="Freeform 6" id="6"/>
          <p:cNvSpPr/>
          <p:nvPr/>
        </p:nvSpPr>
        <p:spPr>
          <a:xfrm flipH="false" flipV="false" rot="0">
            <a:off x="8464076" y="4275026"/>
            <a:ext cx="8115300" cy="2677577"/>
          </a:xfrm>
          <a:custGeom>
            <a:avLst/>
            <a:gdLst/>
            <a:ahLst/>
            <a:cxnLst/>
            <a:rect r="r" b="b" t="t" l="l"/>
            <a:pathLst>
              <a:path h="2677577" w="8115300">
                <a:moveTo>
                  <a:pt x="0" y="0"/>
                </a:moveTo>
                <a:lnTo>
                  <a:pt x="8115300" y="0"/>
                </a:lnTo>
                <a:lnTo>
                  <a:pt x="8115300" y="2677577"/>
                </a:lnTo>
                <a:lnTo>
                  <a:pt x="0" y="2677577"/>
                </a:lnTo>
                <a:lnTo>
                  <a:pt x="0" y="0"/>
                </a:lnTo>
                <a:close/>
              </a:path>
            </a:pathLst>
          </a:custGeom>
          <a:blipFill>
            <a:blip r:embed="rId2"/>
            <a:stretch>
              <a:fillRect l="0" t="0" r="0" b="0"/>
            </a:stretch>
          </a:blipFill>
        </p:spPr>
      </p:sp>
      <p:sp>
        <p:nvSpPr>
          <p:cNvPr name="TextBox 7" id="7"/>
          <p:cNvSpPr txBox="true"/>
          <p:nvPr/>
        </p:nvSpPr>
        <p:spPr>
          <a:xfrm rot="0">
            <a:off x="1418223" y="8603615"/>
            <a:ext cx="2856012" cy="490855"/>
          </a:xfrm>
          <a:prstGeom prst="rect">
            <a:avLst/>
          </a:prstGeom>
        </p:spPr>
        <p:txBody>
          <a:bodyPr anchor="t" rtlCol="false" tIns="0" lIns="0" bIns="0" rIns="0">
            <a:spAutoFit/>
          </a:bodyPr>
          <a:lstStyle/>
          <a:p>
            <a:pPr algn="ctr">
              <a:lnSpc>
                <a:spcPts val="3919"/>
              </a:lnSpc>
              <a:spcBef>
                <a:spcPct val="0"/>
              </a:spcBef>
            </a:pPr>
            <a:r>
              <a:rPr lang="en-US" sz="2799">
                <a:solidFill>
                  <a:srgbClr val="FFFFFF"/>
                </a:solidFill>
                <a:latin typeface="Helvetica World"/>
                <a:ea typeface="Helvetica World"/>
                <a:cs typeface="Helvetica World"/>
                <a:sym typeface="Helvetica World"/>
              </a:rPr>
              <a:t> origin: Coordinate</a:t>
            </a:r>
          </a:p>
        </p:txBody>
      </p:sp>
      <p:sp>
        <p:nvSpPr>
          <p:cNvPr name="Freeform 8" id="8"/>
          <p:cNvSpPr/>
          <p:nvPr/>
        </p:nvSpPr>
        <p:spPr>
          <a:xfrm flipH="false" flipV="false" rot="-3117037">
            <a:off x="16099474" y="7952721"/>
            <a:ext cx="2112604" cy="1859092"/>
          </a:xfrm>
          <a:custGeom>
            <a:avLst/>
            <a:gdLst/>
            <a:ahLst/>
            <a:cxnLst/>
            <a:rect r="r" b="b" t="t" l="l"/>
            <a:pathLst>
              <a:path h="1859092" w="2112604">
                <a:moveTo>
                  <a:pt x="0" y="0"/>
                </a:moveTo>
                <a:lnTo>
                  <a:pt x="2112605" y="0"/>
                </a:lnTo>
                <a:lnTo>
                  <a:pt x="2112605" y="1859092"/>
                </a:lnTo>
                <a:lnTo>
                  <a:pt x="0" y="185909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Tree>
  </p:cSld>
  <p:clrMapOvr>
    <a:masterClrMapping/>
  </p:clrMapOvr>
</p:sld>
</file>

<file path=ppt/slides/slide94.xml><?xml version="1.0" encoding="utf-8"?>
<p:sld xmlns:p="http://schemas.openxmlformats.org/presentationml/2006/main" xmlns:a="http://schemas.openxmlformats.org/drawingml/2006/main" xmlns:r="http://schemas.openxmlformats.org/officeDocument/2006/relationships">
  <p:cSld>
    <p:bg>
      <p:bgPr>
        <a:solidFill>
          <a:srgbClr val="1E1E3F"/>
        </a:solidFill>
      </p:bgPr>
    </p:bg>
    <p:spTree>
      <p:nvGrpSpPr>
        <p:cNvPr id="1" name=""/>
        <p:cNvGrpSpPr/>
        <p:nvPr/>
      </p:nvGrpSpPr>
      <p:grpSpPr>
        <a:xfrm>
          <a:off x="0" y="0"/>
          <a:ext cx="0" cy="0"/>
          <a:chOff x="0" y="0"/>
          <a:chExt cx="0" cy="0"/>
        </a:xfrm>
      </p:grpSpPr>
      <p:grpSp>
        <p:nvGrpSpPr>
          <p:cNvPr name="Group 2" id="2"/>
          <p:cNvGrpSpPr/>
          <p:nvPr/>
        </p:nvGrpSpPr>
        <p:grpSpPr>
          <a:xfrm rot="0">
            <a:off x="666750" y="666750"/>
            <a:ext cx="16954500" cy="8953500"/>
            <a:chOff x="0" y="0"/>
            <a:chExt cx="4465383" cy="2358123"/>
          </a:xfrm>
        </p:grpSpPr>
        <p:sp>
          <p:nvSpPr>
            <p:cNvPr name="Freeform 3" id="3"/>
            <p:cNvSpPr/>
            <p:nvPr/>
          </p:nvSpPr>
          <p:spPr>
            <a:xfrm flipH="false" flipV="false" rot="0">
              <a:off x="0" y="0"/>
              <a:ext cx="4465383" cy="2358124"/>
            </a:xfrm>
            <a:custGeom>
              <a:avLst/>
              <a:gdLst/>
              <a:ahLst/>
              <a:cxnLst/>
              <a:rect r="r" b="b" t="t" l="l"/>
              <a:pathLst>
                <a:path h="2358124" w="4465383">
                  <a:moveTo>
                    <a:pt x="20548" y="0"/>
                  </a:moveTo>
                  <a:lnTo>
                    <a:pt x="4444835" y="0"/>
                  </a:lnTo>
                  <a:cubicBezTo>
                    <a:pt x="4456183" y="0"/>
                    <a:pt x="4465383" y="9200"/>
                    <a:pt x="4465383" y="20548"/>
                  </a:cubicBezTo>
                  <a:lnTo>
                    <a:pt x="4465383" y="2337575"/>
                  </a:lnTo>
                  <a:cubicBezTo>
                    <a:pt x="4465383" y="2348924"/>
                    <a:pt x="4456183" y="2358124"/>
                    <a:pt x="4444835" y="2358124"/>
                  </a:cubicBezTo>
                  <a:lnTo>
                    <a:pt x="20548" y="2358124"/>
                  </a:lnTo>
                  <a:cubicBezTo>
                    <a:pt x="9200" y="2358124"/>
                    <a:pt x="0" y="2348924"/>
                    <a:pt x="0" y="2337575"/>
                  </a:cubicBezTo>
                  <a:lnTo>
                    <a:pt x="0" y="20548"/>
                  </a:lnTo>
                  <a:cubicBezTo>
                    <a:pt x="0" y="9200"/>
                    <a:pt x="9200" y="0"/>
                    <a:pt x="20548" y="0"/>
                  </a:cubicBezTo>
                  <a:close/>
                </a:path>
              </a:pathLst>
            </a:custGeom>
            <a:solidFill>
              <a:srgbClr val="4F5AAF"/>
            </a:solidFill>
            <a:ln cap="rnd">
              <a:noFill/>
              <a:prstDash val="solid"/>
              <a:round/>
            </a:ln>
          </p:spPr>
        </p:sp>
        <p:sp>
          <p:nvSpPr>
            <p:cNvPr name="TextBox 4" id="4"/>
            <p:cNvSpPr txBox="true"/>
            <p:nvPr/>
          </p:nvSpPr>
          <p:spPr>
            <a:xfrm>
              <a:off x="0" y="-57150"/>
              <a:ext cx="4465383" cy="2415273"/>
            </a:xfrm>
            <a:prstGeom prst="rect">
              <a:avLst/>
            </a:prstGeom>
          </p:spPr>
          <p:txBody>
            <a:bodyPr anchor="ctr" rtlCol="false" tIns="50800" lIns="50800" bIns="50800" rIns="50800"/>
            <a:lstStyle/>
            <a:p>
              <a:pPr algn="ctr" marL="0" indent="0" lvl="0">
                <a:lnSpc>
                  <a:spcPts val="3359"/>
                </a:lnSpc>
                <a:spcBef>
                  <a:spcPct val="0"/>
                </a:spcBef>
              </a:pPr>
            </a:p>
          </p:txBody>
        </p:sp>
      </p:grpSp>
      <p:sp>
        <p:nvSpPr>
          <p:cNvPr name="Freeform 5" id="5"/>
          <p:cNvSpPr/>
          <p:nvPr/>
        </p:nvSpPr>
        <p:spPr>
          <a:xfrm flipH="false" flipV="false" rot="0">
            <a:off x="10509628" y="1981038"/>
            <a:ext cx="5605719" cy="3619513"/>
          </a:xfrm>
          <a:custGeom>
            <a:avLst/>
            <a:gdLst/>
            <a:ahLst/>
            <a:cxnLst/>
            <a:rect r="r" b="b" t="t" l="l"/>
            <a:pathLst>
              <a:path h="3619513" w="5605719">
                <a:moveTo>
                  <a:pt x="0" y="0"/>
                </a:moveTo>
                <a:lnTo>
                  <a:pt x="5605719" y="0"/>
                </a:lnTo>
                <a:lnTo>
                  <a:pt x="5605719" y="3619513"/>
                </a:lnTo>
                <a:lnTo>
                  <a:pt x="0" y="3619513"/>
                </a:lnTo>
                <a:lnTo>
                  <a:pt x="0" y="0"/>
                </a:lnTo>
                <a:close/>
              </a:path>
            </a:pathLst>
          </a:custGeom>
          <a:blipFill>
            <a:blip r:embed="rId2"/>
            <a:stretch>
              <a:fillRect l="0" t="0" r="0" b="-3913"/>
            </a:stretch>
          </a:blipFill>
        </p:spPr>
      </p:sp>
      <p:sp>
        <p:nvSpPr>
          <p:cNvPr name="Freeform 6" id="6"/>
          <p:cNvSpPr/>
          <p:nvPr/>
        </p:nvSpPr>
        <p:spPr>
          <a:xfrm flipH="false" flipV="false" rot="0">
            <a:off x="6157695" y="6066154"/>
            <a:ext cx="7491771" cy="3192146"/>
          </a:xfrm>
          <a:custGeom>
            <a:avLst/>
            <a:gdLst/>
            <a:ahLst/>
            <a:cxnLst/>
            <a:rect r="r" b="b" t="t" l="l"/>
            <a:pathLst>
              <a:path h="3192146" w="7491771">
                <a:moveTo>
                  <a:pt x="0" y="0"/>
                </a:moveTo>
                <a:lnTo>
                  <a:pt x="7491771" y="0"/>
                </a:lnTo>
                <a:lnTo>
                  <a:pt x="7491771" y="3192146"/>
                </a:lnTo>
                <a:lnTo>
                  <a:pt x="0" y="3192146"/>
                </a:lnTo>
                <a:lnTo>
                  <a:pt x="0" y="0"/>
                </a:lnTo>
                <a:close/>
              </a:path>
            </a:pathLst>
          </a:custGeom>
          <a:blipFill>
            <a:blip r:embed="rId3"/>
            <a:stretch>
              <a:fillRect l="0" t="0" r="0" b="0"/>
            </a:stretch>
          </a:blipFill>
        </p:spPr>
      </p:sp>
      <p:sp>
        <p:nvSpPr>
          <p:cNvPr name="TextBox 7" id="7"/>
          <p:cNvSpPr txBox="true"/>
          <p:nvPr/>
        </p:nvSpPr>
        <p:spPr>
          <a:xfrm rot="0">
            <a:off x="1028700" y="1171961"/>
            <a:ext cx="9248180" cy="3322956"/>
          </a:xfrm>
          <a:prstGeom prst="rect">
            <a:avLst/>
          </a:prstGeom>
        </p:spPr>
        <p:txBody>
          <a:bodyPr anchor="t" rtlCol="false" tIns="0" lIns="0" bIns="0" rIns="0">
            <a:spAutoFit/>
          </a:bodyPr>
          <a:lstStyle/>
          <a:p>
            <a:pPr algn="l">
              <a:lnSpc>
                <a:spcPts val="5319"/>
              </a:lnSpc>
              <a:spcBef>
                <a:spcPct val="0"/>
              </a:spcBef>
            </a:pPr>
            <a:r>
              <a:rPr lang="en-US" sz="3799">
                <a:solidFill>
                  <a:srgbClr val="FFFFFF"/>
                </a:solidFill>
                <a:latin typeface="Helvetica World"/>
                <a:ea typeface="Helvetica World"/>
                <a:cs typeface="Helvetica World"/>
                <a:sym typeface="Helvetica World"/>
              </a:rPr>
              <a:t>Get the other half-edge from the same edge</a:t>
            </a:r>
          </a:p>
          <a:p>
            <a:pPr algn="l">
              <a:lnSpc>
                <a:spcPts val="5319"/>
              </a:lnSpc>
              <a:spcBef>
                <a:spcPct val="0"/>
              </a:spcBef>
            </a:pPr>
            <a:r>
              <a:rPr lang="en-US" sz="3799">
                <a:solidFill>
                  <a:srgbClr val="FFFFFF"/>
                </a:solidFill>
                <a:latin typeface="Helvetica World"/>
                <a:ea typeface="Helvetica World"/>
                <a:cs typeface="Helvetica World"/>
                <a:sym typeface="Helvetica World"/>
              </a:rPr>
              <a:t> </a:t>
            </a:r>
          </a:p>
          <a:p>
            <a:pPr algn="l">
              <a:lnSpc>
                <a:spcPts val="5319"/>
              </a:lnSpc>
              <a:spcBef>
                <a:spcPct val="0"/>
              </a:spcBef>
            </a:pPr>
            <a:r>
              <a:rPr lang="en-US" sz="3799">
                <a:solidFill>
                  <a:srgbClr val="FFFFFF"/>
                </a:solidFill>
                <a:latin typeface="Helvetica World"/>
                <a:ea typeface="Helvetica World"/>
                <a:cs typeface="Helvetica World"/>
                <a:sym typeface="Helvetica World"/>
              </a:rPr>
              <a:t> Returns</a:t>
            </a:r>
          </a:p>
          <a:p>
            <a:pPr algn="l">
              <a:lnSpc>
                <a:spcPts val="5319"/>
              </a:lnSpc>
              <a:spcBef>
                <a:spcPct val="0"/>
              </a:spcBef>
            </a:pPr>
            <a:r>
              <a:rPr lang="en-US" sz="3799">
                <a:solidFill>
                  <a:srgbClr val="FFFFFF"/>
                </a:solidFill>
                <a:latin typeface="Helvetica World"/>
                <a:ea typeface="Helvetica World"/>
                <a:cs typeface="Helvetica World"/>
                <a:sym typeface="Helvetica World"/>
              </a:rPr>
              <a:t> -------</a:t>
            </a:r>
          </a:p>
          <a:p>
            <a:pPr algn="l">
              <a:lnSpc>
                <a:spcPts val="5319"/>
              </a:lnSpc>
              <a:spcBef>
                <a:spcPct val="0"/>
              </a:spcBef>
            </a:pPr>
            <a:r>
              <a:rPr lang="en-US" sz="3799">
                <a:solidFill>
                  <a:srgbClr val="FFFFFF"/>
                </a:solidFill>
                <a:latin typeface="Helvetica World"/>
                <a:ea typeface="Helvetica World"/>
                <a:cs typeface="Helvetica World"/>
                <a:sym typeface="Helvetica World"/>
              </a:rPr>
              <a:t> twin: HalfEdge</a:t>
            </a:r>
          </a:p>
        </p:txBody>
      </p:sp>
      <p:sp>
        <p:nvSpPr>
          <p:cNvPr name="TextBox 8" id="8"/>
          <p:cNvSpPr txBox="true"/>
          <p:nvPr/>
        </p:nvSpPr>
        <p:spPr>
          <a:xfrm rot="0">
            <a:off x="1227195" y="5863478"/>
            <a:ext cx="3467398" cy="3268346"/>
          </a:xfrm>
          <a:prstGeom prst="rect">
            <a:avLst/>
          </a:prstGeom>
        </p:spPr>
        <p:txBody>
          <a:bodyPr anchor="t" rtlCol="false" tIns="0" lIns="0" bIns="0" rIns="0">
            <a:spAutoFit/>
          </a:bodyPr>
          <a:lstStyle/>
          <a:p>
            <a:pPr algn="l">
              <a:lnSpc>
                <a:spcPts val="5179"/>
              </a:lnSpc>
              <a:spcBef>
                <a:spcPct val="0"/>
              </a:spcBef>
            </a:pPr>
            <a:r>
              <a:rPr lang="en-US" sz="3699">
                <a:solidFill>
                  <a:srgbClr val="FFFFFF"/>
                </a:solidFill>
                <a:latin typeface="Helvetica World"/>
                <a:ea typeface="Helvetica World"/>
                <a:cs typeface="Helvetica World"/>
                <a:sym typeface="Helvetica World"/>
              </a:rPr>
              <a:t>The twin's origin.</a:t>
            </a:r>
          </a:p>
          <a:p>
            <a:pPr algn="l">
              <a:lnSpc>
                <a:spcPts val="5179"/>
              </a:lnSpc>
              <a:spcBef>
                <a:spcPct val="0"/>
              </a:spcBef>
            </a:pPr>
            <a:r>
              <a:rPr lang="en-US" sz="3699">
                <a:solidFill>
                  <a:srgbClr val="FFFFFF"/>
                </a:solidFill>
                <a:latin typeface="Helvetica World"/>
                <a:ea typeface="Helvetica World"/>
                <a:cs typeface="Helvetica World"/>
                <a:sym typeface="Helvetica World"/>
              </a:rPr>
              <a:t> </a:t>
            </a:r>
          </a:p>
          <a:p>
            <a:pPr algn="l">
              <a:lnSpc>
                <a:spcPts val="5179"/>
              </a:lnSpc>
              <a:spcBef>
                <a:spcPct val="0"/>
              </a:spcBef>
            </a:pPr>
            <a:r>
              <a:rPr lang="en-US" sz="3699">
                <a:solidFill>
                  <a:srgbClr val="FFFFFF"/>
                </a:solidFill>
                <a:latin typeface="Helvetica World"/>
                <a:ea typeface="Helvetica World"/>
                <a:cs typeface="Helvetica World"/>
                <a:sym typeface="Helvetica World"/>
              </a:rPr>
              <a:t> Returns</a:t>
            </a:r>
          </a:p>
          <a:p>
            <a:pPr algn="l">
              <a:lnSpc>
                <a:spcPts val="5179"/>
              </a:lnSpc>
              <a:spcBef>
                <a:spcPct val="0"/>
              </a:spcBef>
            </a:pPr>
            <a:r>
              <a:rPr lang="en-US" sz="3699">
                <a:solidFill>
                  <a:srgbClr val="FFFFFF"/>
                </a:solidFill>
                <a:latin typeface="Helvetica World"/>
                <a:ea typeface="Helvetica World"/>
                <a:cs typeface="Helvetica World"/>
                <a:sym typeface="Helvetica World"/>
              </a:rPr>
              <a:t> -------</a:t>
            </a:r>
          </a:p>
          <a:p>
            <a:pPr algn="l">
              <a:lnSpc>
                <a:spcPts val="5179"/>
              </a:lnSpc>
              <a:spcBef>
                <a:spcPct val="0"/>
              </a:spcBef>
            </a:pPr>
            <a:r>
              <a:rPr lang="en-US" sz="3699">
                <a:solidFill>
                  <a:srgbClr val="FFFFFF"/>
                </a:solidFill>
                <a:latin typeface="Helvetica World"/>
                <a:ea typeface="Helvetica World"/>
                <a:cs typeface="Helvetica World"/>
                <a:sym typeface="Helvetica World"/>
              </a:rPr>
              <a:t> vertex: Vertex</a:t>
            </a:r>
          </a:p>
        </p:txBody>
      </p:sp>
      <p:sp>
        <p:nvSpPr>
          <p:cNvPr name="Freeform 9" id="9"/>
          <p:cNvSpPr/>
          <p:nvPr/>
        </p:nvSpPr>
        <p:spPr>
          <a:xfrm flipH="false" flipV="false" rot="-3117037">
            <a:off x="16099474" y="7952721"/>
            <a:ext cx="2112604" cy="1859092"/>
          </a:xfrm>
          <a:custGeom>
            <a:avLst/>
            <a:gdLst/>
            <a:ahLst/>
            <a:cxnLst/>
            <a:rect r="r" b="b" t="t" l="l"/>
            <a:pathLst>
              <a:path h="1859092" w="2112604">
                <a:moveTo>
                  <a:pt x="0" y="0"/>
                </a:moveTo>
                <a:lnTo>
                  <a:pt x="2112605" y="0"/>
                </a:lnTo>
                <a:lnTo>
                  <a:pt x="2112605" y="1859092"/>
                </a:lnTo>
                <a:lnTo>
                  <a:pt x="0" y="185909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Tree>
  </p:cSld>
  <p:clrMapOvr>
    <a:masterClrMapping/>
  </p:clrMapOvr>
</p:sld>
</file>

<file path=ppt/slides/slide95.xml><?xml version="1.0" encoding="utf-8"?>
<p:sld xmlns:p="http://schemas.openxmlformats.org/presentationml/2006/main" xmlns:a="http://schemas.openxmlformats.org/drawingml/2006/main" xmlns:r="http://schemas.openxmlformats.org/officeDocument/2006/relationships">
  <p:cSld>
    <p:bg>
      <p:bgPr>
        <a:solidFill>
          <a:srgbClr val="1E1E3F"/>
        </a:solidFill>
      </p:bgPr>
    </p:bg>
    <p:spTree>
      <p:nvGrpSpPr>
        <p:cNvPr id="1" name=""/>
        <p:cNvGrpSpPr/>
        <p:nvPr/>
      </p:nvGrpSpPr>
      <p:grpSpPr>
        <a:xfrm>
          <a:off x="0" y="0"/>
          <a:ext cx="0" cy="0"/>
          <a:chOff x="0" y="0"/>
          <a:chExt cx="0" cy="0"/>
        </a:xfrm>
      </p:grpSpPr>
      <p:grpSp>
        <p:nvGrpSpPr>
          <p:cNvPr name="Group 2" id="2"/>
          <p:cNvGrpSpPr/>
          <p:nvPr/>
        </p:nvGrpSpPr>
        <p:grpSpPr>
          <a:xfrm rot="0">
            <a:off x="666750" y="666750"/>
            <a:ext cx="16954500" cy="8953500"/>
            <a:chOff x="0" y="0"/>
            <a:chExt cx="4465383" cy="2358123"/>
          </a:xfrm>
        </p:grpSpPr>
        <p:sp>
          <p:nvSpPr>
            <p:cNvPr name="Freeform 3" id="3"/>
            <p:cNvSpPr/>
            <p:nvPr/>
          </p:nvSpPr>
          <p:spPr>
            <a:xfrm flipH="false" flipV="false" rot="0">
              <a:off x="0" y="0"/>
              <a:ext cx="4465383" cy="2358124"/>
            </a:xfrm>
            <a:custGeom>
              <a:avLst/>
              <a:gdLst/>
              <a:ahLst/>
              <a:cxnLst/>
              <a:rect r="r" b="b" t="t" l="l"/>
              <a:pathLst>
                <a:path h="2358124" w="4465383">
                  <a:moveTo>
                    <a:pt x="20548" y="0"/>
                  </a:moveTo>
                  <a:lnTo>
                    <a:pt x="4444835" y="0"/>
                  </a:lnTo>
                  <a:cubicBezTo>
                    <a:pt x="4456183" y="0"/>
                    <a:pt x="4465383" y="9200"/>
                    <a:pt x="4465383" y="20548"/>
                  </a:cubicBezTo>
                  <a:lnTo>
                    <a:pt x="4465383" y="2337575"/>
                  </a:lnTo>
                  <a:cubicBezTo>
                    <a:pt x="4465383" y="2348924"/>
                    <a:pt x="4456183" y="2358124"/>
                    <a:pt x="4444835" y="2358124"/>
                  </a:cubicBezTo>
                  <a:lnTo>
                    <a:pt x="20548" y="2358124"/>
                  </a:lnTo>
                  <a:cubicBezTo>
                    <a:pt x="9200" y="2358124"/>
                    <a:pt x="0" y="2348924"/>
                    <a:pt x="0" y="2337575"/>
                  </a:cubicBezTo>
                  <a:lnTo>
                    <a:pt x="0" y="20548"/>
                  </a:lnTo>
                  <a:cubicBezTo>
                    <a:pt x="0" y="9200"/>
                    <a:pt x="9200" y="0"/>
                    <a:pt x="20548" y="0"/>
                  </a:cubicBezTo>
                  <a:close/>
                </a:path>
              </a:pathLst>
            </a:custGeom>
            <a:solidFill>
              <a:srgbClr val="4F5AAF"/>
            </a:solidFill>
            <a:ln cap="rnd">
              <a:noFill/>
              <a:prstDash val="solid"/>
              <a:round/>
            </a:ln>
          </p:spPr>
        </p:sp>
        <p:sp>
          <p:nvSpPr>
            <p:cNvPr name="TextBox 4" id="4"/>
            <p:cNvSpPr txBox="true"/>
            <p:nvPr/>
          </p:nvSpPr>
          <p:spPr>
            <a:xfrm>
              <a:off x="0" y="-57150"/>
              <a:ext cx="4465383" cy="2415273"/>
            </a:xfrm>
            <a:prstGeom prst="rect">
              <a:avLst/>
            </a:prstGeom>
          </p:spPr>
          <p:txBody>
            <a:bodyPr anchor="ctr" rtlCol="false" tIns="50800" lIns="50800" bIns="50800" rIns="50800"/>
            <a:lstStyle/>
            <a:p>
              <a:pPr algn="ctr" marL="0" indent="0" lvl="0">
                <a:lnSpc>
                  <a:spcPts val="3359"/>
                </a:lnSpc>
                <a:spcBef>
                  <a:spcPct val="0"/>
                </a:spcBef>
              </a:pPr>
            </a:p>
          </p:txBody>
        </p:sp>
      </p:grpSp>
      <p:sp>
        <p:nvSpPr>
          <p:cNvPr name="Freeform 5" id="5"/>
          <p:cNvSpPr/>
          <p:nvPr/>
        </p:nvSpPr>
        <p:spPr>
          <a:xfrm flipH="false" flipV="false" rot="0">
            <a:off x="2700126" y="1544514"/>
            <a:ext cx="13247538" cy="5183099"/>
          </a:xfrm>
          <a:custGeom>
            <a:avLst/>
            <a:gdLst/>
            <a:ahLst/>
            <a:cxnLst/>
            <a:rect r="r" b="b" t="t" l="l"/>
            <a:pathLst>
              <a:path h="5183099" w="13247538">
                <a:moveTo>
                  <a:pt x="0" y="0"/>
                </a:moveTo>
                <a:lnTo>
                  <a:pt x="13247538" y="0"/>
                </a:lnTo>
                <a:lnTo>
                  <a:pt x="13247538" y="5183099"/>
                </a:lnTo>
                <a:lnTo>
                  <a:pt x="0" y="5183099"/>
                </a:lnTo>
                <a:lnTo>
                  <a:pt x="0" y="0"/>
                </a:lnTo>
                <a:close/>
              </a:path>
            </a:pathLst>
          </a:custGeom>
          <a:blipFill>
            <a:blip r:embed="rId2"/>
            <a:stretch>
              <a:fillRect l="0" t="0" r="0" b="0"/>
            </a:stretch>
          </a:blipFill>
        </p:spPr>
      </p:sp>
      <p:sp>
        <p:nvSpPr>
          <p:cNvPr name="TextBox 6" id="6"/>
          <p:cNvSpPr txBox="true"/>
          <p:nvPr/>
        </p:nvSpPr>
        <p:spPr>
          <a:xfrm rot="0">
            <a:off x="996330" y="7424862"/>
            <a:ext cx="16295340" cy="1073785"/>
          </a:xfrm>
          <a:prstGeom prst="rect">
            <a:avLst/>
          </a:prstGeom>
        </p:spPr>
        <p:txBody>
          <a:bodyPr anchor="t" rtlCol="false" tIns="0" lIns="0" bIns="0" rIns="0">
            <a:spAutoFit/>
          </a:bodyPr>
          <a:lstStyle/>
          <a:p>
            <a:pPr algn="ctr">
              <a:lnSpc>
                <a:spcPts val="4339"/>
              </a:lnSpc>
              <a:spcBef>
                <a:spcPct val="0"/>
              </a:spcBef>
            </a:pPr>
            <a:r>
              <a:rPr lang="en-US" sz="3099">
                <a:solidFill>
                  <a:srgbClr val="FFFFFF"/>
                </a:solidFill>
                <a:latin typeface="Helvetica World"/>
                <a:ea typeface="Helvetica World"/>
                <a:cs typeface="Helvetica World"/>
                <a:sym typeface="Helvetica World"/>
              </a:rPr>
              <a:t>Delete this half edge by pointing the previous edge to the next, and removing it from the origin's</a:t>
            </a:r>
          </a:p>
          <a:p>
            <a:pPr algn="ctr">
              <a:lnSpc>
                <a:spcPts val="4339"/>
              </a:lnSpc>
              <a:spcBef>
                <a:spcPct val="0"/>
              </a:spcBef>
            </a:pPr>
            <a:r>
              <a:rPr lang="en-US" sz="3099">
                <a:solidFill>
                  <a:srgbClr val="FFFFFF"/>
                </a:solidFill>
                <a:latin typeface="Helvetica World"/>
                <a:ea typeface="Helvetica World"/>
                <a:cs typeface="Helvetica World"/>
                <a:sym typeface="Helvetica World"/>
              </a:rPr>
              <a:t> connected edges list</a:t>
            </a:r>
          </a:p>
        </p:txBody>
      </p:sp>
      <p:sp>
        <p:nvSpPr>
          <p:cNvPr name="Freeform 7" id="7"/>
          <p:cNvSpPr/>
          <p:nvPr/>
        </p:nvSpPr>
        <p:spPr>
          <a:xfrm flipH="false" flipV="false" rot="-3117037">
            <a:off x="16202998" y="8328754"/>
            <a:ext cx="2112604" cy="1859092"/>
          </a:xfrm>
          <a:custGeom>
            <a:avLst/>
            <a:gdLst/>
            <a:ahLst/>
            <a:cxnLst/>
            <a:rect r="r" b="b" t="t" l="l"/>
            <a:pathLst>
              <a:path h="1859092" w="2112604">
                <a:moveTo>
                  <a:pt x="0" y="0"/>
                </a:moveTo>
                <a:lnTo>
                  <a:pt x="2112604" y="0"/>
                </a:lnTo>
                <a:lnTo>
                  <a:pt x="2112604" y="1859092"/>
                </a:lnTo>
                <a:lnTo>
                  <a:pt x="0" y="185909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Tree>
  </p:cSld>
  <p:clrMapOvr>
    <a:masterClrMapping/>
  </p:clrMapOvr>
</p:sld>
</file>

<file path=ppt/slides/slide96.xml><?xml version="1.0" encoding="utf-8"?>
<p:sld xmlns:p="http://schemas.openxmlformats.org/presentationml/2006/main" xmlns:a="http://schemas.openxmlformats.org/drawingml/2006/main" xmlns:r="http://schemas.openxmlformats.org/officeDocument/2006/relationships">
  <p:cSld>
    <p:bg>
      <p:bgPr>
        <a:solidFill>
          <a:srgbClr val="1E1E3F"/>
        </a:solidFill>
      </p:bgPr>
    </p:bg>
    <p:spTree>
      <p:nvGrpSpPr>
        <p:cNvPr id="1" name=""/>
        <p:cNvGrpSpPr/>
        <p:nvPr/>
      </p:nvGrpSpPr>
      <p:grpSpPr>
        <a:xfrm>
          <a:off x="0" y="0"/>
          <a:ext cx="0" cy="0"/>
          <a:chOff x="0" y="0"/>
          <a:chExt cx="0" cy="0"/>
        </a:xfrm>
      </p:grpSpPr>
      <p:grpSp>
        <p:nvGrpSpPr>
          <p:cNvPr name="Group 2" id="2"/>
          <p:cNvGrpSpPr/>
          <p:nvPr/>
        </p:nvGrpSpPr>
        <p:grpSpPr>
          <a:xfrm rot="0">
            <a:off x="666750" y="666750"/>
            <a:ext cx="16954500" cy="8953500"/>
            <a:chOff x="0" y="0"/>
            <a:chExt cx="4465383" cy="2358123"/>
          </a:xfrm>
        </p:grpSpPr>
        <p:sp>
          <p:nvSpPr>
            <p:cNvPr name="Freeform 3" id="3"/>
            <p:cNvSpPr/>
            <p:nvPr/>
          </p:nvSpPr>
          <p:spPr>
            <a:xfrm flipH="false" flipV="false" rot="0">
              <a:off x="0" y="0"/>
              <a:ext cx="4465383" cy="2358124"/>
            </a:xfrm>
            <a:custGeom>
              <a:avLst/>
              <a:gdLst/>
              <a:ahLst/>
              <a:cxnLst/>
              <a:rect r="r" b="b" t="t" l="l"/>
              <a:pathLst>
                <a:path h="2358124" w="4465383">
                  <a:moveTo>
                    <a:pt x="20548" y="0"/>
                  </a:moveTo>
                  <a:lnTo>
                    <a:pt x="4444835" y="0"/>
                  </a:lnTo>
                  <a:cubicBezTo>
                    <a:pt x="4456183" y="0"/>
                    <a:pt x="4465383" y="9200"/>
                    <a:pt x="4465383" y="20548"/>
                  </a:cubicBezTo>
                  <a:lnTo>
                    <a:pt x="4465383" y="2337575"/>
                  </a:lnTo>
                  <a:cubicBezTo>
                    <a:pt x="4465383" y="2348924"/>
                    <a:pt x="4456183" y="2358124"/>
                    <a:pt x="4444835" y="2358124"/>
                  </a:cubicBezTo>
                  <a:lnTo>
                    <a:pt x="20548" y="2358124"/>
                  </a:lnTo>
                  <a:cubicBezTo>
                    <a:pt x="9200" y="2358124"/>
                    <a:pt x="0" y="2348924"/>
                    <a:pt x="0" y="2337575"/>
                  </a:cubicBezTo>
                  <a:lnTo>
                    <a:pt x="0" y="20548"/>
                  </a:lnTo>
                  <a:cubicBezTo>
                    <a:pt x="0" y="9200"/>
                    <a:pt x="9200" y="0"/>
                    <a:pt x="20548" y="0"/>
                  </a:cubicBezTo>
                  <a:close/>
                </a:path>
              </a:pathLst>
            </a:custGeom>
            <a:solidFill>
              <a:srgbClr val="4F5AAF"/>
            </a:solidFill>
            <a:ln cap="rnd">
              <a:noFill/>
              <a:prstDash val="solid"/>
              <a:round/>
            </a:ln>
          </p:spPr>
        </p:sp>
        <p:sp>
          <p:nvSpPr>
            <p:cNvPr name="TextBox 4" id="4"/>
            <p:cNvSpPr txBox="true"/>
            <p:nvPr/>
          </p:nvSpPr>
          <p:spPr>
            <a:xfrm>
              <a:off x="0" y="-57150"/>
              <a:ext cx="4465383" cy="2415273"/>
            </a:xfrm>
            <a:prstGeom prst="rect">
              <a:avLst/>
            </a:prstGeom>
          </p:spPr>
          <p:txBody>
            <a:bodyPr anchor="ctr" rtlCol="false" tIns="50800" lIns="50800" bIns="50800" rIns="50800"/>
            <a:lstStyle/>
            <a:p>
              <a:pPr algn="ctr" marL="0" indent="0" lvl="0">
                <a:lnSpc>
                  <a:spcPts val="3359"/>
                </a:lnSpc>
                <a:spcBef>
                  <a:spcPct val="0"/>
                </a:spcBef>
              </a:pPr>
            </a:p>
          </p:txBody>
        </p:sp>
      </p:grpSp>
      <p:sp>
        <p:nvSpPr>
          <p:cNvPr name="TextBox 5" id="5"/>
          <p:cNvSpPr txBox="true"/>
          <p:nvPr/>
        </p:nvSpPr>
        <p:spPr>
          <a:xfrm rot="0">
            <a:off x="1028700" y="1574165"/>
            <a:ext cx="15404098" cy="7684135"/>
          </a:xfrm>
          <a:prstGeom prst="rect">
            <a:avLst/>
          </a:prstGeom>
        </p:spPr>
        <p:txBody>
          <a:bodyPr anchor="t" rtlCol="false" tIns="0" lIns="0" bIns="0" rIns="0">
            <a:spAutoFit/>
          </a:bodyPr>
          <a:lstStyle/>
          <a:p>
            <a:pPr algn="l">
              <a:lnSpc>
                <a:spcPts val="4339"/>
              </a:lnSpc>
              <a:spcBef>
                <a:spcPct val="0"/>
              </a:spcBef>
            </a:pPr>
            <a:r>
              <a:rPr lang="en-US" sz="3099">
                <a:solidFill>
                  <a:srgbClr val="FFFFFF"/>
                </a:solidFill>
                <a:latin typeface="Helvetica World"/>
                <a:ea typeface="Helvetica World"/>
                <a:cs typeface="Helvetica World"/>
                <a:sym typeface="Helvetica World"/>
              </a:rPr>
              <a:t> A vertex is a fixed cross point between borders. Extends the :class:`Coordinate` class.</a:t>
            </a:r>
          </a:p>
          <a:p>
            <a:pPr algn="l">
              <a:lnSpc>
                <a:spcPts val="4339"/>
              </a:lnSpc>
              <a:spcBef>
                <a:spcPct val="0"/>
              </a:spcBef>
            </a:pPr>
            <a:r>
              <a:rPr lang="en-US" sz="3099">
                <a:solidFill>
                  <a:srgbClr val="FFFFFF"/>
                </a:solidFill>
                <a:latin typeface="Helvetica World"/>
                <a:ea typeface="Helvetica World"/>
                <a:cs typeface="Helvetica World"/>
                <a:sym typeface="Helvetica World"/>
              </a:rPr>
              <a:t> Examples</a:t>
            </a:r>
          </a:p>
          <a:p>
            <a:pPr algn="l">
              <a:lnSpc>
                <a:spcPts val="4339"/>
              </a:lnSpc>
              <a:spcBef>
                <a:spcPct val="0"/>
              </a:spcBef>
            </a:pPr>
            <a:r>
              <a:rPr lang="en-US" sz="3099">
                <a:solidFill>
                  <a:srgbClr val="FFFFFF"/>
                </a:solidFill>
                <a:latin typeface="Helvetica World"/>
                <a:ea typeface="Helvetica World"/>
                <a:cs typeface="Helvetica World"/>
                <a:sym typeface="Helvetica World"/>
              </a:rPr>
              <a:t> Vertex operations</a:t>
            </a:r>
          </a:p>
          <a:p>
            <a:pPr algn="l">
              <a:lnSpc>
                <a:spcPts val="4339"/>
              </a:lnSpc>
              <a:spcBef>
                <a:spcPct val="0"/>
              </a:spcBef>
            </a:pPr>
            <a:r>
              <a:rPr lang="en-US" sz="3099">
                <a:solidFill>
                  <a:srgbClr val="FFFFFF"/>
                </a:solidFill>
                <a:latin typeface="Helvetica World"/>
                <a:ea typeface="Helvetica World"/>
                <a:cs typeface="Helvetica World"/>
                <a:sym typeface="Helvetica World"/>
              </a:rPr>
              <a:t> &gt;&gt;&gt; connected_edges: List[HalfEdge] = vertex.connected_edges # All connected edges</a:t>
            </a:r>
          </a:p>
          <a:p>
            <a:pPr algn="l">
              <a:lnSpc>
                <a:spcPts val="4339"/>
              </a:lnSpc>
              <a:spcBef>
                <a:spcPct val="0"/>
              </a:spcBef>
            </a:pPr>
            <a:r>
              <a:rPr lang="en-US" sz="3099">
                <a:solidFill>
                  <a:srgbClr val="FFFFFF"/>
                </a:solidFill>
                <a:latin typeface="Helvetica World"/>
                <a:ea typeface="Helvetica World"/>
                <a:cs typeface="Helvetica World"/>
                <a:sym typeface="Helvetica World"/>
              </a:rPr>
              <a:t> &gt;&gt;&gt; vertex_x: float = vertex.x # x-coordinate</a:t>
            </a:r>
          </a:p>
          <a:p>
            <a:pPr algn="l">
              <a:lnSpc>
                <a:spcPts val="4339"/>
              </a:lnSpc>
              <a:spcBef>
                <a:spcPct val="0"/>
              </a:spcBef>
            </a:pPr>
            <a:r>
              <a:rPr lang="en-US" sz="3099">
                <a:solidFill>
                  <a:srgbClr val="FFFFFF"/>
                </a:solidFill>
                <a:latin typeface="Helvetica World"/>
                <a:ea typeface="Helvetica World"/>
                <a:cs typeface="Helvetica World"/>
                <a:sym typeface="Helvetica World"/>
              </a:rPr>
              <a:t> &gt;&gt;&gt; vertex_xy: [float, float] = vertex.xy # (x, y)-coordinates</a:t>
            </a:r>
          </a:p>
          <a:p>
            <a:pPr algn="l">
              <a:lnSpc>
                <a:spcPts val="4339"/>
              </a:lnSpc>
              <a:spcBef>
                <a:spcPct val="0"/>
              </a:spcBef>
            </a:pPr>
            <a:r>
              <a:rPr lang="en-US" sz="3099">
                <a:solidFill>
                  <a:srgbClr val="FFFFFF"/>
                </a:solidFill>
                <a:latin typeface="Helvetica World"/>
                <a:ea typeface="Helvetica World"/>
                <a:cs typeface="Helvetica World"/>
                <a:sym typeface="Helvetica World"/>
              </a:rPr>
              <a:t> </a:t>
            </a:r>
          </a:p>
          <a:p>
            <a:pPr algn="l">
              <a:lnSpc>
                <a:spcPts val="5039"/>
              </a:lnSpc>
              <a:spcBef>
                <a:spcPct val="0"/>
              </a:spcBef>
            </a:pPr>
            <a:r>
              <a:rPr lang="en-US" sz="3599">
                <a:solidFill>
                  <a:srgbClr val="FFFFFF"/>
                </a:solidFill>
                <a:latin typeface="Helvetica World"/>
                <a:ea typeface="Helvetica World"/>
                <a:cs typeface="Helvetica World"/>
                <a:sym typeface="Helvetica World"/>
              </a:rPr>
              <a:t> Parameters</a:t>
            </a:r>
          </a:p>
          <a:p>
            <a:pPr algn="l">
              <a:lnSpc>
                <a:spcPts val="4339"/>
              </a:lnSpc>
              <a:spcBef>
                <a:spcPct val="0"/>
              </a:spcBef>
            </a:pPr>
            <a:r>
              <a:rPr lang="en-US" sz="3099">
                <a:solidFill>
                  <a:srgbClr val="FFFFFF"/>
                </a:solidFill>
                <a:latin typeface="Helvetica World"/>
                <a:ea typeface="Helvetica World"/>
                <a:cs typeface="Helvetica World"/>
                <a:sym typeface="Helvetica World"/>
              </a:rPr>
              <a:t> x: Decimal</a:t>
            </a:r>
          </a:p>
          <a:p>
            <a:pPr algn="l">
              <a:lnSpc>
                <a:spcPts val="4339"/>
              </a:lnSpc>
              <a:spcBef>
                <a:spcPct val="0"/>
              </a:spcBef>
            </a:pPr>
            <a:r>
              <a:rPr lang="en-US" sz="3099">
                <a:solidFill>
                  <a:srgbClr val="FFFFFF"/>
                </a:solidFill>
                <a:latin typeface="Helvetica World"/>
                <a:ea typeface="Helvetica World"/>
                <a:cs typeface="Helvetica World"/>
                <a:sym typeface="Helvetica World"/>
              </a:rPr>
              <a:t> x-coordinate</a:t>
            </a:r>
          </a:p>
          <a:p>
            <a:pPr algn="l">
              <a:lnSpc>
                <a:spcPts val="4339"/>
              </a:lnSpc>
              <a:spcBef>
                <a:spcPct val="0"/>
              </a:spcBef>
            </a:pPr>
            <a:r>
              <a:rPr lang="en-US" sz="3099">
                <a:solidFill>
                  <a:srgbClr val="FFFFFF"/>
                </a:solidFill>
                <a:latin typeface="Helvetica World"/>
                <a:ea typeface="Helvetica World"/>
                <a:cs typeface="Helvetica World"/>
                <a:sym typeface="Helvetica World"/>
              </a:rPr>
              <a:t> y: Decimal</a:t>
            </a:r>
          </a:p>
          <a:p>
            <a:pPr algn="l">
              <a:lnSpc>
                <a:spcPts val="4339"/>
              </a:lnSpc>
              <a:spcBef>
                <a:spcPct val="0"/>
              </a:spcBef>
            </a:pPr>
            <a:r>
              <a:rPr lang="en-US" sz="3099">
                <a:solidFill>
                  <a:srgbClr val="FFFFFF"/>
                </a:solidFill>
                <a:latin typeface="Helvetica World"/>
                <a:ea typeface="Helvetica World"/>
                <a:cs typeface="Helvetica World"/>
                <a:sym typeface="Helvetica World"/>
              </a:rPr>
              <a:t> y-coordinate</a:t>
            </a:r>
          </a:p>
          <a:p>
            <a:pPr algn="l">
              <a:lnSpc>
                <a:spcPts val="4339"/>
              </a:lnSpc>
              <a:spcBef>
                <a:spcPct val="0"/>
              </a:spcBef>
            </a:pPr>
            <a:r>
              <a:rPr lang="en-US" sz="3099">
                <a:solidFill>
                  <a:srgbClr val="FFFFFF"/>
                </a:solidFill>
                <a:latin typeface="Helvetica World"/>
                <a:ea typeface="Helvetica World"/>
                <a:cs typeface="Helvetica World"/>
                <a:sym typeface="Helvetica World"/>
              </a:rPr>
              <a:t> connected_edges: list(:class:`HalfEdge`)</a:t>
            </a:r>
          </a:p>
          <a:p>
            <a:pPr algn="l">
              <a:lnSpc>
                <a:spcPts val="4339"/>
              </a:lnSpc>
              <a:spcBef>
                <a:spcPct val="0"/>
              </a:spcBef>
            </a:pPr>
            <a:r>
              <a:rPr lang="en-US" sz="3099">
                <a:solidFill>
                  <a:srgbClr val="FFFFFF"/>
                </a:solidFill>
                <a:latin typeface="Helvetica World"/>
                <a:ea typeface="Helvetica World"/>
                <a:cs typeface="Helvetica World"/>
                <a:sym typeface="Helvetica World"/>
              </a:rPr>
              <a:t> List of edges connected to this vertex.</a:t>
            </a:r>
          </a:p>
        </p:txBody>
      </p:sp>
      <p:sp>
        <p:nvSpPr>
          <p:cNvPr name="Freeform 6" id="6"/>
          <p:cNvSpPr/>
          <p:nvPr/>
        </p:nvSpPr>
        <p:spPr>
          <a:xfrm flipH="false" flipV="false" rot="0">
            <a:off x="8730749" y="4972571"/>
            <a:ext cx="8393603" cy="2590913"/>
          </a:xfrm>
          <a:custGeom>
            <a:avLst/>
            <a:gdLst/>
            <a:ahLst/>
            <a:cxnLst/>
            <a:rect r="r" b="b" t="t" l="l"/>
            <a:pathLst>
              <a:path h="2590913" w="8393603">
                <a:moveTo>
                  <a:pt x="0" y="0"/>
                </a:moveTo>
                <a:lnTo>
                  <a:pt x="8393603" y="0"/>
                </a:lnTo>
                <a:lnTo>
                  <a:pt x="8393603" y="2590913"/>
                </a:lnTo>
                <a:lnTo>
                  <a:pt x="0" y="2590913"/>
                </a:lnTo>
                <a:lnTo>
                  <a:pt x="0" y="0"/>
                </a:lnTo>
                <a:close/>
              </a:path>
            </a:pathLst>
          </a:custGeom>
          <a:blipFill>
            <a:blip r:embed="rId2"/>
            <a:stretch>
              <a:fillRect l="0" t="0" r="0" b="0"/>
            </a:stretch>
          </a:blipFill>
        </p:spPr>
      </p:sp>
      <p:sp>
        <p:nvSpPr>
          <p:cNvPr name="TextBox 7" id="7"/>
          <p:cNvSpPr txBox="true"/>
          <p:nvPr/>
        </p:nvSpPr>
        <p:spPr>
          <a:xfrm rot="0">
            <a:off x="733871" y="952500"/>
            <a:ext cx="2513261" cy="662941"/>
          </a:xfrm>
          <a:prstGeom prst="rect">
            <a:avLst/>
          </a:prstGeom>
        </p:spPr>
        <p:txBody>
          <a:bodyPr anchor="t" rtlCol="false" tIns="0" lIns="0" bIns="0" rIns="0">
            <a:spAutoFit/>
          </a:bodyPr>
          <a:lstStyle/>
          <a:p>
            <a:pPr algn="ctr">
              <a:lnSpc>
                <a:spcPts val="5459"/>
              </a:lnSpc>
              <a:spcBef>
                <a:spcPct val="0"/>
              </a:spcBef>
            </a:pPr>
            <a:r>
              <a:rPr lang="en-US" sz="3899">
                <a:solidFill>
                  <a:srgbClr val="FFFFFF"/>
                </a:solidFill>
                <a:latin typeface="Playfair Display SC"/>
                <a:ea typeface="Playfair Display SC"/>
                <a:cs typeface="Playfair Display SC"/>
                <a:sym typeface="Playfair Display SC"/>
              </a:rPr>
              <a:t>Vertex.py</a:t>
            </a:r>
          </a:p>
        </p:txBody>
      </p:sp>
      <p:sp>
        <p:nvSpPr>
          <p:cNvPr name="TextBox 8" id="8"/>
          <p:cNvSpPr txBox="true"/>
          <p:nvPr/>
        </p:nvSpPr>
        <p:spPr>
          <a:xfrm rot="0">
            <a:off x="9485244" y="7487284"/>
            <a:ext cx="7604075" cy="1771016"/>
          </a:xfrm>
          <a:prstGeom prst="rect">
            <a:avLst/>
          </a:prstGeom>
        </p:spPr>
        <p:txBody>
          <a:bodyPr anchor="t" rtlCol="false" tIns="0" lIns="0" bIns="0" rIns="0">
            <a:spAutoFit/>
          </a:bodyPr>
          <a:lstStyle/>
          <a:p>
            <a:pPr algn="ctr">
              <a:lnSpc>
                <a:spcPts val="4899"/>
              </a:lnSpc>
              <a:spcBef>
                <a:spcPct val="0"/>
              </a:spcBef>
            </a:pPr>
            <a:r>
              <a:rPr lang="en-US" sz="3499">
                <a:solidFill>
                  <a:srgbClr val="FFFFFF"/>
                </a:solidFill>
                <a:latin typeface="Helvetica World"/>
                <a:ea typeface="Helvetica World"/>
                <a:cs typeface="Helvetica World"/>
                <a:sym typeface="Helvetica World"/>
              </a:rPr>
              <a:t>Attribute</a:t>
            </a:r>
          </a:p>
          <a:p>
            <a:pPr algn="ctr">
              <a:lnSpc>
                <a:spcPts val="4619"/>
              </a:lnSpc>
              <a:spcBef>
                <a:spcPct val="0"/>
              </a:spcBef>
            </a:pPr>
            <a:r>
              <a:rPr lang="en-US" sz="3299">
                <a:solidFill>
                  <a:srgbClr val="FFFFFF"/>
                </a:solidFill>
                <a:latin typeface="Helvetica World"/>
                <a:ea typeface="Helvetica World"/>
                <a:cs typeface="Helvetica World"/>
                <a:sym typeface="Helvetica World"/>
              </a:rPr>
              <a:t> connected_edges: list(:class:`HalfEdge`)</a:t>
            </a:r>
          </a:p>
          <a:p>
            <a:pPr algn="ctr">
              <a:lnSpc>
                <a:spcPts val="4619"/>
              </a:lnSpc>
              <a:spcBef>
                <a:spcPct val="0"/>
              </a:spcBef>
            </a:pPr>
            <a:r>
              <a:rPr lang="en-US" sz="3299">
                <a:solidFill>
                  <a:srgbClr val="FFFFFF"/>
                </a:solidFill>
                <a:latin typeface="Helvetica World"/>
                <a:ea typeface="Helvetica World"/>
                <a:cs typeface="Helvetica World"/>
                <a:sym typeface="Helvetica World"/>
              </a:rPr>
              <a:t> List of edges connected to this vertex.</a:t>
            </a:r>
          </a:p>
        </p:txBody>
      </p:sp>
      <p:sp>
        <p:nvSpPr>
          <p:cNvPr name="Freeform 9" id="9"/>
          <p:cNvSpPr/>
          <p:nvPr/>
        </p:nvSpPr>
        <p:spPr>
          <a:xfrm flipH="false" flipV="false" rot="-3117037">
            <a:off x="16202998" y="8328754"/>
            <a:ext cx="2112604" cy="1859092"/>
          </a:xfrm>
          <a:custGeom>
            <a:avLst/>
            <a:gdLst/>
            <a:ahLst/>
            <a:cxnLst/>
            <a:rect r="r" b="b" t="t" l="l"/>
            <a:pathLst>
              <a:path h="1859092" w="2112604">
                <a:moveTo>
                  <a:pt x="0" y="0"/>
                </a:moveTo>
                <a:lnTo>
                  <a:pt x="2112604" y="0"/>
                </a:lnTo>
                <a:lnTo>
                  <a:pt x="2112604" y="1859092"/>
                </a:lnTo>
                <a:lnTo>
                  <a:pt x="0" y="185909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Tree>
  </p:cSld>
  <p:clrMapOvr>
    <a:masterClrMapping/>
  </p:clrMapOvr>
</p:sld>
</file>

<file path=ppt/slides/slide97.xml><?xml version="1.0" encoding="utf-8"?>
<p:sld xmlns:p="http://schemas.openxmlformats.org/presentationml/2006/main" xmlns:a="http://schemas.openxmlformats.org/drawingml/2006/main" xmlns:r="http://schemas.openxmlformats.org/officeDocument/2006/relationships">
  <p:cSld>
    <p:bg>
      <p:bgPr>
        <a:solidFill>
          <a:srgbClr val="1E1E3F"/>
        </a:solidFill>
      </p:bgPr>
    </p:bg>
    <p:spTree>
      <p:nvGrpSpPr>
        <p:cNvPr id="1" name=""/>
        <p:cNvGrpSpPr/>
        <p:nvPr/>
      </p:nvGrpSpPr>
      <p:grpSpPr>
        <a:xfrm>
          <a:off x="0" y="0"/>
          <a:ext cx="0" cy="0"/>
          <a:chOff x="0" y="0"/>
          <a:chExt cx="0" cy="0"/>
        </a:xfrm>
      </p:grpSpPr>
      <p:grpSp>
        <p:nvGrpSpPr>
          <p:cNvPr name="Group 2" id="2"/>
          <p:cNvGrpSpPr/>
          <p:nvPr/>
        </p:nvGrpSpPr>
        <p:grpSpPr>
          <a:xfrm rot="0">
            <a:off x="666750" y="666750"/>
            <a:ext cx="16954500" cy="8953500"/>
            <a:chOff x="0" y="0"/>
            <a:chExt cx="4465383" cy="2358123"/>
          </a:xfrm>
        </p:grpSpPr>
        <p:sp>
          <p:nvSpPr>
            <p:cNvPr name="Freeform 3" id="3"/>
            <p:cNvSpPr/>
            <p:nvPr/>
          </p:nvSpPr>
          <p:spPr>
            <a:xfrm flipH="false" flipV="false" rot="0">
              <a:off x="0" y="0"/>
              <a:ext cx="4465383" cy="2358124"/>
            </a:xfrm>
            <a:custGeom>
              <a:avLst/>
              <a:gdLst/>
              <a:ahLst/>
              <a:cxnLst/>
              <a:rect r="r" b="b" t="t" l="l"/>
              <a:pathLst>
                <a:path h="2358124" w="4465383">
                  <a:moveTo>
                    <a:pt x="20548" y="0"/>
                  </a:moveTo>
                  <a:lnTo>
                    <a:pt x="4444835" y="0"/>
                  </a:lnTo>
                  <a:cubicBezTo>
                    <a:pt x="4456183" y="0"/>
                    <a:pt x="4465383" y="9200"/>
                    <a:pt x="4465383" y="20548"/>
                  </a:cubicBezTo>
                  <a:lnTo>
                    <a:pt x="4465383" y="2337575"/>
                  </a:lnTo>
                  <a:cubicBezTo>
                    <a:pt x="4465383" y="2348924"/>
                    <a:pt x="4456183" y="2358124"/>
                    <a:pt x="4444835" y="2358124"/>
                  </a:cubicBezTo>
                  <a:lnTo>
                    <a:pt x="20548" y="2358124"/>
                  </a:lnTo>
                  <a:cubicBezTo>
                    <a:pt x="9200" y="2358124"/>
                    <a:pt x="0" y="2348924"/>
                    <a:pt x="0" y="2337575"/>
                  </a:cubicBezTo>
                  <a:lnTo>
                    <a:pt x="0" y="20548"/>
                  </a:lnTo>
                  <a:cubicBezTo>
                    <a:pt x="0" y="9200"/>
                    <a:pt x="9200" y="0"/>
                    <a:pt x="20548" y="0"/>
                  </a:cubicBezTo>
                  <a:close/>
                </a:path>
              </a:pathLst>
            </a:custGeom>
            <a:solidFill>
              <a:srgbClr val="4F5AAF"/>
            </a:solidFill>
            <a:ln cap="rnd">
              <a:noFill/>
              <a:prstDash val="solid"/>
              <a:round/>
            </a:ln>
          </p:spPr>
        </p:sp>
        <p:sp>
          <p:nvSpPr>
            <p:cNvPr name="TextBox 4" id="4"/>
            <p:cNvSpPr txBox="true"/>
            <p:nvPr/>
          </p:nvSpPr>
          <p:spPr>
            <a:xfrm>
              <a:off x="0" y="-57150"/>
              <a:ext cx="4465383" cy="2415273"/>
            </a:xfrm>
            <a:prstGeom prst="rect">
              <a:avLst/>
            </a:prstGeom>
          </p:spPr>
          <p:txBody>
            <a:bodyPr anchor="ctr" rtlCol="false" tIns="50800" lIns="50800" bIns="50800" rIns="50800"/>
            <a:lstStyle/>
            <a:p>
              <a:pPr algn="ctr" marL="0" indent="0" lvl="0">
                <a:lnSpc>
                  <a:spcPts val="3359"/>
                </a:lnSpc>
                <a:spcBef>
                  <a:spcPct val="0"/>
                </a:spcBef>
              </a:pPr>
            </a:p>
          </p:txBody>
        </p:sp>
      </p:grpSp>
      <p:sp>
        <p:nvSpPr>
          <p:cNvPr name="Freeform 5" id="5"/>
          <p:cNvSpPr/>
          <p:nvPr/>
        </p:nvSpPr>
        <p:spPr>
          <a:xfrm flipH="false" flipV="false" rot="0">
            <a:off x="3736281" y="1485901"/>
            <a:ext cx="10815438" cy="3335448"/>
          </a:xfrm>
          <a:custGeom>
            <a:avLst/>
            <a:gdLst/>
            <a:ahLst/>
            <a:cxnLst/>
            <a:rect r="r" b="b" t="t" l="l"/>
            <a:pathLst>
              <a:path h="3335448" w="10815438">
                <a:moveTo>
                  <a:pt x="0" y="0"/>
                </a:moveTo>
                <a:lnTo>
                  <a:pt x="10815438" y="0"/>
                </a:lnTo>
                <a:lnTo>
                  <a:pt x="10815438" y="3335448"/>
                </a:lnTo>
                <a:lnTo>
                  <a:pt x="0" y="3335448"/>
                </a:lnTo>
                <a:lnTo>
                  <a:pt x="0" y="0"/>
                </a:lnTo>
                <a:close/>
              </a:path>
            </a:pathLst>
          </a:custGeom>
          <a:blipFill>
            <a:blip r:embed="rId2"/>
            <a:stretch>
              <a:fillRect l="0" t="0" r="0" b="0"/>
            </a:stretch>
          </a:blipFill>
        </p:spPr>
      </p:sp>
      <p:sp>
        <p:nvSpPr>
          <p:cNvPr name="TextBox 6" id="6"/>
          <p:cNvSpPr txBox="true"/>
          <p:nvPr/>
        </p:nvSpPr>
        <p:spPr>
          <a:xfrm rot="0">
            <a:off x="-6784871" y="747395"/>
            <a:ext cx="16954500" cy="738506"/>
          </a:xfrm>
          <a:prstGeom prst="rect">
            <a:avLst/>
          </a:prstGeom>
        </p:spPr>
        <p:txBody>
          <a:bodyPr anchor="t" rtlCol="false" tIns="0" lIns="0" bIns="0" rIns="0">
            <a:spAutoFit/>
          </a:bodyPr>
          <a:lstStyle/>
          <a:p>
            <a:pPr algn="ctr">
              <a:lnSpc>
                <a:spcPts val="6019"/>
              </a:lnSpc>
              <a:spcBef>
                <a:spcPct val="0"/>
              </a:spcBef>
            </a:pPr>
            <a:r>
              <a:rPr lang="en-US" sz="4299">
                <a:solidFill>
                  <a:srgbClr val="FFFFFF"/>
                </a:solidFill>
                <a:latin typeface="Playfair Display SC"/>
                <a:ea typeface="Playfair Display SC"/>
                <a:cs typeface="Playfair Display SC"/>
                <a:sym typeface="Playfair Display SC"/>
              </a:rPr>
              <a:t>Arc.py</a:t>
            </a:r>
          </a:p>
        </p:txBody>
      </p:sp>
      <p:sp>
        <p:nvSpPr>
          <p:cNvPr name="TextBox 7" id="7"/>
          <p:cNvSpPr txBox="true"/>
          <p:nvPr/>
        </p:nvSpPr>
        <p:spPr>
          <a:xfrm rot="0">
            <a:off x="2076916" y="5067300"/>
            <a:ext cx="13393085" cy="3951586"/>
          </a:xfrm>
          <a:prstGeom prst="rect">
            <a:avLst/>
          </a:prstGeom>
        </p:spPr>
        <p:txBody>
          <a:bodyPr anchor="t" rtlCol="false" tIns="0" lIns="0" bIns="0" rIns="0">
            <a:spAutoFit/>
          </a:bodyPr>
          <a:lstStyle/>
          <a:p>
            <a:pPr algn="ctr">
              <a:lnSpc>
                <a:spcPts val="5245"/>
              </a:lnSpc>
              <a:spcBef>
                <a:spcPct val="0"/>
              </a:spcBef>
            </a:pPr>
            <a:r>
              <a:rPr lang="en-US" sz="3746">
                <a:solidFill>
                  <a:srgbClr val="FFFFFF"/>
                </a:solidFill>
                <a:latin typeface="Helvetica World"/>
                <a:ea typeface="Helvetica World"/>
                <a:cs typeface="Helvetica World"/>
                <a:sym typeface="Helvetica World"/>
              </a:rPr>
              <a:t> Each leaf of beach line, representing an arc `α`, </a:t>
            </a:r>
          </a:p>
          <a:p>
            <a:pPr algn="ctr">
              <a:lnSpc>
                <a:spcPts val="5245"/>
              </a:lnSpc>
              <a:spcBef>
                <a:spcPct val="0"/>
              </a:spcBef>
            </a:pPr>
            <a:r>
              <a:rPr lang="en-US" sz="3746">
                <a:solidFill>
                  <a:srgbClr val="FFFFFF"/>
                </a:solidFill>
                <a:latin typeface="Helvetica World"/>
                <a:ea typeface="Helvetica World"/>
                <a:cs typeface="Helvetica World"/>
                <a:sym typeface="Helvetica World"/>
              </a:rPr>
              <a:t>stores one pointer to a node in the event queue, namely, the</a:t>
            </a:r>
          </a:p>
          <a:p>
            <a:pPr algn="ctr">
              <a:lnSpc>
                <a:spcPts val="5245"/>
              </a:lnSpc>
              <a:spcBef>
                <a:spcPct val="0"/>
              </a:spcBef>
            </a:pPr>
            <a:r>
              <a:rPr lang="en-US" sz="3746">
                <a:solidFill>
                  <a:srgbClr val="FFFFFF"/>
                </a:solidFill>
                <a:latin typeface="Helvetica World"/>
                <a:ea typeface="Helvetica World"/>
                <a:cs typeface="Helvetica World"/>
                <a:sym typeface="Helvetica World"/>
              </a:rPr>
              <a:t> node that represents the circle event in which `α` will disappear. </a:t>
            </a:r>
          </a:p>
          <a:p>
            <a:pPr algn="ctr">
              <a:lnSpc>
                <a:spcPts val="5245"/>
              </a:lnSpc>
              <a:spcBef>
                <a:spcPct val="0"/>
              </a:spcBef>
            </a:pPr>
            <a:r>
              <a:rPr lang="en-US" sz="3746">
                <a:solidFill>
                  <a:srgbClr val="FFFFFF"/>
                </a:solidFill>
                <a:latin typeface="Helvetica World"/>
                <a:ea typeface="Helvetica World"/>
                <a:cs typeface="Helvetica World"/>
                <a:sym typeface="Helvetica World"/>
              </a:rPr>
              <a:t>This pointer is None if no circle event</a:t>
            </a:r>
          </a:p>
          <a:p>
            <a:pPr algn="ctr">
              <a:lnSpc>
                <a:spcPts val="5245"/>
              </a:lnSpc>
              <a:spcBef>
                <a:spcPct val="0"/>
              </a:spcBef>
            </a:pPr>
            <a:r>
              <a:rPr lang="en-US" sz="3746">
                <a:solidFill>
                  <a:srgbClr val="FFFFFF"/>
                </a:solidFill>
                <a:latin typeface="Helvetica World"/>
                <a:ea typeface="Helvetica World"/>
                <a:cs typeface="Helvetica World"/>
                <a:sym typeface="Helvetica World"/>
              </a:rPr>
              <a:t> exists where `α` will disappear, </a:t>
            </a:r>
          </a:p>
          <a:p>
            <a:pPr algn="ctr">
              <a:lnSpc>
                <a:spcPts val="5245"/>
              </a:lnSpc>
              <a:spcBef>
                <a:spcPct val="0"/>
              </a:spcBef>
            </a:pPr>
            <a:r>
              <a:rPr lang="en-US" sz="3746">
                <a:solidFill>
                  <a:srgbClr val="FFFFFF"/>
                </a:solidFill>
                <a:latin typeface="Helvetica World"/>
                <a:ea typeface="Helvetica World"/>
                <a:cs typeface="Helvetica World"/>
                <a:sym typeface="Helvetica World"/>
              </a:rPr>
              <a:t>or this circle event has not been detected yet.</a:t>
            </a:r>
          </a:p>
        </p:txBody>
      </p:sp>
      <p:sp>
        <p:nvSpPr>
          <p:cNvPr name="Freeform 8" id="8"/>
          <p:cNvSpPr/>
          <p:nvPr/>
        </p:nvSpPr>
        <p:spPr>
          <a:xfrm flipH="false" flipV="false" rot="-3117037">
            <a:off x="16099474" y="7952721"/>
            <a:ext cx="2112604" cy="1859092"/>
          </a:xfrm>
          <a:custGeom>
            <a:avLst/>
            <a:gdLst/>
            <a:ahLst/>
            <a:cxnLst/>
            <a:rect r="r" b="b" t="t" l="l"/>
            <a:pathLst>
              <a:path h="1859092" w="2112604">
                <a:moveTo>
                  <a:pt x="0" y="0"/>
                </a:moveTo>
                <a:lnTo>
                  <a:pt x="2112605" y="0"/>
                </a:lnTo>
                <a:lnTo>
                  <a:pt x="2112605" y="1859092"/>
                </a:lnTo>
                <a:lnTo>
                  <a:pt x="0" y="185909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Tree>
  </p:cSld>
  <p:clrMapOvr>
    <a:masterClrMapping/>
  </p:clrMapOvr>
</p:sld>
</file>

<file path=ppt/slides/slide98.xml><?xml version="1.0" encoding="utf-8"?>
<p:sld xmlns:p="http://schemas.openxmlformats.org/presentationml/2006/main" xmlns:a="http://schemas.openxmlformats.org/drawingml/2006/main" xmlns:r="http://schemas.openxmlformats.org/officeDocument/2006/relationships">
  <p:cSld>
    <p:bg>
      <p:bgPr>
        <a:solidFill>
          <a:srgbClr val="1E1E3F"/>
        </a:solidFill>
      </p:bgPr>
    </p:bg>
    <p:spTree>
      <p:nvGrpSpPr>
        <p:cNvPr id="1" name=""/>
        <p:cNvGrpSpPr/>
        <p:nvPr/>
      </p:nvGrpSpPr>
      <p:grpSpPr>
        <a:xfrm>
          <a:off x="0" y="0"/>
          <a:ext cx="0" cy="0"/>
          <a:chOff x="0" y="0"/>
          <a:chExt cx="0" cy="0"/>
        </a:xfrm>
      </p:grpSpPr>
      <p:grpSp>
        <p:nvGrpSpPr>
          <p:cNvPr name="Group 2" id="2"/>
          <p:cNvGrpSpPr/>
          <p:nvPr/>
        </p:nvGrpSpPr>
        <p:grpSpPr>
          <a:xfrm rot="0">
            <a:off x="666750" y="666750"/>
            <a:ext cx="16954500" cy="8953500"/>
            <a:chOff x="0" y="0"/>
            <a:chExt cx="4465383" cy="2358123"/>
          </a:xfrm>
        </p:grpSpPr>
        <p:sp>
          <p:nvSpPr>
            <p:cNvPr name="Freeform 3" id="3"/>
            <p:cNvSpPr/>
            <p:nvPr/>
          </p:nvSpPr>
          <p:spPr>
            <a:xfrm flipH="false" flipV="false" rot="0">
              <a:off x="0" y="0"/>
              <a:ext cx="4465383" cy="2358124"/>
            </a:xfrm>
            <a:custGeom>
              <a:avLst/>
              <a:gdLst/>
              <a:ahLst/>
              <a:cxnLst/>
              <a:rect r="r" b="b" t="t" l="l"/>
              <a:pathLst>
                <a:path h="2358124" w="4465383">
                  <a:moveTo>
                    <a:pt x="20548" y="0"/>
                  </a:moveTo>
                  <a:lnTo>
                    <a:pt x="4444835" y="0"/>
                  </a:lnTo>
                  <a:cubicBezTo>
                    <a:pt x="4456183" y="0"/>
                    <a:pt x="4465383" y="9200"/>
                    <a:pt x="4465383" y="20548"/>
                  </a:cubicBezTo>
                  <a:lnTo>
                    <a:pt x="4465383" y="2337575"/>
                  </a:lnTo>
                  <a:cubicBezTo>
                    <a:pt x="4465383" y="2348924"/>
                    <a:pt x="4456183" y="2358124"/>
                    <a:pt x="4444835" y="2358124"/>
                  </a:cubicBezTo>
                  <a:lnTo>
                    <a:pt x="20548" y="2358124"/>
                  </a:lnTo>
                  <a:cubicBezTo>
                    <a:pt x="9200" y="2358124"/>
                    <a:pt x="0" y="2348924"/>
                    <a:pt x="0" y="2337575"/>
                  </a:cubicBezTo>
                  <a:lnTo>
                    <a:pt x="0" y="20548"/>
                  </a:lnTo>
                  <a:cubicBezTo>
                    <a:pt x="0" y="9200"/>
                    <a:pt x="9200" y="0"/>
                    <a:pt x="20548" y="0"/>
                  </a:cubicBezTo>
                  <a:close/>
                </a:path>
              </a:pathLst>
            </a:custGeom>
            <a:solidFill>
              <a:srgbClr val="4F5AAF"/>
            </a:solidFill>
            <a:ln cap="rnd">
              <a:noFill/>
              <a:prstDash val="solid"/>
              <a:round/>
            </a:ln>
          </p:spPr>
        </p:sp>
        <p:sp>
          <p:nvSpPr>
            <p:cNvPr name="TextBox 4" id="4"/>
            <p:cNvSpPr txBox="true"/>
            <p:nvPr/>
          </p:nvSpPr>
          <p:spPr>
            <a:xfrm>
              <a:off x="0" y="-57150"/>
              <a:ext cx="4465383" cy="2415273"/>
            </a:xfrm>
            <a:prstGeom prst="rect">
              <a:avLst/>
            </a:prstGeom>
          </p:spPr>
          <p:txBody>
            <a:bodyPr anchor="ctr" rtlCol="false" tIns="50800" lIns="50800" bIns="50800" rIns="50800"/>
            <a:lstStyle/>
            <a:p>
              <a:pPr algn="ctr" marL="0" indent="0" lvl="0">
                <a:lnSpc>
                  <a:spcPts val="3359"/>
                </a:lnSpc>
                <a:spcBef>
                  <a:spcPct val="0"/>
                </a:spcBef>
              </a:pPr>
            </a:p>
          </p:txBody>
        </p:sp>
      </p:grpSp>
      <p:sp>
        <p:nvSpPr>
          <p:cNvPr name="TextBox 5" id="5"/>
          <p:cNvSpPr txBox="true"/>
          <p:nvPr/>
        </p:nvSpPr>
        <p:spPr>
          <a:xfrm rot="0">
            <a:off x="333375" y="1480048"/>
            <a:ext cx="4256376" cy="1189991"/>
          </a:xfrm>
          <a:prstGeom prst="rect">
            <a:avLst/>
          </a:prstGeom>
        </p:spPr>
        <p:txBody>
          <a:bodyPr anchor="t" rtlCol="false" tIns="0" lIns="0" bIns="0" rIns="0">
            <a:spAutoFit/>
          </a:bodyPr>
          <a:lstStyle/>
          <a:p>
            <a:pPr algn="ctr">
              <a:lnSpc>
                <a:spcPts val="4759"/>
              </a:lnSpc>
              <a:spcBef>
                <a:spcPct val="0"/>
              </a:spcBef>
            </a:pPr>
            <a:r>
              <a:rPr lang="en-US" sz="3399">
                <a:solidFill>
                  <a:srgbClr val="FFFFFF"/>
                </a:solidFill>
                <a:latin typeface="Helvetica World"/>
                <a:ea typeface="Helvetica World"/>
                <a:cs typeface="Helvetica World"/>
                <a:sym typeface="Helvetica World"/>
              </a:rPr>
              <a:t> Parameters</a:t>
            </a:r>
          </a:p>
          <a:p>
            <a:pPr algn="ctr">
              <a:lnSpc>
                <a:spcPts val="4759"/>
              </a:lnSpc>
              <a:spcBef>
                <a:spcPct val="0"/>
              </a:spcBef>
            </a:pPr>
            <a:r>
              <a:rPr lang="en-US" sz="3399">
                <a:solidFill>
                  <a:srgbClr val="FFFFFF"/>
                </a:solidFill>
                <a:latin typeface="Helvetica World"/>
                <a:ea typeface="Helvetica World"/>
                <a:cs typeface="Helvetica World"/>
                <a:sym typeface="Helvetica World"/>
              </a:rPr>
              <a:t> origin: Point</a:t>
            </a:r>
          </a:p>
        </p:txBody>
      </p:sp>
      <p:sp>
        <p:nvSpPr>
          <p:cNvPr name="TextBox 6" id="6"/>
          <p:cNvSpPr txBox="true"/>
          <p:nvPr/>
        </p:nvSpPr>
        <p:spPr>
          <a:xfrm rot="0">
            <a:off x="1358418" y="2914658"/>
            <a:ext cx="11427470" cy="5990591"/>
          </a:xfrm>
          <a:prstGeom prst="rect">
            <a:avLst/>
          </a:prstGeom>
        </p:spPr>
        <p:txBody>
          <a:bodyPr anchor="t" rtlCol="false" tIns="0" lIns="0" bIns="0" rIns="0">
            <a:spAutoFit/>
          </a:bodyPr>
          <a:lstStyle/>
          <a:p>
            <a:pPr algn="l">
              <a:lnSpc>
                <a:spcPts val="4759"/>
              </a:lnSpc>
              <a:spcBef>
                <a:spcPct val="0"/>
              </a:spcBef>
            </a:pPr>
            <a:r>
              <a:rPr lang="en-US" sz="3399">
                <a:solidFill>
                  <a:srgbClr val="FFFFFF"/>
                </a:solidFill>
                <a:latin typeface="Helvetica World"/>
                <a:ea typeface="Helvetica World"/>
                <a:cs typeface="Helvetica World"/>
                <a:sym typeface="Helvetica World"/>
              </a:rPr>
              <a:t>The point that caused the arc</a:t>
            </a:r>
          </a:p>
          <a:p>
            <a:pPr algn="l">
              <a:lnSpc>
                <a:spcPts val="4759"/>
              </a:lnSpc>
              <a:spcBef>
                <a:spcPct val="0"/>
              </a:spcBef>
            </a:pPr>
            <a:r>
              <a:rPr lang="en-US" sz="3399">
                <a:solidFill>
                  <a:srgbClr val="FFFFFF"/>
                </a:solidFill>
                <a:latin typeface="Helvetica World"/>
                <a:ea typeface="Helvetica World"/>
                <a:cs typeface="Helvetica World"/>
                <a:sym typeface="Helvetica World"/>
              </a:rPr>
              <a:t> circle_event: CircleEvent</a:t>
            </a:r>
          </a:p>
          <a:p>
            <a:pPr algn="l">
              <a:lnSpc>
                <a:spcPts val="4759"/>
              </a:lnSpc>
              <a:spcBef>
                <a:spcPct val="0"/>
              </a:spcBef>
            </a:pPr>
            <a:r>
              <a:rPr lang="en-US" sz="3399">
                <a:solidFill>
                  <a:srgbClr val="FFFFFF"/>
                </a:solidFill>
                <a:latin typeface="Helvetica World"/>
                <a:ea typeface="Helvetica World"/>
                <a:cs typeface="Helvetica World"/>
                <a:sym typeface="Helvetica World"/>
              </a:rPr>
              <a:t> The pointer to the circle event in which the arc will disappear</a:t>
            </a:r>
          </a:p>
          <a:p>
            <a:pPr algn="l">
              <a:lnSpc>
                <a:spcPts val="4759"/>
              </a:lnSpc>
              <a:spcBef>
                <a:spcPct val="0"/>
              </a:spcBef>
            </a:pPr>
            <a:r>
              <a:rPr lang="en-US" sz="3399">
                <a:solidFill>
                  <a:srgbClr val="FFFFFF"/>
                </a:solidFill>
                <a:latin typeface="Helvetica World"/>
                <a:ea typeface="Helvetica World"/>
                <a:cs typeface="Helvetica World"/>
                <a:sym typeface="Helvetica World"/>
              </a:rPr>
              <a:t> </a:t>
            </a:r>
          </a:p>
          <a:p>
            <a:pPr algn="l">
              <a:lnSpc>
                <a:spcPts val="4759"/>
              </a:lnSpc>
              <a:spcBef>
                <a:spcPct val="0"/>
              </a:spcBef>
            </a:pPr>
            <a:r>
              <a:rPr lang="en-US" sz="3399">
                <a:solidFill>
                  <a:srgbClr val="FFFFFF"/>
                </a:solidFill>
                <a:latin typeface="Helvetica World"/>
                <a:ea typeface="Helvetica World"/>
                <a:cs typeface="Helvetica World"/>
                <a:sym typeface="Helvetica World"/>
              </a:rPr>
              <a:t> Attributes</a:t>
            </a:r>
          </a:p>
          <a:p>
            <a:pPr algn="l">
              <a:lnSpc>
                <a:spcPts val="4759"/>
              </a:lnSpc>
              <a:spcBef>
                <a:spcPct val="0"/>
              </a:spcBef>
            </a:pPr>
            <a:r>
              <a:rPr lang="en-US" sz="3399">
                <a:solidFill>
                  <a:srgbClr val="FFFFFF"/>
                </a:solidFill>
                <a:latin typeface="Helvetica World"/>
                <a:ea typeface="Helvetica World"/>
                <a:cs typeface="Helvetica World"/>
                <a:sym typeface="Helvetica World"/>
              </a:rPr>
              <a:t> ----------</a:t>
            </a:r>
          </a:p>
          <a:p>
            <a:pPr algn="l">
              <a:lnSpc>
                <a:spcPts val="4759"/>
              </a:lnSpc>
              <a:spcBef>
                <a:spcPct val="0"/>
              </a:spcBef>
            </a:pPr>
            <a:r>
              <a:rPr lang="en-US" sz="3399">
                <a:solidFill>
                  <a:srgbClr val="FFFFFF"/>
                </a:solidFill>
                <a:latin typeface="Helvetica World"/>
                <a:ea typeface="Helvetica World"/>
                <a:cs typeface="Helvetica World"/>
                <a:sym typeface="Helvetica World"/>
              </a:rPr>
              <a:t> origin: Point</a:t>
            </a:r>
          </a:p>
          <a:p>
            <a:pPr algn="l">
              <a:lnSpc>
                <a:spcPts val="4759"/>
              </a:lnSpc>
              <a:spcBef>
                <a:spcPct val="0"/>
              </a:spcBef>
            </a:pPr>
            <a:r>
              <a:rPr lang="en-US" sz="3399">
                <a:solidFill>
                  <a:srgbClr val="FFFFFF"/>
                </a:solidFill>
                <a:latin typeface="Helvetica World"/>
                <a:ea typeface="Helvetica World"/>
                <a:cs typeface="Helvetica World"/>
                <a:sym typeface="Helvetica World"/>
              </a:rPr>
              <a:t> The point that caused the arc</a:t>
            </a:r>
          </a:p>
          <a:p>
            <a:pPr algn="l">
              <a:lnSpc>
                <a:spcPts val="4759"/>
              </a:lnSpc>
              <a:spcBef>
                <a:spcPct val="0"/>
              </a:spcBef>
            </a:pPr>
            <a:r>
              <a:rPr lang="en-US" sz="3399">
                <a:solidFill>
                  <a:srgbClr val="FFFFFF"/>
                </a:solidFill>
                <a:latin typeface="Helvetica World"/>
                <a:ea typeface="Helvetica World"/>
                <a:cs typeface="Helvetica World"/>
                <a:sym typeface="Helvetica World"/>
              </a:rPr>
              <a:t> circle_event: CircleEvent</a:t>
            </a:r>
          </a:p>
          <a:p>
            <a:pPr algn="l">
              <a:lnSpc>
                <a:spcPts val="4759"/>
              </a:lnSpc>
              <a:spcBef>
                <a:spcPct val="0"/>
              </a:spcBef>
            </a:pPr>
            <a:r>
              <a:rPr lang="en-US" sz="3399">
                <a:solidFill>
                  <a:srgbClr val="FFFFFF"/>
                </a:solidFill>
                <a:latin typeface="Helvetica World"/>
                <a:ea typeface="Helvetica World"/>
                <a:cs typeface="Helvetica World"/>
                <a:sym typeface="Helvetica World"/>
              </a:rPr>
              <a:t> The pointer to the circle event in which the arc will disappear</a:t>
            </a:r>
          </a:p>
        </p:txBody>
      </p:sp>
      <p:sp>
        <p:nvSpPr>
          <p:cNvPr name="Freeform 7" id="7"/>
          <p:cNvSpPr/>
          <p:nvPr/>
        </p:nvSpPr>
        <p:spPr>
          <a:xfrm flipH="false" flipV="false" rot="-3117037">
            <a:off x="16099474" y="7952721"/>
            <a:ext cx="2112604" cy="1859092"/>
          </a:xfrm>
          <a:custGeom>
            <a:avLst/>
            <a:gdLst/>
            <a:ahLst/>
            <a:cxnLst/>
            <a:rect r="r" b="b" t="t" l="l"/>
            <a:pathLst>
              <a:path h="1859092" w="2112604">
                <a:moveTo>
                  <a:pt x="0" y="0"/>
                </a:moveTo>
                <a:lnTo>
                  <a:pt x="2112605" y="0"/>
                </a:lnTo>
                <a:lnTo>
                  <a:pt x="2112605" y="1859092"/>
                </a:lnTo>
                <a:lnTo>
                  <a:pt x="0" y="185909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Tree>
  </p:cSld>
  <p:clrMapOvr>
    <a:masterClrMapping/>
  </p:clrMapOvr>
</p:sld>
</file>

<file path=ppt/slides/slide99.xml><?xml version="1.0" encoding="utf-8"?>
<p:sld xmlns:p="http://schemas.openxmlformats.org/presentationml/2006/main" xmlns:a="http://schemas.openxmlformats.org/drawingml/2006/main" xmlns:r="http://schemas.openxmlformats.org/officeDocument/2006/relationships">
  <p:cSld>
    <p:bg>
      <p:bgPr>
        <a:solidFill>
          <a:srgbClr val="1E1E3F"/>
        </a:solidFill>
      </p:bgPr>
    </p:bg>
    <p:spTree>
      <p:nvGrpSpPr>
        <p:cNvPr id="1" name=""/>
        <p:cNvGrpSpPr/>
        <p:nvPr/>
      </p:nvGrpSpPr>
      <p:grpSpPr>
        <a:xfrm>
          <a:off x="0" y="0"/>
          <a:ext cx="0" cy="0"/>
          <a:chOff x="0" y="0"/>
          <a:chExt cx="0" cy="0"/>
        </a:xfrm>
      </p:grpSpPr>
      <p:grpSp>
        <p:nvGrpSpPr>
          <p:cNvPr name="Group 2" id="2"/>
          <p:cNvGrpSpPr/>
          <p:nvPr/>
        </p:nvGrpSpPr>
        <p:grpSpPr>
          <a:xfrm rot="0">
            <a:off x="666750" y="666750"/>
            <a:ext cx="16954500" cy="8953500"/>
            <a:chOff x="0" y="0"/>
            <a:chExt cx="4465383" cy="2358123"/>
          </a:xfrm>
        </p:grpSpPr>
        <p:sp>
          <p:nvSpPr>
            <p:cNvPr name="Freeform 3" id="3"/>
            <p:cNvSpPr/>
            <p:nvPr/>
          </p:nvSpPr>
          <p:spPr>
            <a:xfrm flipH="false" flipV="false" rot="0">
              <a:off x="0" y="0"/>
              <a:ext cx="4465383" cy="2358124"/>
            </a:xfrm>
            <a:custGeom>
              <a:avLst/>
              <a:gdLst/>
              <a:ahLst/>
              <a:cxnLst/>
              <a:rect r="r" b="b" t="t" l="l"/>
              <a:pathLst>
                <a:path h="2358124" w="4465383">
                  <a:moveTo>
                    <a:pt x="20548" y="0"/>
                  </a:moveTo>
                  <a:lnTo>
                    <a:pt x="4444835" y="0"/>
                  </a:lnTo>
                  <a:cubicBezTo>
                    <a:pt x="4456183" y="0"/>
                    <a:pt x="4465383" y="9200"/>
                    <a:pt x="4465383" y="20548"/>
                  </a:cubicBezTo>
                  <a:lnTo>
                    <a:pt x="4465383" y="2337575"/>
                  </a:lnTo>
                  <a:cubicBezTo>
                    <a:pt x="4465383" y="2348924"/>
                    <a:pt x="4456183" y="2358124"/>
                    <a:pt x="4444835" y="2358124"/>
                  </a:cubicBezTo>
                  <a:lnTo>
                    <a:pt x="20548" y="2358124"/>
                  </a:lnTo>
                  <a:cubicBezTo>
                    <a:pt x="9200" y="2358124"/>
                    <a:pt x="0" y="2348924"/>
                    <a:pt x="0" y="2337575"/>
                  </a:cubicBezTo>
                  <a:lnTo>
                    <a:pt x="0" y="20548"/>
                  </a:lnTo>
                  <a:cubicBezTo>
                    <a:pt x="0" y="9200"/>
                    <a:pt x="9200" y="0"/>
                    <a:pt x="20548" y="0"/>
                  </a:cubicBezTo>
                  <a:close/>
                </a:path>
              </a:pathLst>
            </a:custGeom>
            <a:solidFill>
              <a:srgbClr val="4F5AAF"/>
            </a:solidFill>
            <a:ln cap="rnd">
              <a:noFill/>
              <a:prstDash val="solid"/>
              <a:round/>
            </a:ln>
          </p:spPr>
        </p:sp>
        <p:sp>
          <p:nvSpPr>
            <p:cNvPr name="TextBox 4" id="4"/>
            <p:cNvSpPr txBox="true"/>
            <p:nvPr/>
          </p:nvSpPr>
          <p:spPr>
            <a:xfrm>
              <a:off x="0" y="-57150"/>
              <a:ext cx="4465383" cy="2415273"/>
            </a:xfrm>
            <a:prstGeom prst="rect">
              <a:avLst/>
            </a:prstGeom>
          </p:spPr>
          <p:txBody>
            <a:bodyPr anchor="ctr" rtlCol="false" tIns="50800" lIns="50800" bIns="50800" rIns="50800"/>
            <a:lstStyle/>
            <a:p>
              <a:pPr algn="ctr" marL="0" indent="0" lvl="0">
                <a:lnSpc>
                  <a:spcPts val="3359"/>
                </a:lnSpc>
                <a:spcBef>
                  <a:spcPct val="0"/>
                </a:spcBef>
              </a:pPr>
            </a:p>
          </p:txBody>
        </p:sp>
      </p:grpSp>
      <p:sp>
        <p:nvSpPr>
          <p:cNvPr name="TextBox 5" id="5"/>
          <p:cNvSpPr txBox="true"/>
          <p:nvPr/>
        </p:nvSpPr>
        <p:spPr>
          <a:xfrm rot="0">
            <a:off x="1028700" y="971550"/>
            <a:ext cx="15099357" cy="5743575"/>
          </a:xfrm>
          <a:prstGeom prst="rect">
            <a:avLst/>
          </a:prstGeom>
        </p:spPr>
        <p:txBody>
          <a:bodyPr anchor="t" rtlCol="false" tIns="0" lIns="0" bIns="0" rIns="0">
            <a:spAutoFit/>
          </a:bodyPr>
          <a:lstStyle/>
          <a:p>
            <a:pPr algn="l">
              <a:lnSpc>
                <a:spcPts val="4199"/>
              </a:lnSpc>
              <a:spcBef>
                <a:spcPct val="0"/>
              </a:spcBef>
            </a:pPr>
            <a:r>
              <a:rPr lang="en-US" sz="2999">
                <a:solidFill>
                  <a:srgbClr val="FFFFFF"/>
                </a:solidFill>
                <a:latin typeface="Helvetica World"/>
                <a:ea typeface="Helvetica World"/>
                <a:cs typeface="Helvetica World"/>
                <a:sym typeface="Helvetica World"/>
              </a:rPr>
              <a:t> Computes all `y`-coordinates for given `x`-coordinates and the sweep line's `y`-coordinate.</a:t>
            </a:r>
          </a:p>
          <a:p>
            <a:pPr algn="l">
              <a:lnSpc>
                <a:spcPts val="4199"/>
              </a:lnSpc>
              <a:spcBef>
                <a:spcPct val="0"/>
              </a:spcBef>
            </a:pPr>
            <a:r>
              <a:rPr lang="en-US" sz="2999">
                <a:solidFill>
                  <a:srgbClr val="FFFFFF"/>
                </a:solidFill>
                <a:latin typeface="Helvetica World"/>
                <a:ea typeface="Helvetica World"/>
                <a:cs typeface="Helvetica World"/>
                <a:sym typeface="Helvetica World"/>
              </a:rPr>
              <a:t> </a:t>
            </a:r>
          </a:p>
          <a:p>
            <a:pPr algn="l">
              <a:lnSpc>
                <a:spcPts val="4199"/>
              </a:lnSpc>
              <a:spcBef>
                <a:spcPct val="0"/>
              </a:spcBef>
            </a:pPr>
            <a:r>
              <a:rPr lang="en-US" sz="2999">
                <a:solidFill>
                  <a:srgbClr val="FFFFFF"/>
                </a:solidFill>
                <a:latin typeface="Helvetica World"/>
                <a:ea typeface="Helvetica World"/>
                <a:cs typeface="Helvetica World"/>
                <a:sym typeface="Helvetica World"/>
              </a:rPr>
              <a:t> Parameters</a:t>
            </a:r>
          </a:p>
          <a:p>
            <a:pPr algn="l">
              <a:lnSpc>
                <a:spcPts val="4199"/>
              </a:lnSpc>
              <a:spcBef>
                <a:spcPct val="0"/>
              </a:spcBef>
            </a:pPr>
            <a:r>
              <a:rPr lang="en-US" sz="2999">
                <a:solidFill>
                  <a:srgbClr val="FFFFFF"/>
                </a:solidFill>
                <a:latin typeface="Helvetica World"/>
                <a:ea typeface="Helvetica World"/>
                <a:cs typeface="Helvetica World"/>
                <a:sym typeface="Helvetica World"/>
              </a:rPr>
              <a:t> ----------</a:t>
            </a:r>
          </a:p>
          <a:p>
            <a:pPr algn="l">
              <a:lnSpc>
                <a:spcPts val="4199"/>
              </a:lnSpc>
              <a:spcBef>
                <a:spcPct val="0"/>
              </a:spcBef>
            </a:pPr>
            <a:r>
              <a:rPr lang="en-US" sz="2999">
                <a:solidFill>
                  <a:srgbClr val="FFFFFF"/>
                </a:solidFill>
                <a:latin typeface="Helvetica World"/>
                <a:ea typeface="Helvetica World"/>
                <a:cs typeface="Helvetica World"/>
                <a:sym typeface="Helvetica World"/>
              </a:rPr>
              <a:t> x: np.array</a:t>
            </a:r>
          </a:p>
          <a:p>
            <a:pPr algn="l">
              <a:lnSpc>
                <a:spcPts val="4199"/>
              </a:lnSpc>
              <a:spcBef>
                <a:spcPct val="0"/>
              </a:spcBef>
            </a:pPr>
            <a:r>
              <a:rPr lang="en-US" sz="2999">
                <a:solidFill>
                  <a:srgbClr val="FFFFFF"/>
                </a:solidFill>
                <a:latin typeface="Helvetica World"/>
                <a:ea typeface="Helvetica World"/>
                <a:cs typeface="Helvetica World"/>
                <a:sym typeface="Helvetica World"/>
              </a:rPr>
              <a:t> The input x-coordinates</a:t>
            </a:r>
          </a:p>
          <a:p>
            <a:pPr algn="l">
              <a:lnSpc>
                <a:spcPts val="4199"/>
              </a:lnSpc>
              <a:spcBef>
                <a:spcPct val="0"/>
              </a:spcBef>
            </a:pPr>
            <a:r>
              <a:rPr lang="en-US" sz="2999">
                <a:solidFill>
                  <a:srgbClr val="FFFFFF"/>
                </a:solidFill>
                <a:latin typeface="Helvetica World"/>
                <a:ea typeface="Helvetica World"/>
                <a:cs typeface="Helvetica World"/>
                <a:sym typeface="Helvetica World"/>
              </a:rPr>
              <a:t> sweep_line: Decimal, float</a:t>
            </a:r>
          </a:p>
          <a:p>
            <a:pPr algn="l">
              <a:lnSpc>
                <a:spcPts val="4199"/>
              </a:lnSpc>
              <a:spcBef>
                <a:spcPct val="0"/>
              </a:spcBef>
            </a:pPr>
            <a:r>
              <a:rPr lang="en-US" sz="2999">
                <a:solidFill>
                  <a:srgbClr val="FFFFFF"/>
                </a:solidFill>
                <a:latin typeface="Helvetica World"/>
                <a:ea typeface="Helvetica World"/>
                <a:cs typeface="Helvetica World"/>
                <a:sym typeface="Helvetica World"/>
              </a:rPr>
              <a:t> The y-coordinate of the sweep line</a:t>
            </a:r>
          </a:p>
          <a:p>
            <a:pPr algn="l">
              <a:lnSpc>
                <a:spcPts val="4199"/>
              </a:lnSpc>
              <a:spcBef>
                <a:spcPct val="0"/>
              </a:spcBef>
            </a:pPr>
          </a:p>
          <a:p>
            <a:pPr algn="l">
              <a:lnSpc>
                <a:spcPts val="4199"/>
              </a:lnSpc>
              <a:spcBef>
                <a:spcPct val="0"/>
              </a:spcBef>
            </a:pPr>
          </a:p>
          <a:p>
            <a:pPr algn="l">
              <a:lnSpc>
                <a:spcPts val="4199"/>
              </a:lnSpc>
              <a:spcBef>
                <a:spcPct val="0"/>
              </a:spcBef>
            </a:pPr>
            <a:r>
              <a:rPr lang="en-US" sz="2999">
                <a:solidFill>
                  <a:srgbClr val="FFFFFF"/>
                </a:solidFill>
                <a:latin typeface="Helvetica World"/>
                <a:ea typeface="Helvetica World"/>
                <a:cs typeface="Helvetica World"/>
                <a:sym typeface="Helvetica World"/>
              </a:rPr>
              <a:t> Returns</a:t>
            </a:r>
          </a:p>
        </p:txBody>
      </p:sp>
      <p:sp>
        <p:nvSpPr>
          <p:cNvPr name="Freeform 6" id="6"/>
          <p:cNvSpPr/>
          <p:nvPr/>
        </p:nvSpPr>
        <p:spPr>
          <a:xfrm flipH="false" flipV="false" rot="0">
            <a:off x="5762236" y="5143500"/>
            <a:ext cx="11183033" cy="3737449"/>
          </a:xfrm>
          <a:custGeom>
            <a:avLst/>
            <a:gdLst/>
            <a:ahLst/>
            <a:cxnLst/>
            <a:rect r="r" b="b" t="t" l="l"/>
            <a:pathLst>
              <a:path h="3737449" w="11183033">
                <a:moveTo>
                  <a:pt x="0" y="0"/>
                </a:moveTo>
                <a:lnTo>
                  <a:pt x="11183032" y="0"/>
                </a:lnTo>
                <a:lnTo>
                  <a:pt x="11183032" y="3737449"/>
                </a:lnTo>
                <a:lnTo>
                  <a:pt x="0" y="3737449"/>
                </a:lnTo>
                <a:lnTo>
                  <a:pt x="0" y="0"/>
                </a:lnTo>
                <a:close/>
              </a:path>
            </a:pathLst>
          </a:custGeom>
          <a:blipFill>
            <a:blip r:embed="rId2"/>
            <a:stretch>
              <a:fillRect l="0" t="0" r="0" b="0"/>
            </a:stretch>
          </a:blipFill>
        </p:spPr>
      </p:sp>
      <p:sp>
        <p:nvSpPr>
          <p:cNvPr name="TextBox 7" id="7"/>
          <p:cNvSpPr txBox="true"/>
          <p:nvPr/>
        </p:nvSpPr>
        <p:spPr>
          <a:xfrm rot="0">
            <a:off x="1028700" y="6774952"/>
            <a:ext cx="3456831" cy="1028700"/>
          </a:xfrm>
          <a:prstGeom prst="rect">
            <a:avLst/>
          </a:prstGeom>
        </p:spPr>
        <p:txBody>
          <a:bodyPr anchor="t" rtlCol="false" tIns="0" lIns="0" bIns="0" rIns="0">
            <a:spAutoFit/>
          </a:bodyPr>
          <a:lstStyle/>
          <a:p>
            <a:pPr algn="ctr">
              <a:lnSpc>
                <a:spcPts val="4199"/>
              </a:lnSpc>
              <a:spcBef>
                <a:spcPct val="0"/>
              </a:spcBef>
            </a:pPr>
            <a:r>
              <a:rPr lang="en-US" sz="2999">
                <a:solidFill>
                  <a:srgbClr val="FFFFFF"/>
                </a:solidFill>
                <a:latin typeface="Helvetica World"/>
                <a:ea typeface="Helvetica World"/>
                <a:cs typeface="Helvetica World"/>
                <a:sym typeface="Helvetica World"/>
              </a:rPr>
              <a:t> y: number, array-like</a:t>
            </a:r>
          </a:p>
          <a:p>
            <a:pPr algn="ctr">
              <a:lnSpc>
                <a:spcPts val="4199"/>
              </a:lnSpc>
              <a:spcBef>
                <a:spcPct val="0"/>
              </a:spcBef>
            </a:pPr>
            <a:r>
              <a:rPr lang="en-US" sz="2999">
                <a:solidFill>
                  <a:srgbClr val="FFFFFF"/>
                </a:solidFill>
                <a:latin typeface="Helvetica World"/>
                <a:ea typeface="Helvetica World"/>
                <a:cs typeface="Helvetica World"/>
                <a:sym typeface="Helvetica World"/>
              </a:rPr>
              <a:t> A list of y-values</a:t>
            </a:r>
          </a:p>
        </p:txBody>
      </p:sp>
      <p:sp>
        <p:nvSpPr>
          <p:cNvPr name="Freeform 8" id="8"/>
          <p:cNvSpPr/>
          <p:nvPr/>
        </p:nvSpPr>
        <p:spPr>
          <a:xfrm flipH="false" flipV="false" rot="-3117037">
            <a:off x="16099474" y="7952721"/>
            <a:ext cx="2112604" cy="1859092"/>
          </a:xfrm>
          <a:custGeom>
            <a:avLst/>
            <a:gdLst/>
            <a:ahLst/>
            <a:cxnLst/>
            <a:rect r="r" b="b" t="t" l="l"/>
            <a:pathLst>
              <a:path h="1859092" w="2112604">
                <a:moveTo>
                  <a:pt x="0" y="0"/>
                </a:moveTo>
                <a:lnTo>
                  <a:pt x="2112605" y="0"/>
                </a:lnTo>
                <a:lnTo>
                  <a:pt x="2112605" y="1859092"/>
                </a:lnTo>
                <a:lnTo>
                  <a:pt x="0" y="185909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DAG4nYItX4Y</dc:identifier>
  <dcterms:modified xsi:type="dcterms:W3CDTF">2011-08-01T06:04:30Z</dcterms:modified>
  <cp:revision>1</cp:revision>
  <dc:title>Project Presentation Voronoi Diagrams</dc:title>
</cp:coreProperties>
</file>